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omments/modernComment_10A_1B839E8A.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5" r:id="rId6"/>
    <p:sldId id="286" r:id="rId7"/>
    <p:sldId id="275" r:id="rId8"/>
    <p:sldId id="270" r:id="rId9"/>
    <p:sldId id="288" r:id="rId10"/>
    <p:sldId id="285" r:id="rId11"/>
    <p:sldId id="289" r:id="rId12"/>
    <p:sldId id="268" r:id="rId13"/>
    <p:sldId id="269" r:id="rId14"/>
    <p:sldId id="267" r:id="rId15"/>
    <p:sldId id="266"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943BB9E-4B57-CF2D-2DBC-65A500AE366B}" name="wakukha.masai@gmail.com" initials="w" userId="989773eef50fb5fa" providerId="Windows Live"/>
  <p188:author id="{5C9F46B4-A91A-71AF-BC29-4B17E89DB7EC}" name="Zachary Kwena" initials="ZK" userId="a8b4dbaeda8692af"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77" d="100"/>
          <a:sy n="77" d="100"/>
        </p:scale>
        <p:origin x="96" y="35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8/10/relationships/authors" Target="authors.xml"/></Relationships>
</file>

<file path=ppt/comments/modernComment_10A_1B839E8A.xml><?xml version="1.0" encoding="utf-8"?>
<p188:cmLst xmlns:a="http://schemas.openxmlformats.org/drawingml/2006/main" xmlns:r="http://schemas.openxmlformats.org/officeDocument/2006/relationships" xmlns:p188="http://schemas.microsoft.com/office/powerpoint/2018/8/main">
  <p188:cm id="{1F266EB4-9989-457C-B98F-A20698F7199D}" authorId="{5C9F46B4-A91A-71AF-BC29-4B17E89DB7EC}" created="2025-01-18T05:08:02.353">
    <pc:sldMkLst xmlns:pc="http://schemas.microsoft.com/office/powerpoint/2013/main/command">
      <pc:docMk/>
      <pc:sldMk cId="461610634" sldId="260"/>
    </pc:sldMkLst>
    <p188:txBody>
      <a:bodyPr/>
      <a:lstStyle/>
      <a:p>
        <a:r>
          <a:rPr lang="en-GB"/>
          <a:t>If presentations, we can have the acknowledgments at the end</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FD197A-7D67-4607-ACA5-0A51A8AB9C3A}" type="datetimeFigureOut">
              <a:rPr lang="en-US" smtClean="0"/>
              <a:t>9/24/2025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EED5EC-D7F5-4CCD-BD63-5DEBF752A108}" type="slidenum">
              <a:rPr lang="en-US" smtClean="0"/>
              <a:t>‹#›</a:t>
            </a:fld>
            <a:endParaRPr lang="en-US"/>
          </a:p>
        </p:txBody>
      </p:sp>
    </p:spTree>
    <p:extLst>
      <p:ext uri="{BB962C8B-B14F-4D97-AF65-F5344CB8AC3E}">
        <p14:creationId xmlns:p14="http://schemas.microsoft.com/office/powerpoint/2010/main" val="42939852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33BF5E-F3D5-4131-82F2-A7FBD5E1D623}" type="slidenum">
              <a:rPr lang="en-US" smtClean="0"/>
              <a:t>5</a:t>
            </a:fld>
            <a:endParaRPr lang="en-US"/>
          </a:p>
        </p:txBody>
      </p:sp>
    </p:spTree>
    <p:extLst>
      <p:ext uri="{BB962C8B-B14F-4D97-AF65-F5344CB8AC3E}">
        <p14:creationId xmlns:p14="http://schemas.microsoft.com/office/powerpoint/2010/main" val="31233385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33BF5E-F3D5-4131-82F2-A7FBD5E1D623}" type="slidenum">
              <a:rPr lang="en-US" smtClean="0"/>
              <a:t>15</a:t>
            </a:fld>
            <a:endParaRPr lang="en-US"/>
          </a:p>
        </p:txBody>
      </p:sp>
    </p:spTree>
    <p:extLst>
      <p:ext uri="{BB962C8B-B14F-4D97-AF65-F5344CB8AC3E}">
        <p14:creationId xmlns:p14="http://schemas.microsoft.com/office/powerpoint/2010/main" val="19030905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33BF5E-F3D5-4131-82F2-A7FBD5E1D623}" type="slidenum">
              <a:rPr lang="en-US" smtClean="0"/>
              <a:t>7</a:t>
            </a:fld>
            <a:endParaRPr lang="en-US"/>
          </a:p>
        </p:txBody>
      </p:sp>
    </p:spTree>
    <p:extLst>
      <p:ext uri="{BB962C8B-B14F-4D97-AF65-F5344CB8AC3E}">
        <p14:creationId xmlns:p14="http://schemas.microsoft.com/office/powerpoint/2010/main" val="6447422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33BF5E-F3D5-4131-82F2-A7FBD5E1D623}" type="slidenum">
              <a:rPr lang="en-US" smtClean="0"/>
              <a:t>8</a:t>
            </a:fld>
            <a:endParaRPr lang="en-US"/>
          </a:p>
        </p:txBody>
      </p:sp>
    </p:spTree>
    <p:extLst>
      <p:ext uri="{BB962C8B-B14F-4D97-AF65-F5344CB8AC3E}">
        <p14:creationId xmlns:p14="http://schemas.microsoft.com/office/powerpoint/2010/main" val="42938623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91C8E3-A338-FDC6-9492-F6D52777C3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C8874B-2A7F-9A55-8CF1-126B4AE439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18FE0A-AC31-0F35-5B68-019CDCC3359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E40D96-63E4-0D3C-176C-6DF510F739EA}"/>
              </a:ext>
            </a:extLst>
          </p:cNvPr>
          <p:cNvSpPr>
            <a:spLocks noGrp="1"/>
          </p:cNvSpPr>
          <p:nvPr>
            <p:ph type="sldNum" sz="quarter" idx="5"/>
          </p:nvPr>
        </p:nvSpPr>
        <p:spPr/>
        <p:txBody>
          <a:bodyPr/>
          <a:lstStyle/>
          <a:p>
            <a:fld id="{5533BF5E-F3D5-4131-82F2-A7FBD5E1D623}" type="slidenum">
              <a:rPr lang="en-US" smtClean="0"/>
              <a:t>9</a:t>
            </a:fld>
            <a:endParaRPr lang="en-US"/>
          </a:p>
        </p:txBody>
      </p:sp>
    </p:spTree>
    <p:extLst>
      <p:ext uri="{BB962C8B-B14F-4D97-AF65-F5344CB8AC3E}">
        <p14:creationId xmlns:p14="http://schemas.microsoft.com/office/powerpoint/2010/main" val="2788520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B7BDAE-E7AF-2231-EDD7-2CF46E5FDD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5CCF78-655B-DB87-EFF2-5EE214111D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56ADC2-FDD9-B36B-40E4-9FAF422BEDA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DA4EC5B-028C-FA5F-0031-1CE58760A727}"/>
              </a:ext>
            </a:extLst>
          </p:cNvPr>
          <p:cNvSpPr>
            <a:spLocks noGrp="1"/>
          </p:cNvSpPr>
          <p:nvPr>
            <p:ph type="sldNum" sz="quarter" idx="5"/>
          </p:nvPr>
        </p:nvSpPr>
        <p:spPr/>
        <p:txBody>
          <a:bodyPr/>
          <a:lstStyle/>
          <a:p>
            <a:fld id="{5533BF5E-F3D5-4131-82F2-A7FBD5E1D623}" type="slidenum">
              <a:rPr lang="en-US" smtClean="0"/>
              <a:t>10</a:t>
            </a:fld>
            <a:endParaRPr lang="en-US"/>
          </a:p>
        </p:txBody>
      </p:sp>
    </p:spTree>
    <p:extLst>
      <p:ext uri="{BB962C8B-B14F-4D97-AF65-F5344CB8AC3E}">
        <p14:creationId xmlns:p14="http://schemas.microsoft.com/office/powerpoint/2010/main" val="538194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AEB543-4765-0931-E79D-1789C2847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1E4E70-E2B6-0760-A500-C5717D5881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CFABC5-1C88-F9E1-EA82-E9258CAF99E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AEAF8B-5FDC-FC5D-A29D-CCD171455C0D}"/>
              </a:ext>
            </a:extLst>
          </p:cNvPr>
          <p:cNvSpPr>
            <a:spLocks noGrp="1"/>
          </p:cNvSpPr>
          <p:nvPr>
            <p:ph type="sldNum" sz="quarter" idx="5"/>
          </p:nvPr>
        </p:nvSpPr>
        <p:spPr/>
        <p:txBody>
          <a:bodyPr/>
          <a:lstStyle/>
          <a:p>
            <a:fld id="{5533BF5E-F3D5-4131-82F2-A7FBD5E1D623}" type="slidenum">
              <a:rPr lang="en-US" smtClean="0"/>
              <a:t>11</a:t>
            </a:fld>
            <a:endParaRPr lang="en-US"/>
          </a:p>
        </p:txBody>
      </p:sp>
    </p:spTree>
    <p:extLst>
      <p:ext uri="{BB962C8B-B14F-4D97-AF65-F5344CB8AC3E}">
        <p14:creationId xmlns:p14="http://schemas.microsoft.com/office/powerpoint/2010/main" val="40847673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02D137-8927-D693-3CC0-A2E7B9B8E7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EE8FB6-6246-C522-999B-DEE43CDBE3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0E5D25-E6A5-24FB-FB9F-08C1C381A69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15636E-C191-50CA-DD4B-7D8F0EF24031}"/>
              </a:ext>
            </a:extLst>
          </p:cNvPr>
          <p:cNvSpPr>
            <a:spLocks noGrp="1"/>
          </p:cNvSpPr>
          <p:nvPr>
            <p:ph type="sldNum" sz="quarter" idx="5"/>
          </p:nvPr>
        </p:nvSpPr>
        <p:spPr/>
        <p:txBody>
          <a:bodyPr/>
          <a:lstStyle/>
          <a:p>
            <a:fld id="{5533BF5E-F3D5-4131-82F2-A7FBD5E1D623}" type="slidenum">
              <a:rPr lang="en-US" smtClean="0"/>
              <a:t>12</a:t>
            </a:fld>
            <a:endParaRPr lang="en-US"/>
          </a:p>
        </p:txBody>
      </p:sp>
    </p:spTree>
    <p:extLst>
      <p:ext uri="{BB962C8B-B14F-4D97-AF65-F5344CB8AC3E}">
        <p14:creationId xmlns:p14="http://schemas.microsoft.com/office/powerpoint/2010/main" val="37646241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989F70-69D9-59B6-5418-41A4163E9A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B4D04D-083A-7C93-D893-BEBA8B35A7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35663E-6DB3-FD88-78F5-8AC39C96E3F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FCF2D60-3191-F1C2-AB1E-275FB157A8DA}"/>
              </a:ext>
            </a:extLst>
          </p:cNvPr>
          <p:cNvSpPr>
            <a:spLocks noGrp="1"/>
          </p:cNvSpPr>
          <p:nvPr>
            <p:ph type="sldNum" sz="quarter" idx="5"/>
          </p:nvPr>
        </p:nvSpPr>
        <p:spPr/>
        <p:txBody>
          <a:bodyPr/>
          <a:lstStyle/>
          <a:p>
            <a:fld id="{5533BF5E-F3D5-4131-82F2-A7FBD5E1D623}" type="slidenum">
              <a:rPr lang="en-US" smtClean="0"/>
              <a:t>13</a:t>
            </a:fld>
            <a:endParaRPr lang="en-US"/>
          </a:p>
        </p:txBody>
      </p:sp>
    </p:spTree>
    <p:extLst>
      <p:ext uri="{BB962C8B-B14F-4D97-AF65-F5344CB8AC3E}">
        <p14:creationId xmlns:p14="http://schemas.microsoft.com/office/powerpoint/2010/main" val="11781810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33BF5E-F3D5-4131-82F2-A7FBD5E1D623}" type="slidenum">
              <a:rPr lang="en-US" smtClean="0"/>
              <a:t>14</a:t>
            </a:fld>
            <a:endParaRPr lang="en-US"/>
          </a:p>
        </p:txBody>
      </p:sp>
    </p:spTree>
    <p:extLst>
      <p:ext uri="{BB962C8B-B14F-4D97-AF65-F5344CB8AC3E}">
        <p14:creationId xmlns:p14="http://schemas.microsoft.com/office/powerpoint/2010/main" val="8693163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EAA3B-9C2A-10F9-2F56-B13EEFBD232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8E7E4F7-9C00-FCD0-4BE3-789CE9515C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7E960C3-FCDC-1387-981B-2649750BCCB5}"/>
              </a:ext>
            </a:extLst>
          </p:cNvPr>
          <p:cNvSpPr>
            <a:spLocks noGrp="1"/>
          </p:cNvSpPr>
          <p:nvPr>
            <p:ph type="dt" sz="half" idx="10"/>
          </p:nvPr>
        </p:nvSpPr>
        <p:spPr/>
        <p:txBody>
          <a:bodyPr/>
          <a:lstStyle/>
          <a:p>
            <a:fld id="{EEBC2A2F-3081-4BD0-B8E8-3CCECD0A3350}" type="datetimeFigureOut">
              <a:rPr lang="en-US" smtClean="0"/>
              <a:t>9/24/2025</a:t>
            </a:fld>
            <a:endParaRPr lang="en-US"/>
          </a:p>
        </p:txBody>
      </p:sp>
      <p:sp>
        <p:nvSpPr>
          <p:cNvPr id="5" name="Footer Placeholder 4">
            <a:extLst>
              <a:ext uri="{FF2B5EF4-FFF2-40B4-BE49-F238E27FC236}">
                <a16:creationId xmlns:a16="http://schemas.microsoft.com/office/drawing/2014/main" id="{92346121-B41A-5775-B193-8082F6A343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7C0996-5289-47E7-0382-0608ECCD3986}"/>
              </a:ext>
            </a:extLst>
          </p:cNvPr>
          <p:cNvSpPr>
            <a:spLocks noGrp="1"/>
          </p:cNvSpPr>
          <p:nvPr>
            <p:ph type="sldNum" sz="quarter" idx="12"/>
          </p:nvPr>
        </p:nvSpPr>
        <p:spPr/>
        <p:txBody>
          <a:bodyPr/>
          <a:lstStyle/>
          <a:p>
            <a:fld id="{D4FB21E1-45E7-4543-933C-27700C08D5E3}" type="slidenum">
              <a:rPr lang="en-US" smtClean="0"/>
              <a:t>‹#›</a:t>
            </a:fld>
            <a:endParaRPr lang="en-US"/>
          </a:p>
        </p:txBody>
      </p:sp>
    </p:spTree>
    <p:extLst>
      <p:ext uri="{BB962C8B-B14F-4D97-AF65-F5344CB8AC3E}">
        <p14:creationId xmlns:p14="http://schemas.microsoft.com/office/powerpoint/2010/main" val="1104317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418F6-4793-D81D-16B1-EBEBD30B4C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A5D9666-8084-EA8A-BB0F-D318B1F051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4D5F5D-3302-640F-16EB-9480ED35C54D}"/>
              </a:ext>
            </a:extLst>
          </p:cNvPr>
          <p:cNvSpPr>
            <a:spLocks noGrp="1"/>
          </p:cNvSpPr>
          <p:nvPr>
            <p:ph type="dt" sz="half" idx="10"/>
          </p:nvPr>
        </p:nvSpPr>
        <p:spPr/>
        <p:txBody>
          <a:bodyPr/>
          <a:lstStyle/>
          <a:p>
            <a:fld id="{EEBC2A2F-3081-4BD0-B8E8-3CCECD0A3350}" type="datetimeFigureOut">
              <a:rPr lang="en-US" smtClean="0"/>
              <a:t>9/24/2025</a:t>
            </a:fld>
            <a:endParaRPr lang="en-US"/>
          </a:p>
        </p:txBody>
      </p:sp>
      <p:sp>
        <p:nvSpPr>
          <p:cNvPr id="5" name="Footer Placeholder 4">
            <a:extLst>
              <a:ext uri="{FF2B5EF4-FFF2-40B4-BE49-F238E27FC236}">
                <a16:creationId xmlns:a16="http://schemas.microsoft.com/office/drawing/2014/main" id="{3E84D9E6-4B41-8019-87F6-C8A1306665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E48AB6-58DC-81CC-604A-067B9340BF40}"/>
              </a:ext>
            </a:extLst>
          </p:cNvPr>
          <p:cNvSpPr>
            <a:spLocks noGrp="1"/>
          </p:cNvSpPr>
          <p:nvPr>
            <p:ph type="sldNum" sz="quarter" idx="12"/>
          </p:nvPr>
        </p:nvSpPr>
        <p:spPr/>
        <p:txBody>
          <a:bodyPr/>
          <a:lstStyle/>
          <a:p>
            <a:fld id="{D4FB21E1-45E7-4543-933C-27700C08D5E3}" type="slidenum">
              <a:rPr lang="en-US" smtClean="0"/>
              <a:t>‹#›</a:t>
            </a:fld>
            <a:endParaRPr lang="en-US"/>
          </a:p>
        </p:txBody>
      </p:sp>
    </p:spTree>
    <p:extLst>
      <p:ext uri="{BB962C8B-B14F-4D97-AF65-F5344CB8AC3E}">
        <p14:creationId xmlns:p14="http://schemas.microsoft.com/office/powerpoint/2010/main" val="876579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C3FC7C0-C4A6-8813-C7AC-222C9281320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1F9DA87-A386-B454-B2F7-C0F366133C4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A4AF29-8F09-C0E2-EA30-3B216307F912}"/>
              </a:ext>
            </a:extLst>
          </p:cNvPr>
          <p:cNvSpPr>
            <a:spLocks noGrp="1"/>
          </p:cNvSpPr>
          <p:nvPr>
            <p:ph type="dt" sz="half" idx="10"/>
          </p:nvPr>
        </p:nvSpPr>
        <p:spPr/>
        <p:txBody>
          <a:bodyPr/>
          <a:lstStyle/>
          <a:p>
            <a:fld id="{EEBC2A2F-3081-4BD0-B8E8-3CCECD0A3350}" type="datetimeFigureOut">
              <a:rPr lang="en-US" smtClean="0"/>
              <a:t>9/24/2025</a:t>
            </a:fld>
            <a:endParaRPr lang="en-US"/>
          </a:p>
        </p:txBody>
      </p:sp>
      <p:sp>
        <p:nvSpPr>
          <p:cNvPr id="5" name="Footer Placeholder 4">
            <a:extLst>
              <a:ext uri="{FF2B5EF4-FFF2-40B4-BE49-F238E27FC236}">
                <a16:creationId xmlns:a16="http://schemas.microsoft.com/office/drawing/2014/main" id="{DF384B52-CA79-9650-EDBF-96546121C3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A3CD88-7185-BC3A-30BD-36A193B445B9}"/>
              </a:ext>
            </a:extLst>
          </p:cNvPr>
          <p:cNvSpPr>
            <a:spLocks noGrp="1"/>
          </p:cNvSpPr>
          <p:nvPr>
            <p:ph type="sldNum" sz="quarter" idx="12"/>
          </p:nvPr>
        </p:nvSpPr>
        <p:spPr/>
        <p:txBody>
          <a:bodyPr/>
          <a:lstStyle/>
          <a:p>
            <a:fld id="{D4FB21E1-45E7-4543-933C-27700C08D5E3}" type="slidenum">
              <a:rPr lang="en-US" smtClean="0"/>
              <a:t>‹#›</a:t>
            </a:fld>
            <a:endParaRPr lang="en-US"/>
          </a:p>
        </p:txBody>
      </p:sp>
    </p:spTree>
    <p:extLst>
      <p:ext uri="{BB962C8B-B14F-4D97-AF65-F5344CB8AC3E}">
        <p14:creationId xmlns:p14="http://schemas.microsoft.com/office/powerpoint/2010/main" val="2261787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EE425-AE2A-4FB0-892B-5DFE3F25D5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117C781-E4F0-6C21-4294-DE49425090A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C02352-14A1-7203-C548-44C77917CCB1}"/>
              </a:ext>
            </a:extLst>
          </p:cNvPr>
          <p:cNvSpPr>
            <a:spLocks noGrp="1"/>
          </p:cNvSpPr>
          <p:nvPr>
            <p:ph type="dt" sz="half" idx="10"/>
          </p:nvPr>
        </p:nvSpPr>
        <p:spPr/>
        <p:txBody>
          <a:bodyPr/>
          <a:lstStyle/>
          <a:p>
            <a:fld id="{EEBC2A2F-3081-4BD0-B8E8-3CCECD0A3350}" type="datetimeFigureOut">
              <a:rPr lang="en-US" smtClean="0"/>
              <a:t>9/24/2025</a:t>
            </a:fld>
            <a:endParaRPr lang="en-US"/>
          </a:p>
        </p:txBody>
      </p:sp>
      <p:sp>
        <p:nvSpPr>
          <p:cNvPr id="5" name="Footer Placeholder 4">
            <a:extLst>
              <a:ext uri="{FF2B5EF4-FFF2-40B4-BE49-F238E27FC236}">
                <a16:creationId xmlns:a16="http://schemas.microsoft.com/office/drawing/2014/main" id="{C36EFBA8-A329-804D-0FDC-78631618E4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F0881B-67F2-0E6C-F885-B615A9BF646D}"/>
              </a:ext>
            </a:extLst>
          </p:cNvPr>
          <p:cNvSpPr>
            <a:spLocks noGrp="1"/>
          </p:cNvSpPr>
          <p:nvPr>
            <p:ph type="sldNum" sz="quarter" idx="12"/>
          </p:nvPr>
        </p:nvSpPr>
        <p:spPr/>
        <p:txBody>
          <a:bodyPr/>
          <a:lstStyle/>
          <a:p>
            <a:fld id="{D4FB21E1-45E7-4543-933C-27700C08D5E3}" type="slidenum">
              <a:rPr lang="en-US" smtClean="0"/>
              <a:t>‹#›</a:t>
            </a:fld>
            <a:endParaRPr lang="en-US"/>
          </a:p>
        </p:txBody>
      </p:sp>
    </p:spTree>
    <p:extLst>
      <p:ext uri="{BB962C8B-B14F-4D97-AF65-F5344CB8AC3E}">
        <p14:creationId xmlns:p14="http://schemas.microsoft.com/office/powerpoint/2010/main" val="1541428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D5812-724D-E277-B762-44758C9C70E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003CE9E-273E-C82D-DFDC-6A32AB1DF21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3BEB9EE-1550-8E42-F0CC-78B15DA4B366}"/>
              </a:ext>
            </a:extLst>
          </p:cNvPr>
          <p:cNvSpPr>
            <a:spLocks noGrp="1"/>
          </p:cNvSpPr>
          <p:nvPr>
            <p:ph type="dt" sz="half" idx="10"/>
          </p:nvPr>
        </p:nvSpPr>
        <p:spPr/>
        <p:txBody>
          <a:bodyPr/>
          <a:lstStyle/>
          <a:p>
            <a:fld id="{EEBC2A2F-3081-4BD0-B8E8-3CCECD0A3350}" type="datetimeFigureOut">
              <a:rPr lang="en-US" smtClean="0"/>
              <a:t>9/24/2025</a:t>
            </a:fld>
            <a:endParaRPr lang="en-US"/>
          </a:p>
        </p:txBody>
      </p:sp>
      <p:sp>
        <p:nvSpPr>
          <p:cNvPr id="5" name="Footer Placeholder 4">
            <a:extLst>
              <a:ext uri="{FF2B5EF4-FFF2-40B4-BE49-F238E27FC236}">
                <a16:creationId xmlns:a16="http://schemas.microsoft.com/office/drawing/2014/main" id="{7E71C2AD-68B0-60B1-2336-32B4190343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79C6B0-1E82-4494-2DCB-D6ADF260C413}"/>
              </a:ext>
            </a:extLst>
          </p:cNvPr>
          <p:cNvSpPr>
            <a:spLocks noGrp="1"/>
          </p:cNvSpPr>
          <p:nvPr>
            <p:ph type="sldNum" sz="quarter" idx="12"/>
          </p:nvPr>
        </p:nvSpPr>
        <p:spPr/>
        <p:txBody>
          <a:bodyPr/>
          <a:lstStyle/>
          <a:p>
            <a:fld id="{D4FB21E1-45E7-4543-933C-27700C08D5E3}" type="slidenum">
              <a:rPr lang="en-US" smtClean="0"/>
              <a:t>‹#›</a:t>
            </a:fld>
            <a:endParaRPr lang="en-US"/>
          </a:p>
        </p:txBody>
      </p:sp>
    </p:spTree>
    <p:extLst>
      <p:ext uri="{BB962C8B-B14F-4D97-AF65-F5344CB8AC3E}">
        <p14:creationId xmlns:p14="http://schemas.microsoft.com/office/powerpoint/2010/main" val="3698853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1F5E5-0EB9-FEBD-E5F5-39569202128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90C7038-5498-D6E2-7F3E-20B07EC2962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5396576-D13E-AD18-30CF-D4F25360FE1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BCE9210-B30C-2897-740C-B6797BD3C580}"/>
              </a:ext>
            </a:extLst>
          </p:cNvPr>
          <p:cNvSpPr>
            <a:spLocks noGrp="1"/>
          </p:cNvSpPr>
          <p:nvPr>
            <p:ph type="dt" sz="half" idx="10"/>
          </p:nvPr>
        </p:nvSpPr>
        <p:spPr/>
        <p:txBody>
          <a:bodyPr/>
          <a:lstStyle/>
          <a:p>
            <a:fld id="{EEBC2A2F-3081-4BD0-B8E8-3CCECD0A3350}" type="datetimeFigureOut">
              <a:rPr lang="en-US" smtClean="0"/>
              <a:t>9/24/2025</a:t>
            </a:fld>
            <a:endParaRPr lang="en-US"/>
          </a:p>
        </p:txBody>
      </p:sp>
      <p:sp>
        <p:nvSpPr>
          <p:cNvPr id="6" name="Footer Placeholder 5">
            <a:extLst>
              <a:ext uri="{FF2B5EF4-FFF2-40B4-BE49-F238E27FC236}">
                <a16:creationId xmlns:a16="http://schemas.microsoft.com/office/drawing/2014/main" id="{229C67F8-40D0-4FA4-29B9-E807BD7CC8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C44FD6-450F-65E3-224E-F11E8C0599E0}"/>
              </a:ext>
            </a:extLst>
          </p:cNvPr>
          <p:cNvSpPr>
            <a:spLocks noGrp="1"/>
          </p:cNvSpPr>
          <p:nvPr>
            <p:ph type="sldNum" sz="quarter" idx="12"/>
          </p:nvPr>
        </p:nvSpPr>
        <p:spPr/>
        <p:txBody>
          <a:bodyPr/>
          <a:lstStyle/>
          <a:p>
            <a:fld id="{D4FB21E1-45E7-4543-933C-27700C08D5E3}" type="slidenum">
              <a:rPr lang="en-US" smtClean="0"/>
              <a:t>‹#›</a:t>
            </a:fld>
            <a:endParaRPr lang="en-US"/>
          </a:p>
        </p:txBody>
      </p:sp>
    </p:spTree>
    <p:extLst>
      <p:ext uri="{BB962C8B-B14F-4D97-AF65-F5344CB8AC3E}">
        <p14:creationId xmlns:p14="http://schemas.microsoft.com/office/powerpoint/2010/main" val="529936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38489-FB51-BDF1-151D-81E8AA57FDB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87F0F41-BCF1-A5FE-2B69-80928874A7C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1DEF0BB-9E82-0974-C9FA-7EB28C2E948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EF22E58-D46D-7028-9F23-80A97EE399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545AE27-F87E-2DA6-6842-AF6A360007D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4C750D0-18FF-783D-EEF4-EAE57A22F470}"/>
              </a:ext>
            </a:extLst>
          </p:cNvPr>
          <p:cNvSpPr>
            <a:spLocks noGrp="1"/>
          </p:cNvSpPr>
          <p:nvPr>
            <p:ph type="dt" sz="half" idx="10"/>
          </p:nvPr>
        </p:nvSpPr>
        <p:spPr/>
        <p:txBody>
          <a:bodyPr/>
          <a:lstStyle/>
          <a:p>
            <a:fld id="{EEBC2A2F-3081-4BD0-B8E8-3CCECD0A3350}" type="datetimeFigureOut">
              <a:rPr lang="en-US" smtClean="0"/>
              <a:t>9/24/2025</a:t>
            </a:fld>
            <a:endParaRPr lang="en-US"/>
          </a:p>
        </p:txBody>
      </p:sp>
      <p:sp>
        <p:nvSpPr>
          <p:cNvPr id="8" name="Footer Placeholder 7">
            <a:extLst>
              <a:ext uri="{FF2B5EF4-FFF2-40B4-BE49-F238E27FC236}">
                <a16:creationId xmlns:a16="http://schemas.microsoft.com/office/drawing/2014/main" id="{BDC1749B-C44F-2E7E-25D1-D4605B2B54D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E1CDE77-7994-9906-BEE7-FA4D4D59F1EE}"/>
              </a:ext>
            </a:extLst>
          </p:cNvPr>
          <p:cNvSpPr>
            <a:spLocks noGrp="1"/>
          </p:cNvSpPr>
          <p:nvPr>
            <p:ph type="sldNum" sz="quarter" idx="12"/>
          </p:nvPr>
        </p:nvSpPr>
        <p:spPr/>
        <p:txBody>
          <a:bodyPr/>
          <a:lstStyle/>
          <a:p>
            <a:fld id="{D4FB21E1-45E7-4543-933C-27700C08D5E3}" type="slidenum">
              <a:rPr lang="en-US" smtClean="0"/>
              <a:t>‹#›</a:t>
            </a:fld>
            <a:endParaRPr lang="en-US"/>
          </a:p>
        </p:txBody>
      </p:sp>
    </p:spTree>
    <p:extLst>
      <p:ext uri="{BB962C8B-B14F-4D97-AF65-F5344CB8AC3E}">
        <p14:creationId xmlns:p14="http://schemas.microsoft.com/office/powerpoint/2010/main" val="1781879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C67F4-DC67-30AF-5B9A-61583D25E7D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4D1FCCD-02DB-4861-EFEC-068ECA913D4C}"/>
              </a:ext>
            </a:extLst>
          </p:cNvPr>
          <p:cNvSpPr>
            <a:spLocks noGrp="1"/>
          </p:cNvSpPr>
          <p:nvPr>
            <p:ph type="dt" sz="half" idx="10"/>
          </p:nvPr>
        </p:nvSpPr>
        <p:spPr/>
        <p:txBody>
          <a:bodyPr/>
          <a:lstStyle/>
          <a:p>
            <a:fld id="{EEBC2A2F-3081-4BD0-B8E8-3CCECD0A3350}" type="datetimeFigureOut">
              <a:rPr lang="en-US" smtClean="0"/>
              <a:t>9/24/2025</a:t>
            </a:fld>
            <a:endParaRPr lang="en-US"/>
          </a:p>
        </p:txBody>
      </p:sp>
      <p:sp>
        <p:nvSpPr>
          <p:cNvPr id="4" name="Footer Placeholder 3">
            <a:extLst>
              <a:ext uri="{FF2B5EF4-FFF2-40B4-BE49-F238E27FC236}">
                <a16:creationId xmlns:a16="http://schemas.microsoft.com/office/drawing/2014/main" id="{91C4F7DB-A412-8382-10E9-5176F79594A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A82A103-ECD8-EE23-6C3A-4DDE9658E012}"/>
              </a:ext>
            </a:extLst>
          </p:cNvPr>
          <p:cNvSpPr>
            <a:spLocks noGrp="1"/>
          </p:cNvSpPr>
          <p:nvPr>
            <p:ph type="sldNum" sz="quarter" idx="12"/>
          </p:nvPr>
        </p:nvSpPr>
        <p:spPr/>
        <p:txBody>
          <a:bodyPr/>
          <a:lstStyle/>
          <a:p>
            <a:fld id="{D4FB21E1-45E7-4543-933C-27700C08D5E3}" type="slidenum">
              <a:rPr lang="en-US" smtClean="0"/>
              <a:t>‹#›</a:t>
            </a:fld>
            <a:endParaRPr lang="en-US"/>
          </a:p>
        </p:txBody>
      </p:sp>
    </p:spTree>
    <p:extLst>
      <p:ext uri="{BB962C8B-B14F-4D97-AF65-F5344CB8AC3E}">
        <p14:creationId xmlns:p14="http://schemas.microsoft.com/office/powerpoint/2010/main" val="2037885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89805B-4CB5-84CE-0D3F-B2E46FC92F91}"/>
              </a:ext>
            </a:extLst>
          </p:cNvPr>
          <p:cNvSpPr>
            <a:spLocks noGrp="1"/>
          </p:cNvSpPr>
          <p:nvPr>
            <p:ph type="dt" sz="half" idx="10"/>
          </p:nvPr>
        </p:nvSpPr>
        <p:spPr/>
        <p:txBody>
          <a:bodyPr/>
          <a:lstStyle/>
          <a:p>
            <a:fld id="{EEBC2A2F-3081-4BD0-B8E8-3CCECD0A3350}" type="datetimeFigureOut">
              <a:rPr lang="en-US" smtClean="0"/>
              <a:t>9/24/2025</a:t>
            </a:fld>
            <a:endParaRPr lang="en-US"/>
          </a:p>
        </p:txBody>
      </p:sp>
      <p:sp>
        <p:nvSpPr>
          <p:cNvPr id="3" name="Footer Placeholder 2">
            <a:extLst>
              <a:ext uri="{FF2B5EF4-FFF2-40B4-BE49-F238E27FC236}">
                <a16:creationId xmlns:a16="http://schemas.microsoft.com/office/drawing/2014/main" id="{520811F8-2D5A-6138-6B63-746D20896B1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E6313DF-B4A5-B2B8-5D0D-C6BC2E2C649E}"/>
              </a:ext>
            </a:extLst>
          </p:cNvPr>
          <p:cNvSpPr>
            <a:spLocks noGrp="1"/>
          </p:cNvSpPr>
          <p:nvPr>
            <p:ph type="sldNum" sz="quarter" idx="12"/>
          </p:nvPr>
        </p:nvSpPr>
        <p:spPr/>
        <p:txBody>
          <a:bodyPr/>
          <a:lstStyle/>
          <a:p>
            <a:fld id="{D4FB21E1-45E7-4543-933C-27700C08D5E3}" type="slidenum">
              <a:rPr lang="en-US" smtClean="0"/>
              <a:t>‹#›</a:t>
            </a:fld>
            <a:endParaRPr lang="en-US"/>
          </a:p>
        </p:txBody>
      </p:sp>
    </p:spTree>
    <p:extLst>
      <p:ext uri="{BB962C8B-B14F-4D97-AF65-F5344CB8AC3E}">
        <p14:creationId xmlns:p14="http://schemas.microsoft.com/office/powerpoint/2010/main" val="2317070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F6F3B-29B8-B3A9-54A6-C8C9B7AB814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6AC358D-8725-66A3-CF56-651BF610096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62E3D7B-FA18-4569-E6CC-D81F7F5D9A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68C07F-A86C-B15D-730F-FEBCC17C781E}"/>
              </a:ext>
            </a:extLst>
          </p:cNvPr>
          <p:cNvSpPr>
            <a:spLocks noGrp="1"/>
          </p:cNvSpPr>
          <p:nvPr>
            <p:ph type="dt" sz="half" idx="10"/>
          </p:nvPr>
        </p:nvSpPr>
        <p:spPr/>
        <p:txBody>
          <a:bodyPr/>
          <a:lstStyle/>
          <a:p>
            <a:fld id="{EEBC2A2F-3081-4BD0-B8E8-3CCECD0A3350}" type="datetimeFigureOut">
              <a:rPr lang="en-US" smtClean="0"/>
              <a:t>9/24/2025</a:t>
            </a:fld>
            <a:endParaRPr lang="en-US"/>
          </a:p>
        </p:txBody>
      </p:sp>
      <p:sp>
        <p:nvSpPr>
          <p:cNvPr id="6" name="Footer Placeholder 5">
            <a:extLst>
              <a:ext uri="{FF2B5EF4-FFF2-40B4-BE49-F238E27FC236}">
                <a16:creationId xmlns:a16="http://schemas.microsoft.com/office/drawing/2014/main" id="{24B0E24A-5713-3470-4CBF-0B2DFFE6E3D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494D6DF-4FEF-5FFB-5EE4-41482B6A035C}"/>
              </a:ext>
            </a:extLst>
          </p:cNvPr>
          <p:cNvSpPr>
            <a:spLocks noGrp="1"/>
          </p:cNvSpPr>
          <p:nvPr>
            <p:ph type="sldNum" sz="quarter" idx="12"/>
          </p:nvPr>
        </p:nvSpPr>
        <p:spPr/>
        <p:txBody>
          <a:bodyPr/>
          <a:lstStyle/>
          <a:p>
            <a:fld id="{D4FB21E1-45E7-4543-933C-27700C08D5E3}" type="slidenum">
              <a:rPr lang="en-US" smtClean="0"/>
              <a:t>‹#›</a:t>
            </a:fld>
            <a:endParaRPr lang="en-US"/>
          </a:p>
        </p:txBody>
      </p:sp>
    </p:spTree>
    <p:extLst>
      <p:ext uri="{BB962C8B-B14F-4D97-AF65-F5344CB8AC3E}">
        <p14:creationId xmlns:p14="http://schemas.microsoft.com/office/powerpoint/2010/main" val="199922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B2F832-2C6A-4425-1D4F-7BFD779ECD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F241904-28D1-72C2-E12D-19DB62BC0E3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4DF73C9-A184-833C-6866-EF7F269F59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979C61-AB7F-4324-23E1-AB13649FF255}"/>
              </a:ext>
            </a:extLst>
          </p:cNvPr>
          <p:cNvSpPr>
            <a:spLocks noGrp="1"/>
          </p:cNvSpPr>
          <p:nvPr>
            <p:ph type="dt" sz="half" idx="10"/>
          </p:nvPr>
        </p:nvSpPr>
        <p:spPr/>
        <p:txBody>
          <a:bodyPr/>
          <a:lstStyle/>
          <a:p>
            <a:fld id="{EEBC2A2F-3081-4BD0-B8E8-3CCECD0A3350}" type="datetimeFigureOut">
              <a:rPr lang="en-US" smtClean="0"/>
              <a:t>9/24/2025</a:t>
            </a:fld>
            <a:endParaRPr lang="en-US"/>
          </a:p>
        </p:txBody>
      </p:sp>
      <p:sp>
        <p:nvSpPr>
          <p:cNvPr id="6" name="Footer Placeholder 5">
            <a:extLst>
              <a:ext uri="{FF2B5EF4-FFF2-40B4-BE49-F238E27FC236}">
                <a16:creationId xmlns:a16="http://schemas.microsoft.com/office/drawing/2014/main" id="{780DE91A-BF98-96DC-AF65-28FC8E179A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F0DBD2-ABA7-6776-B3BE-BCD0517D15EF}"/>
              </a:ext>
            </a:extLst>
          </p:cNvPr>
          <p:cNvSpPr>
            <a:spLocks noGrp="1"/>
          </p:cNvSpPr>
          <p:nvPr>
            <p:ph type="sldNum" sz="quarter" idx="12"/>
          </p:nvPr>
        </p:nvSpPr>
        <p:spPr/>
        <p:txBody>
          <a:bodyPr/>
          <a:lstStyle/>
          <a:p>
            <a:fld id="{D4FB21E1-45E7-4543-933C-27700C08D5E3}" type="slidenum">
              <a:rPr lang="en-US" smtClean="0"/>
              <a:t>‹#›</a:t>
            </a:fld>
            <a:endParaRPr lang="en-US"/>
          </a:p>
        </p:txBody>
      </p:sp>
    </p:spTree>
    <p:extLst>
      <p:ext uri="{BB962C8B-B14F-4D97-AF65-F5344CB8AC3E}">
        <p14:creationId xmlns:p14="http://schemas.microsoft.com/office/powerpoint/2010/main" val="18195453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0E492E-32CE-5F37-134C-2A5DEF5957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DADE390-7F30-AF65-54FA-C9907A4871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C7B9F4-971B-63BA-E337-CBED6CCDFE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BC2A2F-3081-4BD0-B8E8-3CCECD0A3350}" type="datetimeFigureOut">
              <a:rPr lang="en-US" smtClean="0"/>
              <a:t>9/24/2025</a:t>
            </a:fld>
            <a:endParaRPr lang="en-US"/>
          </a:p>
        </p:txBody>
      </p:sp>
      <p:sp>
        <p:nvSpPr>
          <p:cNvPr id="5" name="Footer Placeholder 4">
            <a:extLst>
              <a:ext uri="{FF2B5EF4-FFF2-40B4-BE49-F238E27FC236}">
                <a16:creationId xmlns:a16="http://schemas.microsoft.com/office/drawing/2014/main" id="{0FCAE767-466A-FA2F-7FAE-84804CC1BB7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1590831-6582-E947-7FCE-4608363DFA1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FB21E1-45E7-4543-933C-27700C08D5E3}" type="slidenum">
              <a:rPr lang="en-US" smtClean="0"/>
              <a:t>‹#›</a:t>
            </a:fld>
            <a:endParaRPr lang="en-US"/>
          </a:p>
        </p:txBody>
      </p:sp>
    </p:spTree>
    <p:extLst>
      <p:ext uri="{BB962C8B-B14F-4D97-AF65-F5344CB8AC3E}">
        <p14:creationId xmlns:p14="http://schemas.microsoft.com/office/powerpoint/2010/main" val="35604614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5.png"/><Relationship Id="rId3" Type="http://schemas.microsoft.com/office/2018/10/relationships/comments" Target="../comments/modernComment_10A_1B839E8A.xml"/><Relationship Id="rId7"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 Id="rId9"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64D7B-85E2-3605-BE7F-66C44DA65E71}"/>
              </a:ext>
            </a:extLst>
          </p:cNvPr>
          <p:cNvSpPr>
            <a:spLocks noGrp="1"/>
          </p:cNvSpPr>
          <p:nvPr>
            <p:ph type="ctrTitle"/>
          </p:nvPr>
        </p:nvSpPr>
        <p:spPr>
          <a:xfrm>
            <a:off x="118532" y="1317096"/>
            <a:ext cx="11819467" cy="2387600"/>
          </a:xfrm>
        </p:spPr>
        <p:txBody>
          <a:bodyPr>
            <a:noAutofit/>
          </a:bodyPr>
          <a:lstStyle/>
          <a:p>
            <a:r>
              <a:rPr lang="en-US" sz="4500" b="1" dirty="0">
                <a:solidFill>
                  <a:schemeClr val="accent6">
                    <a:lumMod val="50000"/>
                  </a:schemeClr>
                </a:solidFill>
              </a:rPr>
              <a:t>Impacts of Societal Disruptions on Mental Health and Quality of Life of Health Workers: Qualitative Findings from the REACH Study </a:t>
            </a:r>
            <a:br>
              <a:rPr lang="en-US" sz="4500" dirty="0">
                <a:solidFill>
                  <a:schemeClr val="accent6">
                    <a:lumMod val="50000"/>
                  </a:schemeClr>
                </a:solidFill>
              </a:rPr>
            </a:br>
            <a:r>
              <a:rPr lang="en-US" sz="4500" dirty="0">
                <a:solidFill>
                  <a:schemeClr val="accent6">
                    <a:lumMod val="50000"/>
                  </a:schemeClr>
                </a:solidFill>
              </a:rPr>
              <a:t>(REsilience Amid Challenges in Healthcare)</a:t>
            </a:r>
          </a:p>
        </p:txBody>
      </p:sp>
      <p:sp>
        <p:nvSpPr>
          <p:cNvPr id="3" name="Subtitle 2">
            <a:extLst>
              <a:ext uri="{FF2B5EF4-FFF2-40B4-BE49-F238E27FC236}">
                <a16:creationId xmlns:a16="http://schemas.microsoft.com/office/drawing/2014/main" id="{98EB38F2-79E7-67C7-D807-8EE151246191}"/>
              </a:ext>
            </a:extLst>
          </p:cNvPr>
          <p:cNvSpPr>
            <a:spLocks noGrp="1"/>
          </p:cNvSpPr>
          <p:nvPr>
            <p:ph type="subTitle" idx="1"/>
          </p:nvPr>
        </p:nvSpPr>
        <p:spPr>
          <a:xfrm>
            <a:off x="1456266" y="4440238"/>
            <a:ext cx="9144000" cy="1655762"/>
          </a:xfrm>
        </p:spPr>
        <p:txBody>
          <a:bodyPr>
            <a:normAutofit fontScale="85000" lnSpcReduction="10000"/>
          </a:bodyPr>
          <a:lstStyle/>
          <a:p>
            <a:r>
              <a:rPr lang="en-US" b="1" dirty="0"/>
              <a:t>Authors:  </a:t>
            </a:r>
            <a:r>
              <a:rPr lang="en-US" dirty="0"/>
              <a:t>Dr. Anna Helova, Dr. Abigail Hatcher, Eshika Kudaravalli, Evelyne Owengah, Dr. Janet Turan, Dr. Kevin Owuor, Dr. Lynnae Darbes, Moses Okombo, </a:t>
            </a:r>
            <a:r>
              <a:rPr lang="en-US" u="sng" dirty="0"/>
              <a:t>Dr. Zachary Kwena*</a:t>
            </a:r>
            <a:r>
              <a:rPr lang="en-US" dirty="0"/>
              <a:t>, Zuha Fatima </a:t>
            </a:r>
          </a:p>
          <a:p>
            <a:r>
              <a:rPr lang="en-US" dirty="0"/>
              <a:t>Institutional Affiliation: *Kenya Medical Research Institute</a:t>
            </a:r>
          </a:p>
          <a:p>
            <a:r>
              <a:rPr lang="en-US" dirty="0"/>
              <a:t>Corresponding Author Name: Dr. Anna Helova, University of Alabama at Birmingham</a:t>
            </a:r>
          </a:p>
        </p:txBody>
      </p:sp>
    </p:spTree>
    <p:extLst>
      <p:ext uri="{BB962C8B-B14F-4D97-AF65-F5344CB8AC3E}">
        <p14:creationId xmlns:p14="http://schemas.microsoft.com/office/powerpoint/2010/main" val="28173026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366C64-3188-DFEF-7AF2-3B743E2E98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0AFBC6-E41E-9D5A-94F6-A60B9F2E345C}"/>
              </a:ext>
            </a:extLst>
          </p:cNvPr>
          <p:cNvSpPr>
            <a:spLocks noGrp="1"/>
          </p:cNvSpPr>
          <p:nvPr>
            <p:ph type="title"/>
          </p:nvPr>
        </p:nvSpPr>
        <p:spPr>
          <a:xfrm>
            <a:off x="419133" y="345927"/>
            <a:ext cx="10449784" cy="763900"/>
          </a:xfrm>
        </p:spPr>
        <p:txBody>
          <a:bodyPr/>
          <a:lstStyle/>
          <a:p>
            <a:r>
              <a:rPr lang="en-US" b="1" dirty="0">
                <a:solidFill>
                  <a:srgbClr val="1F6B51"/>
                </a:solidFill>
              </a:rPr>
              <a:t>RESULTS</a:t>
            </a:r>
            <a:endParaRPr lang="en-US" b="1" dirty="0"/>
          </a:p>
        </p:txBody>
      </p:sp>
      <p:sp>
        <p:nvSpPr>
          <p:cNvPr id="6" name="Slide Number Placeholder 5">
            <a:extLst>
              <a:ext uri="{FF2B5EF4-FFF2-40B4-BE49-F238E27FC236}">
                <a16:creationId xmlns:a16="http://schemas.microsoft.com/office/drawing/2014/main" id="{C2A16A7C-0893-245E-19DF-970AE3A51378}"/>
              </a:ext>
            </a:extLst>
          </p:cNvPr>
          <p:cNvSpPr>
            <a:spLocks noGrp="1"/>
          </p:cNvSpPr>
          <p:nvPr>
            <p:ph type="sldNum" sz="quarter" idx="12"/>
          </p:nvPr>
        </p:nvSpPr>
        <p:spPr/>
        <p:txBody>
          <a:bodyPr/>
          <a:lstStyle/>
          <a:p>
            <a:fld id="{C68AC1EC-23E2-4F0E-A5A4-674EC8DB954E}" type="slidenum">
              <a:rPr lang="en-US" smtClean="0"/>
              <a:t>10</a:t>
            </a:fld>
            <a:endParaRPr lang="en-US" dirty="0"/>
          </a:p>
        </p:txBody>
      </p:sp>
      <p:sp>
        <p:nvSpPr>
          <p:cNvPr id="4" name="Content Placeholder 2">
            <a:extLst>
              <a:ext uri="{FF2B5EF4-FFF2-40B4-BE49-F238E27FC236}">
                <a16:creationId xmlns:a16="http://schemas.microsoft.com/office/drawing/2014/main" id="{4AB477E1-B604-6837-48BB-1764EB15FCAA}"/>
              </a:ext>
            </a:extLst>
          </p:cNvPr>
          <p:cNvSpPr txBox="1">
            <a:spLocks/>
          </p:cNvSpPr>
          <p:nvPr/>
        </p:nvSpPr>
        <p:spPr>
          <a:xfrm>
            <a:off x="419133" y="1207749"/>
            <a:ext cx="10155734" cy="3903819"/>
          </a:xfrm>
          <a:prstGeom prst="rect">
            <a:avLst/>
          </a:prstGeom>
        </p:spPr>
        <p:txBody>
          <a:bodyPr vert="horz" lIns="91440" tIns="45720" rIns="91440" bIns="45720" rtlCol="0">
            <a:noAutofit/>
          </a:bodyPr>
          <a:lstStyle>
            <a:lvl1pPr marL="228600" indent="-228600" algn="l" defTabSz="914400" rtl="0" eaLnBrk="1" latinLnBrk="0" hangingPunct="1">
              <a:lnSpc>
                <a:spcPct val="120000"/>
              </a:lnSpc>
              <a:spcBef>
                <a:spcPts val="1000"/>
              </a:spcBef>
              <a:buFont typeface="Arial" panose="020B0604020202020204" pitchFamily="34" charset="0"/>
              <a:buChar char="•"/>
              <a:defRPr sz="1600" kern="1200">
                <a:solidFill>
                  <a:schemeClr val="tx2"/>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400" kern="1200">
                <a:solidFill>
                  <a:schemeClr val="tx2"/>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200" kern="1200">
                <a:solidFill>
                  <a:schemeClr val="tx2"/>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100" kern="1200">
                <a:solidFill>
                  <a:schemeClr val="tx2"/>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1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800" b="1" dirty="0">
                <a:solidFill>
                  <a:schemeClr val="tx1"/>
                </a:solidFill>
              </a:rPr>
              <a:t>Preferred intervention strategies</a:t>
            </a:r>
            <a:r>
              <a:rPr lang="en-US" sz="2800" dirty="0">
                <a:solidFill>
                  <a:schemeClr val="tx1"/>
                </a:solidFill>
              </a:rPr>
              <a:t>: focused on coping mechanisms, stress management, and emergency preparedness. </a:t>
            </a:r>
          </a:p>
          <a:p>
            <a:r>
              <a:rPr lang="en-US" sz="2800" b="1" dirty="0">
                <a:solidFill>
                  <a:schemeClr val="tx1"/>
                </a:solidFill>
              </a:rPr>
              <a:t>Suggested techniques: </a:t>
            </a:r>
            <a:r>
              <a:rPr lang="en-US" sz="2800" dirty="0">
                <a:solidFill>
                  <a:schemeClr val="tx1"/>
                </a:solidFill>
              </a:rPr>
              <a:t>training in mindfulness, cognitive restructuring, and relaxation; talk therapy and positive thinking to enhance emotional resilience, and teaching protocols for handling emergency situations, as well as mental illness stigma-reduction strategies.</a:t>
            </a:r>
          </a:p>
          <a:p>
            <a:pPr marL="0" indent="0">
              <a:buNone/>
            </a:pPr>
            <a:endParaRPr lang="en-US" sz="2800" dirty="0"/>
          </a:p>
          <a:p>
            <a:endParaRPr lang="en-US" sz="2800" dirty="0"/>
          </a:p>
        </p:txBody>
      </p:sp>
    </p:spTree>
    <p:extLst>
      <p:ext uri="{BB962C8B-B14F-4D97-AF65-F5344CB8AC3E}">
        <p14:creationId xmlns:p14="http://schemas.microsoft.com/office/powerpoint/2010/main" val="16596718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3F1376-E587-BAA0-6931-3185F8836E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5852E9-CD29-940E-3106-7561A1EF86DA}"/>
              </a:ext>
            </a:extLst>
          </p:cNvPr>
          <p:cNvSpPr>
            <a:spLocks noGrp="1"/>
          </p:cNvSpPr>
          <p:nvPr>
            <p:ph type="title"/>
          </p:nvPr>
        </p:nvSpPr>
        <p:spPr>
          <a:xfrm>
            <a:off x="385266" y="320578"/>
            <a:ext cx="10449784" cy="763900"/>
          </a:xfrm>
        </p:spPr>
        <p:txBody>
          <a:bodyPr/>
          <a:lstStyle/>
          <a:p>
            <a:r>
              <a:rPr lang="en-US" b="1" dirty="0">
                <a:solidFill>
                  <a:srgbClr val="1F6B51"/>
                </a:solidFill>
              </a:rPr>
              <a:t>RESULTS</a:t>
            </a:r>
            <a:endParaRPr lang="en-US" b="1" dirty="0"/>
          </a:p>
        </p:txBody>
      </p:sp>
      <p:sp>
        <p:nvSpPr>
          <p:cNvPr id="6" name="Slide Number Placeholder 5">
            <a:extLst>
              <a:ext uri="{FF2B5EF4-FFF2-40B4-BE49-F238E27FC236}">
                <a16:creationId xmlns:a16="http://schemas.microsoft.com/office/drawing/2014/main" id="{90275248-6D00-9B69-4BEF-C2B94A7C1257}"/>
              </a:ext>
            </a:extLst>
          </p:cNvPr>
          <p:cNvSpPr>
            <a:spLocks noGrp="1"/>
          </p:cNvSpPr>
          <p:nvPr>
            <p:ph type="sldNum" sz="quarter" idx="12"/>
          </p:nvPr>
        </p:nvSpPr>
        <p:spPr/>
        <p:txBody>
          <a:bodyPr/>
          <a:lstStyle/>
          <a:p>
            <a:fld id="{C68AC1EC-23E2-4F0E-A5A4-674EC8DB954E}" type="slidenum">
              <a:rPr lang="en-US" smtClean="0"/>
              <a:t>11</a:t>
            </a:fld>
            <a:endParaRPr lang="en-US" dirty="0"/>
          </a:p>
        </p:txBody>
      </p:sp>
      <p:sp>
        <p:nvSpPr>
          <p:cNvPr id="4" name="Content Placeholder 2">
            <a:extLst>
              <a:ext uri="{FF2B5EF4-FFF2-40B4-BE49-F238E27FC236}">
                <a16:creationId xmlns:a16="http://schemas.microsoft.com/office/drawing/2014/main" id="{BE952043-5EC5-AC06-31A8-7F3485187DE7}"/>
              </a:ext>
            </a:extLst>
          </p:cNvPr>
          <p:cNvSpPr txBox="1">
            <a:spLocks/>
          </p:cNvSpPr>
          <p:nvPr/>
        </p:nvSpPr>
        <p:spPr>
          <a:xfrm>
            <a:off x="600025" y="1317815"/>
            <a:ext cx="8010575" cy="3903819"/>
          </a:xfrm>
          <a:prstGeom prst="rect">
            <a:avLst/>
          </a:prstGeom>
        </p:spPr>
        <p:txBody>
          <a:bodyPr vert="horz" lIns="91440" tIns="45720" rIns="91440" bIns="45720" rtlCol="0">
            <a:noAutofit/>
          </a:bodyPr>
          <a:lstStyle>
            <a:lvl1pPr marL="228600" indent="-228600" algn="l" defTabSz="914400" rtl="0" eaLnBrk="1" latinLnBrk="0" hangingPunct="1">
              <a:lnSpc>
                <a:spcPct val="120000"/>
              </a:lnSpc>
              <a:spcBef>
                <a:spcPts val="1000"/>
              </a:spcBef>
              <a:buFont typeface="Arial" panose="020B0604020202020204" pitchFamily="34" charset="0"/>
              <a:buChar char="•"/>
              <a:defRPr sz="1600" kern="1200">
                <a:solidFill>
                  <a:schemeClr val="tx2"/>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400" kern="1200">
                <a:solidFill>
                  <a:schemeClr val="tx2"/>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200" kern="1200">
                <a:solidFill>
                  <a:schemeClr val="tx2"/>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100" kern="1200">
                <a:solidFill>
                  <a:schemeClr val="tx2"/>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1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800" b="1" dirty="0">
                <a:solidFill>
                  <a:schemeClr val="tx1"/>
                </a:solidFill>
              </a:rPr>
              <a:t>Target audience: </a:t>
            </a:r>
            <a:r>
              <a:rPr lang="en-US" sz="2800" dirty="0">
                <a:solidFill>
                  <a:schemeClr val="tx1"/>
                </a:solidFill>
              </a:rPr>
              <a:t>Important to include lay health workers.</a:t>
            </a:r>
          </a:p>
          <a:p>
            <a:r>
              <a:rPr lang="en-US" sz="2800" b="1" dirty="0">
                <a:solidFill>
                  <a:schemeClr val="tx1"/>
                </a:solidFill>
              </a:rPr>
              <a:t>Preferred delivery methods:</a:t>
            </a:r>
          </a:p>
          <a:p>
            <a:pPr marL="742950" lvl="1" indent="-285750"/>
            <a:r>
              <a:rPr lang="en-US" sz="2800" dirty="0">
                <a:solidFill>
                  <a:schemeClr val="tx1"/>
                </a:solidFill>
              </a:rPr>
              <a:t>Preference for one-on-one sessions to address stigma and privacy concerns.</a:t>
            </a:r>
          </a:p>
          <a:p>
            <a:pPr marL="742950" lvl="1" indent="-285750"/>
            <a:r>
              <a:rPr lang="en-US" sz="2800" dirty="0">
                <a:solidFill>
                  <a:schemeClr val="tx1"/>
                </a:solidFill>
              </a:rPr>
              <a:t>In-person or video calls viewed as personal and beneficial.</a:t>
            </a:r>
          </a:p>
          <a:p>
            <a:r>
              <a:rPr lang="en-US" sz="2800" b="1" dirty="0">
                <a:solidFill>
                  <a:schemeClr val="tx1"/>
                </a:solidFill>
              </a:rPr>
              <a:t>Preferred location: </a:t>
            </a:r>
            <a:r>
              <a:rPr lang="en-US" sz="2800" dirty="0">
                <a:solidFill>
                  <a:schemeClr val="tx1"/>
                </a:solidFill>
              </a:rPr>
              <a:t>Clinic/worksite due to financial and time constraints</a:t>
            </a:r>
            <a:r>
              <a:rPr lang="en-US" sz="2000" dirty="0">
                <a:solidFill>
                  <a:schemeClr val="tx1"/>
                </a:solidFill>
              </a:rPr>
              <a:t>.</a:t>
            </a:r>
          </a:p>
        </p:txBody>
      </p:sp>
      <p:sp>
        <p:nvSpPr>
          <p:cNvPr id="3" name="TextBox 2">
            <a:extLst>
              <a:ext uri="{FF2B5EF4-FFF2-40B4-BE49-F238E27FC236}">
                <a16:creationId xmlns:a16="http://schemas.microsoft.com/office/drawing/2014/main" id="{F2B300BF-BC26-4688-0AE5-DD8A168FAA0A}"/>
              </a:ext>
            </a:extLst>
          </p:cNvPr>
          <p:cNvSpPr txBox="1"/>
          <p:nvPr/>
        </p:nvSpPr>
        <p:spPr>
          <a:xfrm>
            <a:off x="8787966" y="855827"/>
            <a:ext cx="2743200" cy="563231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square">
            <a:spAutoFit/>
          </a:bodyPr>
          <a:lstStyle/>
          <a:p>
            <a:pPr algn="just"/>
            <a:r>
              <a:rPr lang="en-US" i="1" dirty="0"/>
              <a:t>“You realize that even during Covid, there are trainings, but most of the lay health workers are not invited for this. […] Yes, training […] may come, but in in facilities, lay workers have worked in are normally not given priority. So, if like training would come that are specifically made for lay health workers here, then we will benefit. But it's for the facilities and then our bosses are prone to choose and the people who are going on for those training, then probably things may not change.”</a:t>
            </a:r>
          </a:p>
        </p:txBody>
      </p:sp>
    </p:spTree>
    <p:extLst>
      <p:ext uri="{BB962C8B-B14F-4D97-AF65-F5344CB8AC3E}">
        <p14:creationId xmlns:p14="http://schemas.microsoft.com/office/powerpoint/2010/main" val="32982252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F45693-F842-07DA-9BC0-1146FD9794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9706EA-6B02-3CF0-F606-642B6E27AC24}"/>
              </a:ext>
            </a:extLst>
          </p:cNvPr>
          <p:cNvSpPr>
            <a:spLocks noGrp="1"/>
          </p:cNvSpPr>
          <p:nvPr>
            <p:ph type="title"/>
          </p:nvPr>
        </p:nvSpPr>
        <p:spPr>
          <a:xfrm>
            <a:off x="871108" y="588245"/>
            <a:ext cx="10449784" cy="763900"/>
          </a:xfrm>
        </p:spPr>
        <p:txBody>
          <a:bodyPr/>
          <a:lstStyle/>
          <a:p>
            <a:r>
              <a:rPr lang="en-US" altLang="en-US" b="1" dirty="0">
                <a:solidFill>
                  <a:srgbClr val="1F6B51"/>
                </a:solidFill>
              </a:rPr>
              <a:t>CONCLUSIONS</a:t>
            </a:r>
            <a:endParaRPr lang="en-US" b="1" dirty="0"/>
          </a:p>
        </p:txBody>
      </p:sp>
      <p:sp>
        <p:nvSpPr>
          <p:cNvPr id="3" name="Content Placeholder 2">
            <a:extLst>
              <a:ext uri="{FF2B5EF4-FFF2-40B4-BE49-F238E27FC236}">
                <a16:creationId xmlns:a16="http://schemas.microsoft.com/office/drawing/2014/main" id="{2F1FFA9F-BEB1-044F-AF1F-80E7F4DB3084}"/>
              </a:ext>
            </a:extLst>
          </p:cNvPr>
          <p:cNvSpPr>
            <a:spLocks noGrp="1"/>
          </p:cNvSpPr>
          <p:nvPr>
            <p:ph idx="1"/>
          </p:nvPr>
        </p:nvSpPr>
        <p:spPr>
          <a:xfrm>
            <a:off x="916678" y="1700784"/>
            <a:ext cx="10442448" cy="3903819"/>
          </a:xfrm>
        </p:spPr>
        <p:txBody>
          <a:bodyPr>
            <a:normAutofit/>
          </a:bodyPr>
          <a:lstStyle/>
          <a:p>
            <a:r>
              <a:rPr lang="en-US" dirty="0"/>
              <a:t>Societal disruptions were described as having profound impact on health workers’(HW) mental health that ultimately affected their both work and their quality of life. </a:t>
            </a:r>
          </a:p>
          <a:p>
            <a:r>
              <a:rPr lang="en-US" dirty="0"/>
              <a:t>Programs focusing on building resilience among HWs could have a positive effect in the event of future societal crises, as well as in the context of everyday professional burnout or stress. </a:t>
            </a:r>
          </a:p>
          <a:p>
            <a:r>
              <a:rPr lang="en-US" dirty="0"/>
              <a:t>Such programs are potentially feasible and acceptable in this setting and aligned with Kenyan and global health priorities.</a:t>
            </a:r>
          </a:p>
        </p:txBody>
      </p:sp>
      <p:sp>
        <p:nvSpPr>
          <p:cNvPr id="6" name="Slide Number Placeholder 5">
            <a:extLst>
              <a:ext uri="{FF2B5EF4-FFF2-40B4-BE49-F238E27FC236}">
                <a16:creationId xmlns:a16="http://schemas.microsoft.com/office/drawing/2014/main" id="{5206DDBF-E0A1-B1C6-B96C-3F372579FEBD}"/>
              </a:ext>
            </a:extLst>
          </p:cNvPr>
          <p:cNvSpPr>
            <a:spLocks noGrp="1"/>
          </p:cNvSpPr>
          <p:nvPr>
            <p:ph type="sldNum" sz="quarter" idx="12"/>
          </p:nvPr>
        </p:nvSpPr>
        <p:spPr/>
        <p:txBody>
          <a:bodyPr/>
          <a:lstStyle/>
          <a:p>
            <a:fld id="{C68AC1EC-23E2-4F0E-A5A4-674EC8DB954E}" type="slidenum">
              <a:rPr lang="en-US" smtClean="0"/>
              <a:t>12</a:t>
            </a:fld>
            <a:endParaRPr lang="en-US"/>
          </a:p>
        </p:txBody>
      </p:sp>
    </p:spTree>
    <p:extLst>
      <p:ext uri="{BB962C8B-B14F-4D97-AF65-F5344CB8AC3E}">
        <p14:creationId xmlns:p14="http://schemas.microsoft.com/office/powerpoint/2010/main" val="37075475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04594D-3979-9BE7-176D-EB3FAC97FF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59E815-D12B-3787-93F0-0E8C87B3AC37}"/>
              </a:ext>
            </a:extLst>
          </p:cNvPr>
          <p:cNvSpPr>
            <a:spLocks noGrp="1"/>
          </p:cNvSpPr>
          <p:nvPr>
            <p:ph type="title"/>
          </p:nvPr>
        </p:nvSpPr>
        <p:spPr>
          <a:xfrm>
            <a:off x="871108" y="588245"/>
            <a:ext cx="10449784" cy="763900"/>
          </a:xfrm>
        </p:spPr>
        <p:txBody>
          <a:bodyPr/>
          <a:lstStyle/>
          <a:p>
            <a:r>
              <a:rPr lang="en-US" altLang="en-US" b="1" dirty="0">
                <a:solidFill>
                  <a:srgbClr val="1F6B51"/>
                </a:solidFill>
              </a:rPr>
              <a:t>KEY RECOMMENDATIONS</a:t>
            </a:r>
            <a:endParaRPr lang="en-US" b="1" dirty="0"/>
          </a:p>
        </p:txBody>
      </p:sp>
      <p:sp>
        <p:nvSpPr>
          <p:cNvPr id="3" name="Content Placeholder 2">
            <a:extLst>
              <a:ext uri="{FF2B5EF4-FFF2-40B4-BE49-F238E27FC236}">
                <a16:creationId xmlns:a16="http://schemas.microsoft.com/office/drawing/2014/main" id="{D1E91B83-76EB-CE92-0F60-BB779211D5A3}"/>
              </a:ext>
            </a:extLst>
          </p:cNvPr>
          <p:cNvSpPr>
            <a:spLocks noGrp="1"/>
          </p:cNvSpPr>
          <p:nvPr>
            <p:ph idx="1"/>
          </p:nvPr>
        </p:nvSpPr>
        <p:spPr>
          <a:xfrm>
            <a:off x="916678" y="1700784"/>
            <a:ext cx="10442448" cy="3903819"/>
          </a:xfrm>
        </p:spPr>
        <p:txBody>
          <a:bodyPr>
            <a:normAutofit/>
          </a:bodyPr>
          <a:lstStyle/>
          <a:p>
            <a:r>
              <a:rPr lang="en-US" dirty="0"/>
              <a:t>Health programs should prioritize accessible mental health interventions to enhance the well-being of health workers to build resilience for navigating ongoing challenges in their roles and support their ability to thrive and provide quality care.</a:t>
            </a:r>
          </a:p>
          <a:p>
            <a:r>
              <a:rPr lang="en-US" dirty="0"/>
              <a:t>Interventions could address challenges of societal crises and everyday professional burnout.</a:t>
            </a:r>
          </a:p>
          <a:p>
            <a:r>
              <a:rPr lang="en-US" dirty="0"/>
              <a:t>Findings highlight the importance of tailored, accessible mental health support for HWs in resource-limited settings.</a:t>
            </a:r>
          </a:p>
        </p:txBody>
      </p:sp>
      <p:sp>
        <p:nvSpPr>
          <p:cNvPr id="6" name="Slide Number Placeholder 5">
            <a:extLst>
              <a:ext uri="{FF2B5EF4-FFF2-40B4-BE49-F238E27FC236}">
                <a16:creationId xmlns:a16="http://schemas.microsoft.com/office/drawing/2014/main" id="{7F9B85A4-B537-A3A7-FBB2-CF746BF8FFDE}"/>
              </a:ext>
            </a:extLst>
          </p:cNvPr>
          <p:cNvSpPr>
            <a:spLocks noGrp="1"/>
          </p:cNvSpPr>
          <p:nvPr>
            <p:ph type="sldNum" sz="quarter" idx="12"/>
          </p:nvPr>
        </p:nvSpPr>
        <p:spPr/>
        <p:txBody>
          <a:bodyPr/>
          <a:lstStyle/>
          <a:p>
            <a:fld id="{C68AC1EC-23E2-4F0E-A5A4-674EC8DB954E}" type="slidenum">
              <a:rPr lang="en-US" smtClean="0"/>
              <a:t>13</a:t>
            </a:fld>
            <a:endParaRPr lang="en-US"/>
          </a:p>
        </p:txBody>
      </p:sp>
    </p:spTree>
    <p:extLst>
      <p:ext uri="{BB962C8B-B14F-4D97-AF65-F5344CB8AC3E}">
        <p14:creationId xmlns:p14="http://schemas.microsoft.com/office/powerpoint/2010/main" val="14681873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85D555-4E58-377D-EBF7-BD1EB24C20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78F2FD-556E-6026-2D9E-F88DAC2657A7}"/>
              </a:ext>
            </a:extLst>
          </p:cNvPr>
          <p:cNvSpPr>
            <a:spLocks noGrp="1"/>
          </p:cNvSpPr>
          <p:nvPr>
            <p:ph type="title"/>
          </p:nvPr>
        </p:nvSpPr>
        <p:spPr>
          <a:xfrm>
            <a:off x="871108" y="588245"/>
            <a:ext cx="10449784" cy="763900"/>
          </a:xfrm>
        </p:spPr>
        <p:txBody>
          <a:bodyPr/>
          <a:lstStyle/>
          <a:p>
            <a:r>
              <a:rPr lang="en-US" altLang="en-US" b="1" dirty="0">
                <a:solidFill>
                  <a:srgbClr val="1F6B51"/>
                </a:solidFill>
              </a:rPr>
              <a:t>FUTURE DIRECTIONS</a:t>
            </a:r>
            <a:endParaRPr lang="en-US" b="1" dirty="0"/>
          </a:p>
        </p:txBody>
      </p:sp>
      <p:sp>
        <p:nvSpPr>
          <p:cNvPr id="3" name="Content Placeholder 2">
            <a:extLst>
              <a:ext uri="{FF2B5EF4-FFF2-40B4-BE49-F238E27FC236}">
                <a16:creationId xmlns:a16="http://schemas.microsoft.com/office/drawing/2014/main" id="{199954D5-079A-1B6E-4F85-92AC5907E40D}"/>
              </a:ext>
            </a:extLst>
          </p:cNvPr>
          <p:cNvSpPr>
            <a:spLocks noGrp="1"/>
          </p:cNvSpPr>
          <p:nvPr>
            <p:ph idx="1"/>
          </p:nvPr>
        </p:nvSpPr>
        <p:spPr>
          <a:xfrm>
            <a:off x="916678" y="1700784"/>
            <a:ext cx="10442448" cy="3903819"/>
          </a:xfrm>
        </p:spPr>
        <p:txBody>
          <a:bodyPr>
            <a:normAutofit/>
          </a:bodyPr>
          <a:lstStyle/>
          <a:p>
            <a:pPr eaLnBrk="1" hangingPunct="1">
              <a:defRPr/>
            </a:pPr>
            <a:r>
              <a:rPr lang="en-US" altLang="en-US" sz="3000" dirty="0"/>
              <a:t>This study can be followed by a larger multi-level intervention trial that will target both HW and clients and examine effects on HW resilience. </a:t>
            </a:r>
          </a:p>
          <a:p>
            <a:pPr eaLnBrk="1" hangingPunct="1">
              <a:defRPr/>
            </a:pPr>
            <a:r>
              <a:rPr lang="en-US" altLang="en-US" sz="3000" dirty="0"/>
              <a:t>Ultimately this will improve health and wellbeing of HW themselves and pregnant/parenting patients they serve.</a:t>
            </a:r>
          </a:p>
          <a:p>
            <a:endParaRPr lang="en-US" dirty="0"/>
          </a:p>
        </p:txBody>
      </p:sp>
      <p:sp>
        <p:nvSpPr>
          <p:cNvPr id="6" name="Slide Number Placeholder 5">
            <a:extLst>
              <a:ext uri="{FF2B5EF4-FFF2-40B4-BE49-F238E27FC236}">
                <a16:creationId xmlns:a16="http://schemas.microsoft.com/office/drawing/2014/main" id="{65C92028-EF40-6AF0-DE95-1519280D81C5}"/>
              </a:ext>
            </a:extLst>
          </p:cNvPr>
          <p:cNvSpPr>
            <a:spLocks noGrp="1"/>
          </p:cNvSpPr>
          <p:nvPr>
            <p:ph type="sldNum" sz="quarter" idx="12"/>
          </p:nvPr>
        </p:nvSpPr>
        <p:spPr/>
        <p:txBody>
          <a:bodyPr/>
          <a:lstStyle/>
          <a:p>
            <a:fld id="{C68AC1EC-23E2-4F0E-A5A4-674EC8DB954E}" type="slidenum">
              <a:rPr lang="en-US" smtClean="0"/>
              <a:t>14</a:t>
            </a:fld>
            <a:endParaRPr lang="en-US"/>
          </a:p>
        </p:txBody>
      </p:sp>
    </p:spTree>
    <p:extLst>
      <p:ext uri="{BB962C8B-B14F-4D97-AF65-F5344CB8AC3E}">
        <p14:creationId xmlns:p14="http://schemas.microsoft.com/office/powerpoint/2010/main" val="19228621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D4EAD7-F088-50C0-07FA-7F10A4EA94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98BB03-5200-2156-311D-D0C8F50427C1}"/>
              </a:ext>
            </a:extLst>
          </p:cNvPr>
          <p:cNvSpPr>
            <a:spLocks noGrp="1"/>
          </p:cNvSpPr>
          <p:nvPr>
            <p:ph type="title"/>
          </p:nvPr>
        </p:nvSpPr>
        <p:spPr>
          <a:xfrm>
            <a:off x="708786" y="336923"/>
            <a:ext cx="10449784" cy="763900"/>
          </a:xfrm>
        </p:spPr>
        <p:txBody>
          <a:bodyPr/>
          <a:lstStyle/>
          <a:p>
            <a:r>
              <a:rPr lang="en-US" altLang="en-US" b="1" dirty="0">
                <a:solidFill>
                  <a:srgbClr val="1F6B51"/>
                </a:solidFill>
              </a:rPr>
              <a:t>ACKNOWLEDGMENTS</a:t>
            </a:r>
            <a:endParaRPr lang="en-US" b="1" dirty="0"/>
          </a:p>
        </p:txBody>
      </p:sp>
      <p:sp>
        <p:nvSpPr>
          <p:cNvPr id="6" name="Slide Number Placeholder 5">
            <a:extLst>
              <a:ext uri="{FF2B5EF4-FFF2-40B4-BE49-F238E27FC236}">
                <a16:creationId xmlns:a16="http://schemas.microsoft.com/office/drawing/2014/main" id="{6D105F16-10DE-09B1-2D5A-EF895E2C3373}"/>
              </a:ext>
            </a:extLst>
          </p:cNvPr>
          <p:cNvSpPr>
            <a:spLocks noGrp="1"/>
          </p:cNvSpPr>
          <p:nvPr>
            <p:ph type="sldNum" sz="quarter" idx="12"/>
          </p:nvPr>
        </p:nvSpPr>
        <p:spPr/>
        <p:txBody>
          <a:bodyPr/>
          <a:lstStyle/>
          <a:p>
            <a:fld id="{C68AC1EC-23E2-4F0E-A5A4-674EC8DB954E}" type="slidenum">
              <a:rPr lang="en-US" smtClean="0"/>
              <a:t>15</a:t>
            </a:fld>
            <a:endParaRPr lang="en-US"/>
          </a:p>
        </p:txBody>
      </p:sp>
      <p:sp>
        <p:nvSpPr>
          <p:cNvPr id="7" name="Content Placeholder 5">
            <a:extLst>
              <a:ext uri="{FF2B5EF4-FFF2-40B4-BE49-F238E27FC236}">
                <a16:creationId xmlns:a16="http://schemas.microsoft.com/office/drawing/2014/main" id="{76A2FAC4-C1B6-F04A-C427-10B88B36D3CA}"/>
              </a:ext>
            </a:extLst>
          </p:cNvPr>
          <p:cNvSpPr>
            <a:spLocks noGrp="1"/>
          </p:cNvSpPr>
          <p:nvPr>
            <p:ph idx="1"/>
          </p:nvPr>
        </p:nvSpPr>
        <p:spPr>
          <a:xfrm>
            <a:off x="752646" y="1154438"/>
            <a:ext cx="10959353" cy="3966882"/>
          </a:xfrm>
        </p:spPr>
        <p:txBody>
          <a:bodyPr numCol="2" rtlCol="0">
            <a:normAutofit/>
          </a:bodyPr>
          <a:lstStyle/>
          <a:p>
            <a:pPr marL="234950" indent="-234950" fontAlgn="auto">
              <a:lnSpc>
                <a:spcPct val="120000"/>
              </a:lnSpc>
              <a:buFont typeface="Wingdings" pitchFamily="2" charset="2"/>
              <a:buChar char="§"/>
              <a:defRPr/>
            </a:pPr>
            <a:r>
              <a:rPr lang="en-US" sz="2200" b="1" dirty="0">
                <a:cs typeface="Calibri" panose="020F0502020204030204" pitchFamily="34" charset="0"/>
              </a:rPr>
              <a:t>Our study participants!</a:t>
            </a:r>
          </a:p>
          <a:p>
            <a:pPr marL="234950" indent="-234950" fontAlgn="auto">
              <a:lnSpc>
                <a:spcPct val="120000"/>
              </a:lnSpc>
              <a:buFont typeface="Wingdings" pitchFamily="2" charset="2"/>
              <a:buChar char="§"/>
              <a:defRPr/>
            </a:pPr>
            <a:r>
              <a:rPr lang="en-US" sz="2200" b="1" dirty="0">
                <a:cs typeface="Calibri" panose="020F0502020204030204" pitchFamily="34" charset="0"/>
              </a:rPr>
              <a:t>KEMRI investigators and staff</a:t>
            </a:r>
          </a:p>
          <a:p>
            <a:pPr marL="234950" indent="-234950" fontAlgn="auto">
              <a:lnSpc>
                <a:spcPct val="120000"/>
              </a:lnSpc>
              <a:buFont typeface="Wingdings" pitchFamily="2" charset="2"/>
              <a:buChar char="§"/>
              <a:defRPr/>
            </a:pPr>
            <a:r>
              <a:rPr lang="en-US" sz="2200" b="1" dirty="0">
                <a:cs typeface="Calibri" panose="020F0502020204030204" pitchFamily="34" charset="0"/>
              </a:rPr>
              <a:t>Collaborating Investigators and staff </a:t>
            </a:r>
            <a:r>
              <a:rPr lang="en-US" sz="2200" dirty="0">
                <a:cs typeface="Calibri" panose="020F0502020204030204" pitchFamily="34" charset="0"/>
              </a:rPr>
              <a:t>from University of Alabama at Birmingham, University of Michigan, University of North Carolina Chapel Hill </a:t>
            </a:r>
          </a:p>
          <a:p>
            <a:pPr fontAlgn="auto">
              <a:lnSpc>
                <a:spcPct val="120000"/>
              </a:lnSpc>
              <a:defRPr/>
            </a:pPr>
            <a:endParaRPr lang="en-US" sz="2200" dirty="0">
              <a:cs typeface="Calibri" panose="020F0502020204030204" pitchFamily="34" charset="0"/>
            </a:endParaRPr>
          </a:p>
          <a:p>
            <a:pPr fontAlgn="auto">
              <a:lnSpc>
                <a:spcPct val="120000"/>
              </a:lnSpc>
              <a:defRPr/>
            </a:pPr>
            <a:endParaRPr lang="en-US" sz="2200" dirty="0">
              <a:cs typeface="Calibri" panose="020F0502020204030204" pitchFamily="34" charset="0"/>
            </a:endParaRPr>
          </a:p>
          <a:p>
            <a:pPr marL="234950" indent="-234950" fontAlgn="auto">
              <a:lnSpc>
                <a:spcPct val="120000"/>
              </a:lnSpc>
              <a:buFont typeface="Wingdings" pitchFamily="2" charset="2"/>
              <a:buChar char="§"/>
              <a:defRPr/>
            </a:pPr>
            <a:r>
              <a:rPr lang="en-US" sz="2200" b="1" dirty="0">
                <a:cs typeface="Calibri" panose="020F0502020204030204" pitchFamily="34" charset="0"/>
              </a:rPr>
              <a:t>Funders and supporters:</a:t>
            </a:r>
          </a:p>
          <a:p>
            <a:pPr lvl="1" indent="-182880" fontAlgn="auto">
              <a:lnSpc>
                <a:spcPct val="120000"/>
              </a:lnSpc>
              <a:spcAft>
                <a:spcPts val="0"/>
              </a:spcAft>
              <a:buClr>
                <a:schemeClr val="tx1"/>
              </a:buClr>
              <a:defRPr/>
            </a:pPr>
            <a:r>
              <a:rPr lang="en-US" sz="2200" dirty="0">
                <a:cs typeface="Calibri" panose="020F0502020204030204" pitchFamily="34" charset="0"/>
              </a:rPr>
              <a:t>Kenya Medical Research Institute (KEMRI) </a:t>
            </a:r>
          </a:p>
          <a:p>
            <a:pPr lvl="1" indent="-182880" fontAlgn="auto">
              <a:lnSpc>
                <a:spcPct val="120000"/>
              </a:lnSpc>
              <a:spcAft>
                <a:spcPts val="0"/>
              </a:spcAft>
              <a:buClr>
                <a:schemeClr val="tx1"/>
              </a:buClr>
              <a:defRPr/>
            </a:pPr>
            <a:r>
              <a:rPr lang="en-US" sz="2200" dirty="0">
                <a:cs typeface="Calibri" panose="020F0502020204030204" pitchFamily="34" charset="0"/>
              </a:rPr>
              <a:t>Kenyan Ministry of Health</a:t>
            </a:r>
          </a:p>
          <a:p>
            <a:pPr lvl="1" indent="-182880" fontAlgn="auto">
              <a:lnSpc>
                <a:spcPct val="120000"/>
              </a:lnSpc>
              <a:spcAft>
                <a:spcPts val="0"/>
              </a:spcAft>
              <a:buClr>
                <a:schemeClr val="tx1"/>
              </a:buClr>
              <a:defRPr/>
            </a:pPr>
            <a:r>
              <a:rPr lang="en-US" sz="2200" dirty="0">
                <a:cs typeface="Calibri" panose="020F0502020204030204" pitchFamily="34" charset="0"/>
              </a:rPr>
              <a:t>UAB Centers for AIDS Research (P30 AI027767 pilot)</a:t>
            </a:r>
          </a:p>
          <a:p>
            <a:pPr lvl="1" indent="-182880" fontAlgn="auto">
              <a:lnSpc>
                <a:spcPct val="120000"/>
              </a:lnSpc>
              <a:spcAft>
                <a:spcPts val="0"/>
              </a:spcAft>
              <a:buClr>
                <a:schemeClr val="tx1"/>
              </a:buClr>
              <a:defRPr/>
            </a:pPr>
            <a:r>
              <a:rPr lang="en-US" sz="2200" dirty="0">
                <a:cs typeface="Calibri" panose="020F0502020204030204" pitchFamily="34" charset="0"/>
              </a:rPr>
              <a:t> National Institute of Mental Health (R01 MH116736, PIs: Turan and Darbes)</a:t>
            </a:r>
          </a:p>
          <a:p>
            <a:pPr fontAlgn="auto">
              <a:defRPr/>
            </a:pPr>
            <a:endParaRPr lang="en-US" dirty="0"/>
          </a:p>
        </p:txBody>
      </p:sp>
      <p:pic>
        <p:nvPicPr>
          <p:cNvPr id="8" name="Picture 2">
            <a:extLst>
              <a:ext uri="{FF2B5EF4-FFF2-40B4-BE49-F238E27FC236}">
                <a16:creationId xmlns:a16="http://schemas.microsoft.com/office/drawing/2014/main" id="{FF31F110-EDB2-9A4E-44D1-A0983746E829}"/>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52646" y="4966885"/>
            <a:ext cx="1087438" cy="1055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3">
            <a:extLst>
              <a:ext uri="{FF2B5EF4-FFF2-40B4-BE49-F238E27FC236}">
                <a16:creationId xmlns:a16="http://schemas.microsoft.com/office/drawing/2014/main" id="{D0C66F14-0208-8C06-F5E3-A10079FA5324}"/>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537506" y="4645554"/>
            <a:ext cx="20796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5">
            <a:extLst>
              <a:ext uri="{FF2B5EF4-FFF2-40B4-BE49-F238E27FC236}">
                <a16:creationId xmlns:a16="http://schemas.microsoft.com/office/drawing/2014/main" id="{020C83B4-049B-C318-9619-98F1A4CF18A7}"/>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350949" y="4916962"/>
            <a:ext cx="123825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a:extLst>
              <a:ext uri="{FF2B5EF4-FFF2-40B4-BE49-F238E27FC236}">
                <a16:creationId xmlns:a16="http://schemas.microsoft.com/office/drawing/2014/main" id="{138B9A28-7FD8-4824-B3E6-703A81A73950}"/>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9892892" y="5103058"/>
            <a:ext cx="1706563" cy="135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a:extLst>
              <a:ext uri="{FF2B5EF4-FFF2-40B4-BE49-F238E27FC236}">
                <a16:creationId xmlns:a16="http://schemas.microsoft.com/office/drawing/2014/main" id="{2F38BA6B-A33E-B85F-2925-2AF5E170FC26}"/>
              </a:ext>
            </a:extLst>
          </p:cNvPr>
          <p:cNvPicPr>
            <a:picLocks noChangeAspect="1"/>
          </p:cNvPicPr>
          <p:nvPr/>
        </p:nvPicPr>
        <p:blipFill>
          <a:blip r:embed="rId8"/>
          <a:stretch>
            <a:fillRect/>
          </a:stretch>
        </p:blipFill>
        <p:spPr>
          <a:xfrm>
            <a:off x="7423098" y="4705539"/>
            <a:ext cx="1866900" cy="1866900"/>
          </a:xfrm>
          <a:prstGeom prst="rect">
            <a:avLst/>
          </a:prstGeom>
        </p:spPr>
      </p:pic>
      <p:pic>
        <p:nvPicPr>
          <p:cNvPr id="14" name="Picture 13">
            <a:extLst>
              <a:ext uri="{FF2B5EF4-FFF2-40B4-BE49-F238E27FC236}">
                <a16:creationId xmlns:a16="http://schemas.microsoft.com/office/drawing/2014/main" id="{DD983AD8-8217-1555-D8C0-6DCEA10BED26}"/>
              </a:ext>
            </a:extLst>
          </p:cNvPr>
          <p:cNvPicPr>
            <a:picLocks noChangeAspect="1"/>
          </p:cNvPicPr>
          <p:nvPr/>
        </p:nvPicPr>
        <p:blipFill>
          <a:blip r:embed="rId9"/>
          <a:stretch>
            <a:fillRect/>
          </a:stretch>
        </p:blipFill>
        <p:spPr>
          <a:xfrm>
            <a:off x="2466148" y="5494730"/>
            <a:ext cx="1996307" cy="960878"/>
          </a:xfrm>
          <a:prstGeom prst="rect">
            <a:avLst/>
          </a:prstGeom>
        </p:spPr>
      </p:pic>
    </p:spTree>
    <p:extLst>
      <p:ext uri="{BB962C8B-B14F-4D97-AF65-F5344CB8AC3E}">
        <p14:creationId xmlns:p14="http://schemas.microsoft.com/office/powerpoint/2010/main" val="461610634"/>
      </p:ext>
    </p:extLst>
  </p:cSld>
  <p:clrMapOvr>
    <a:masterClrMapping/>
  </p:clrMapOvr>
  <p:extLst>
    <p:ext uri="{6950BFC3-D8DA-4A85-94F7-54DA5524770B}">
      <p188:commentRel xmlns:p188="http://schemas.microsoft.com/office/powerpoint/2018/8/main" r:id="rId3"/>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BD055-C2F1-782C-F311-D75DBBDC6C06}"/>
              </a:ext>
            </a:extLst>
          </p:cNvPr>
          <p:cNvSpPr>
            <a:spLocks noGrp="1"/>
          </p:cNvSpPr>
          <p:nvPr>
            <p:ph type="title"/>
          </p:nvPr>
        </p:nvSpPr>
        <p:spPr/>
        <p:txBody>
          <a:bodyPr/>
          <a:lstStyle/>
          <a:p>
            <a:r>
              <a:rPr lang="en-US" altLang="en-US" b="1" dirty="0">
                <a:solidFill>
                  <a:srgbClr val="1F6B51"/>
                </a:solidFill>
              </a:rPr>
              <a:t>BRIEF BACKGROUND</a:t>
            </a:r>
            <a:endParaRPr lang="en-US" dirty="0"/>
          </a:p>
        </p:txBody>
      </p:sp>
      <p:sp>
        <p:nvSpPr>
          <p:cNvPr id="3" name="Content Placeholder 2">
            <a:extLst>
              <a:ext uri="{FF2B5EF4-FFF2-40B4-BE49-F238E27FC236}">
                <a16:creationId xmlns:a16="http://schemas.microsoft.com/office/drawing/2014/main" id="{44CDD61C-D642-6E91-40D5-C4503161C450}"/>
              </a:ext>
            </a:extLst>
          </p:cNvPr>
          <p:cNvSpPr>
            <a:spLocks noGrp="1"/>
          </p:cNvSpPr>
          <p:nvPr>
            <p:ph idx="1"/>
          </p:nvPr>
        </p:nvSpPr>
        <p:spPr/>
        <p:txBody>
          <a:bodyPr/>
          <a:lstStyle/>
          <a:p>
            <a:pPr>
              <a:defRPr/>
            </a:pPr>
            <a:r>
              <a:rPr lang="en-US" altLang="en-US" sz="2400" dirty="0"/>
              <a:t>Kenya is a priority country for the Fast-Track 95-95-95 targets. </a:t>
            </a:r>
          </a:p>
          <a:p>
            <a:pPr>
              <a:defRPr/>
            </a:pPr>
            <a:r>
              <a:rPr lang="en-US" altLang="en-US" sz="2400" dirty="0"/>
              <a:t>The current Kenyan adult treatment cascade stands at 90–82–92 below the UAIDS targets</a:t>
            </a:r>
          </a:p>
          <a:p>
            <a:pPr lvl="1">
              <a:defRPr/>
            </a:pPr>
            <a:r>
              <a:rPr lang="en-US" altLang="en-US" dirty="0"/>
              <a:t>COVID-19 further slowed HIV gains. </a:t>
            </a:r>
          </a:p>
          <a:p>
            <a:pPr>
              <a:defRPr/>
            </a:pPr>
            <a:r>
              <a:rPr lang="en-US" sz="2400" dirty="0"/>
              <a:t>Alongside morbidity and mortality, indirect consequences of COVID-19 included: </a:t>
            </a:r>
          </a:p>
          <a:p>
            <a:pPr lvl="2">
              <a:defRPr/>
            </a:pPr>
            <a:r>
              <a:rPr lang="en-US" sz="2200" dirty="0"/>
              <a:t>strained HIV services</a:t>
            </a:r>
          </a:p>
          <a:p>
            <a:pPr lvl="2">
              <a:defRPr/>
            </a:pPr>
            <a:r>
              <a:rPr lang="en-US" sz="2200" dirty="0"/>
              <a:t>impacts on health workers (HW) </a:t>
            </a:r>
          </a:p>
          <a:p>
            <a:pPr lvl="2">
              <a:defRPr/>
            </a:pPr>
            <a:r>
              <a:rPr lang="en-US" sz="2200" dirty="0"/>
              <a:t>heightened community-level stressors</a:t>
            </a:r>
          </a:p>
          <a:p>
            <a:pPr>
              <a:defRPr/>
            </a:pPr>
            <a:r>
              <a:rPr lang="en-US" sz="2400" dirty="0"/>
              <a:t>Health facilities and HW, including lay HW (LHW) are sources of support for community members during times of crisis.</a:t>
            </a:r>
            <a:r>
              <a:rPr lang="en-US" sz="2400" baseline="30000" dirty="0"/>
              <a:t> </a:t>
            </a:r>
          </a:p>
          <a:p>
            <a:pPr marL="0" indent="0">
              <a:buNone/>
            </a:pPr>
            <a:endParaRPr lang="en-US" dirty="0"/>
          </a:p>
        </p:txBody>
      </p:sp>
    </p:spTree>
    <p:extLst>
      <p:ext uri="{BB962C8B-B14F-4D97-AF65-F5344CB8AC3E}">
        <p14:creationId xmlns:p14="http://schemas.microsoft.com/office/powerpoint/2010/main" val="4161535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94B6C-2736-DC76-FCCF-71F2E22C7A24}"/>
              </a:ext>
            </a:extLst>
          </p:cNvPr>
          <p:cNvSpPr>
            <a:spLocks noGrp="1"/>
          </p:cNvSpPr>
          <p:nvPr>
            <p:ph type="title"/>
          </p:nvPr>
        </p:nvSpPr>
        <p:spPr/>
        <p:txBody>
          <a:bodyPr/>
          <a:lstStyle/>
          <a:p>
            <a:r>
              <a:rPr lang="en-US" altLang="en-US" b="1" dirty="0">
                <a:solidFill>
                  <a:srgbClr val="1F6B51"/>
                </a:solidFill>
              </a:rPr>
              <a:t>OBJECTIVES OF PROJECT</a:t>
            </a:r>
            <a:r>
              <a:rPr lang="en-US" dirty="0"/>
              <a:t>	</a:t>
            </a:r>
          </a:p>
        </p:txBody>
      </p:sp>
      <p:sp>
        <p:nvSpPr>
          <p:cNvPr id="3" name="Content Placeholder 2">
            <a:extLst>
              <a:ext uri="{FF2B5EF4-FFF2-40B4-BE49-F238E27FC236}">
                <a16:creationId xmlns:a16="http://schemas.microsoft.com/office/drawing/2014/main" id="{EAA63984-2DCC-6C2E-2A3D-4C65DFBC56C6}"/>
              </a:ext>
            </a:extLst>
          </p:cNvPr>
          <p:cNvSpPr>
            <a:spLocks noGrp="1"/>
          </p:cNvSpPr>
          <p:nvPr>
            <p:ph idx="1"/>
          </p:nvPr>
        </p:nvSpPr>
        <p:spPr/>
        <p:txBody>
          <a:bodyPr/>
          <a:lstStyle/>
          <a:p>
            <a:pPr marL="0" indent="0">
              <a:buNone/>
              <a:defRPr/>
            </a:pPr>
            <a:r>
              <a:rPr lang="en-US" altLang="en-US" sz="2400" b="1" dirty="0"/>
              <a:t>To assess impacts of the COVID-19 pandemic and other disruptions in communities on HWs and develop an intervention to build their resilience and coping skills.</a:t>
            </a:r>
          </a:p>
          <a:p>
            <a:pPr marL="0" indent="0">
              <a:buNone/>
              <a:defRPr/>
            </a:pPr>
            <a:endParaRPr lang="en-US" altLang="en-US" sz="2400" dirty="0"/>
          </a:p>
          <a:p>
            <a:pPr marL="0" indent="0">
              <a:buNone/>
              <a:defRPr/>
            </a:pPr>
            <a:r>
              <a:rPr lang="en-US" altLang="en-US" sz="2400" b="1" dirty="0"/>
              <a:t>Alignment with key Kenyan &amp; global HIV-related health priorities:</a:t>
            </a:r>
          </a:p>
          <a:p>
            <a:pPr>
              <a:defRPr/>
            </a:pPr>
            <a:r>
              <a:rPr lang="en-US" altLang="en-US" sz="2400" dirty="0"/>
              <a:t>Elimination of mother-to-child transmission of HIV (PMTCT)</a:t>
            </a:r>
          </a:p>
          <a:p>
            <a:pPr>
              <a:defRPr/>
            </a:pPr>
            <a:r>
              <a:rPr lang="en-US" altLang="en-US" sz="2400" dirty="0"/>
              <a:t>Improvement of mental health among workforce shortages</a:t>
            </a:r>
          </a:p>
          <a:p>
            <a:pPr>
              <a:defRPr/>
            </a:pPr>
            <a:r>
              <a:rPr lang="en-US" altLang="en-US" sz="2400" dirty="0"/>
              <a:t>Engagement of lay and community HW and engagement of populations affected by HIV</a:t>
            </a:r>
          </a:p>
          <a:p>
            <a:pPr>
              <a:defRPr/>
            </a:pPr>
            <a:r>
              <a:rPr lang="en-US" altLang="en-US" sz="2400" dirty="0"/>
              <a:t>Promotion of health-seeking</a:t>
            </a:r>
            <a:r>
              <a:rPr lang="en-US" altLang="en-US" sz="2400" baseline="30000" dirty="0"/>
              <a:t> </a:t>
            </a:r>
            <a:r>
              <a:rPr lang="en-US" altLang="en-US" sz="2400" dirty="0"/>
              <a:t>behavior and outcomes through primary care </a:t>
            </a:r>
            <a:endParaRPr lang="en-US" altLang="en-US" sz="2400" b="1" dirty="0"/>
          </a:p>
          <a:p>
            <a:endParaRPr lang="en-US" dirty="0"/>
          </a:p>
        </p:txBody>
      </p:sp>
    </p:spTree>
    <p:extLst>
      <p:ext uri="{BB962C8B-B14F-4D97-AF65-F5344CB8AC3E}">
        <p14:creationId xmlns:p14="http://schemas.microsoft.com/office/powerpoint/2010/main" val="140246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043BE-C4D5-072F-CC5C-9AFD3892BA88}"/>
              </a:ext>
            </a:extLst>
          </p:cNvPr>
          <p:cNvSpPr>
            <a:spLocks noGrp="1"/>
          </p:cNvSpPr>
          <p:nvPr>
            <p:ph type="title"/>
          </p:nvPr>
        </p:nvSpPr>
        <p:spPr/>
        <p:txBody>
          <a:bodyPr/>
          <a:lstStyle/>
          <a:p>
            <a:r>
              <a:rPr lang="en-US" altLang="en-US" b="1" dirty="0">
                <a:solidFill>
                  <a:srgbClr val="1F6B51"/>
                </a:solidFill>
              </a:rPr>
              <a:t>METHODOLOGY: STUDY SETTING</a:t>
            </a:r>
            <a:endParaRPr lang="en-US" dirty="0"/>
          </a:p>
        </p:txBody>
      </p:sp>
      <p:sp>
        <p:nvSpPr>
          <p:cNvPr id="3" name="Content Placeholder 2">
            <a:extLst>
              <a:ext uri="{FF2B5EF4-FFF2-40B4-BE49-F238E27FC236}">
                <a16:creationId xmlns:a16="http://schemas.microsoft.com/office/drawing/2014/main" id="{B2AB4AF1-56E5-D98F-99B9-65D1B0488485}"/>
              </a:ext>
            </a:extLst>
          </p:cNvPr>
          <p:cNvSpPr>
            <a:spLocks noGrp="1"/>
          </p:cNvSpPr>
          <p:nvPr>
            <p:ph idx="1"/>
          </p:nvPr>
        </p:nvSpPr>
        <p:spPr>
          <a:xfrm>
            <a:off x="838200" y="1690688"/>
            <a:ext cx="10515600" cy="4486275"/>
          </a:xfrm>
        </p:spPr>
        <p:txBody>
          <a:bodyPr>
            <a:normAutofit fontScale="77500" lnSpcReduction="20000"/>
          </a:bodyPr>
          <a:lstStyle/>
          <a:p>
            <a:pPr>
              <a:defRPr/>
            </a:pPr>
            <a:r>
              <a:rPr lang="en-US" altLang="en-US" sz="3300" dirty="0"/>
              <a:t>Southwestern rural Kenya is a priority area for HIV research and services. </a:t>
            </a:r>
            <a:r>
              <a:rPr lang="en-US" altLang="en-US" sz="3300" baseline="30000" dirty="0"/>
              <a:t>1-2</a:t>
            </a:r>
          </a:p>
          <a:p>
            <a:pPr>
              <a:defRPr/>
            </a:pPr>
            <a:r>
              <a:rPr lang="en-US" altLang="en-US" sz="3300" dirty="0"/>
              <a:t>Adult HIV prevalence  more than 3x the national prevalence of 4.9%</a:t>
            </a:r>
            <a:r>
              <a:rPr lang="en-US" altLang="en-US" sz="3300" baseline="30000" dirty="0"/>
              <a:t>3</a:t>
            </a:r>
            <a:r>
              <a:rPr lang="en-US" altLang="en-US" sz="3300" dirty="0"/>
              <a:t>, ranging from 17.5-19.6% across counties and &gt;6,000 pregnant women with HIV annually.</a:t>
            </a:r>
            <a:r>
              <a:rPr lang="en-US" altLang="en-US" sz="3300" baseline="30000" dirty="0"/>
              <a:t>4</a:t>
            </a:r>
          </a:p>
          <a:p>
            <a:pPr>
              <a:defRPr/>
            </a:pPr>
            <a:r>
              <a:rPr lang="en-US" altLang="en-US" sz="3300" dirty="0"/>
              <a:t>All Ministry of Health public facilities provide antiretroviral therapy (ART) for pregnant/postpartum women living with HIV integrated in antenatal clinics</a:t>
            </a:r>
          </a:p>
          <a:p>
            <a:pPr marL="0" indent="0">
              <a:buNone/>
              <a:defRPr/>
            </a:pPr>
            <a:endParaRPr lang="en-US" altLang="en-US" sz="2400" dirty="0"/>
          </a:p>
          <a:p>
            <a:pPr marL="0" indent="0">
              <a:buNone/>
              <a:defRPr/>
            </a:pPr>
            <a:endParaRPr lang="en-US" altLang="en-US" sz="2400" dirty="0"/>
          </a:p>
          <a:p>
            <a:pPr marL="0" indent="0">
              <a:buNone/>
              <a:defRPr/>
            </a:pPr>
            <a:r>
              <a:rPr lang="en-US" altLang="en-US" sz="2000" dirty="0"/>
              <a:t>---------------------------------------------</a:t>
            </a:r>
          </a:p>
          <a:p>
            <a:pPr marL="0" indent="0">
              <a:lnSpc>
                <a:spcPct val="100000"/>
              </a:lnSpc>
              <a:spcBef>
                <a:spcPts val="0"/>
              </a:spcBef>
              <a:buNone/>
              <a:defRPr/>
            </a:pPr>
            <a:r>
              <a:rPr lang="en-US" altLang="en-US" sz="2000" dirty="0"/>
              <a:t>1. UNAIDS. 2021 UNAIDS Global AIDS Update — Confronting inequalities. Geneva: UNAIDS,;2021.</a:t>
            </a:r>
          </a:p>
          <a:p>
            <a:pPr marL="0" indent="0">
              <a:lnSpc>
                <a:spcPct val="100000"/>
              </a:lnSpc>
              <a:spcBef>
                <a:spcPts val="0"/>
              </a:spcBef>
              <a:buNone/>
              <a:defRPr/>
            </a:pPr>
            <a:r>
              <a:rPr lang="en-US" altLang="en-US" sz="2000" dirty="0"/>
              <a:t>2. UNAIDS. UNAIDS Data 2020. Geneva: UNAIDS; 2020. </a:t>
            </a:r>
          </a:p>
          <a:p>
            <a:pPr marL="0" indent="0">
              <a:lnSpc>
                <a:spcPct val="100000"/>
              </a:lnSpc>
              <a:spcBef>
                <a:spcPts val="0"/>
              </a:spcBef>
              <a:buNone/>
              <a:defRPr/>
            </a:pPr>
            <a:r>
              <a:rPr lang="en-US" altLang="en-US" sz="2000" dirty="0"/>
              <a:t>3. NASCOP. Preliminary KENPHIA 2018 Report. In. Nairobi, Kenya2018.</a:t>
            </a:r>
          </a:p>
          <a:p>
            <a:pPr marL="0" indent="0">
              <a:lnSpc>
                <a:spcPct val="100000"/>
              </a:lnSpc>
              <a:spcBef>
                <a:spcPts val="0"/>
              </a:spcBef>
              <a:buNone/>
              <a:defRPr/>
            </a:pPr>
            <a:r>
              <a:rPr lang="en-US" altLang="en-US" sz="2000" dirty="0"/>
              <a:t>4. Kenya Ministry of Health. Kenya HIV Estimates 2018 Report. In: Council NAC, ed. Nairobi, Kenya2019.</a:t>
            </a:r>
          </a:p>
          <a:p>
            <a:endParaRPr lang="en-US" dirty="0"/>
          </a:p>
        </p:txBody>
      </p:sp>
    </p:spTree>
    <p:extLst>
      <p:ext uri="{BB962C8B-B14F-4D97-AF65-F5344CB8AC3E}">
        <p14:creationId xmlns:p14="http://schemas.microsoft.com/office/powerpoint/2010/main" val="38067828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00E972-8E28-3E84-3EA3-72535B56A7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74BCAC-984C-CDC9-1335-5899D1E3F34E}"/>
              </a:ext>
            </a:extLst>
          </p:cNvPr>
          <p:cNvSpPr>
            <a:spLocks noGrp="1"/>
          </p:cNvSpPr>
          <p:nvPr>
            <p:ph type="title"/>
          </p:nvPr>
        </p:nvSpPr>
        <p:spPr>
          <a:xfrm>
            <a:off x="452408" y="371155"/>
            <a:ext cx="10449784" cy="763900"/>
          </a:xfrm>
        </p:spPr>
        <p:txBody>
          <a:bodyPr/>
          <a:lstStyle/>
          <a:p>
            <a:r>
              <a:rPr lang="en-US" altLang="en-US" b="1" dirty="0">
                <a:solidFill>
                  <a:srgbClr val="1F6B51"/>
                </a:solidFill>
              </a:rPr>
              <a:t>METHODOLOGY: REACH STUDY AIMS</a:t>
            </a:r>
            <a:endParaRPr lang="en-US" b="1" dirty="0"/>
          </a:p>
        </p:txBody>
      </p:sp>
      <p:sp>
        <p:nvSpPr>
          <p:cNvPr id="6" name="Slide Number Placeholder 5">
            <a:extLst>
              <a:ext uri="{FF2B5EF4-FFF2-40B4-BE49-F238E27FC236}">
                <a16:creationId xmlns:a16="http://schemas.microsoft.com/office/drawing/2014/main" id="{7675ADCE-81FE-882D-B09B-4CD2AAB48AD1}"/>
              </a:ext>
            </a:extLst>
          </p:cNvPr>
          <p:cNvSpPr>
            <a:spLocks noGrp="1"/>
          </p:cNvSpPr>
          <p:nvPr>
            <p:ph type="sldNum" sz="quarter" idx="12"/>
          </p:nvPr>
        </p:nvSpPr>
        <p:spPr/>
        <p:txBody>
          <a:bodyPr/>
          <a:lstStyle/>
          <a:p>
            <a:fld id="{C68AC1EC-23E2-4F0E-A5A4-674EC8DB954E}" type="slidenum">
              <a:rPr lang="en-US" smtClean="0"/>
              <a:t>5</a:t>
            </a:fld>
            <a:endParaRPr lang="en-US"/>
          </a:p>
        </p:txBody>
      </p:sp>
      <p:sp>
        <p:nvSpPr>
          <p:cNvPr id="7" name="Oval 6">
            <a:extLst>
              <a:ext uri="{FF2B5EF4-FFF2-40B4-BE49-F238E27FC236}">
                <a16:creationId xmlns:a16="http://schemas.microsoft.com/office/drawing/2014/main" id="{95631055-1B1C-71A0-26C3-8C2488E65A7D}"/>
              </a:ext>
            </a:extLst>
          </p:cNvPr>
          <p:cNvSpPr/>
          <p:nvPr/>
        </p:nvSpPr>
        <p:spPr>
          <a:xfrm>
            <a:off x="1225550" y="1593302"/>
            <a:ext cx="769938" cy="754063"/>
          </a:xfrm>
          <a:prstGeom prst="ellipse">
            <a:avLst/>
          </a:prstGeo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anchor="ctr"/>
          <a:lstStyle/>
          <a:p>
            <a:pPr algn="ctr" defTabSz="457200" eaLnBrk="1" fontAlgn="auto" hangingPunct="1">
              <a:spcBef>
                <a:spcPts val="0"/>
              </a:spcBef>
              <a:spcAft>
                <a:spcPts val="0"/>
              </a:spcAft>
              <a:defRPr/>
            </a:pPr>
            <a:r>
              <a:rPr lang="en-US" sz="1400" dirty="0">
                <a:solidFill>
                  <a:prstClr val="white"/>
                </a:solidFill>
              </a:rPr>
              <a:t>Aim 1</a:t>
            </a:r>
          </a:p>
        </p:txBody>
      </p:sp>
      <p:sp>
        <p:nvSpPr>
          <p:cNvPr id="8" name="Oval 7">
            <a:extLst>
              <a:ext uri="{FF2B5EF4-FFF2-40B4-BE49-F238E27FC236}">
                <a16:creationId xmlns:a16="http://schemas.microsoft.com/office/drawing/2014/main" id="{A109DC41-249D-D945-3B97-EC84A5BEF8FA}"/>
              </a:ext>
            </a:extLst>
          </p:cNvPr>
          <p:cNvSpPr/>
          <p:nvPr/>
        </p:nvSpPr>
        <p:spPr>
          <a:xfrm>
            <a:off x="5390018" y="1593303"/>
            <a:ext cx="769938" cy="754062"/>
          </a:xfrm>
          <a:prstGeom prst="ellipse">
            <a:avLst/>
          </a:prstGeo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anchor="ctr"/>
          <a:lstStyle/>
          <a:p>
            <a:pPr algn="ctr" defTabSz="457200" eaLnBrk="1" fontAlgn="auto" hangingPunct="1">
              <a:spcBef>
                <a:spcPts val="0"/>
              </a:spcBef>
              <a:spcAft>
                <a:spcPts val="0"/>
              </a:spcAft>
              <a:defRPr/>
            </a:pPr>
            <a:r>
              <a:rPr lang="en-US" sz="1400" dirty="0">
                <a:solidFill>
                  <a:prstClr val="white"/>
                </a:solidFill>
              </a:rPr>
              <a:t>Aim 2</a:t>
            </a:r>
          </a:p>
        </p:txBody>
      </p:sp>
      <p:sp>
        <p:nvSpPr>
          <p:cNvPr id="9" name="Oval 8">
            <a:extLst>
              <a:ext uri="{FF2B5EF4-FFF2-40B4-BE49-F238E27FC236}">
                <a16:creationId xmlns:a16="http://schemas.microsoft.com/office/drawing/2014/main" id="{5A924215-121D-4F2C-783E-448E265A9748}"/>
              </a:ext>
            </a:extLst>
          </p:cNvPr>
          <p:cNvSpPr/>
          <p:nvPr/>
        </p:nvSpPr>
        <p:spPr>
          <a:xfrm>
            <a:off x="9242425" y="1593303"/>
            <a:ext cx="769938" cy="754062"/>
          </a:xfrm>
          <a:prstGeom prst="ellipse">
            <a:avLst/>
          </a:prstGeo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anchor="ctr"/>
          <a:lstStyle/>
          <a:p>
            <a:pPr algn="ctr" defTabSz="457200" eaLnBrk="1" fontAlgn="auto" hangingPunct="1">
              <a:spcBef>
                <a:spcPts val="0"/>
              </a:spcBef>
              <a:spcAft>
                <a:spcPts val="0"/>
              </a:spcAft>
              <a:defRPr/>
            </a:pPr>
            <a:r>
              <a:rPr lang="en-US" sz="1400" dirty="0">
                <a:solidFill>
                  <a:prstClr val="white"/>
                </a:solidFill>
              </a:rPr>
              <a:t>Aim 3</a:t>
            </a:r>
          </a:p>
        </p:txBody>
      </p:sp>
      <p:sp>
        <p:nvSpPr>
          <p:cNvPr id="10" name="Rectangle 17">
            <a:extLst>
              <a:ext uri="{FF2B5EF4-FFF2-40B4-BE49-F238E27FC236}">
                <a16:creationId xmlns:a16="http://schemas.microsoft.com/office/drawing/2014/main" id="{80F09D2C-BA68-8520-DB38-F0491BA0ADA2}"/>
              </a:ext>
            </a:extLst>
          </p:cNvPr>
          <p:cNvSpPr>
            <a:spLocks noChangeArrowheads="1"/>
          </p:cNvSpPr>
          <p:nvPr/>
        </p:nvSpPr>
        <p:spPr bwMode="auto">
          <a:xfrm>
            <a:off x="801147" y="2678198"/>
            <a:ext cx="2641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700" b="1" dirty="0"/>
              <a:t>Assess the impact of and resilience to COVID-19 among HIV healthcare workers (HW). </a:t>
            </a:r>
          </a:p>
        </p:txBody>
      </p:sp>
      <p:sp>
        <p:nvSpPr>
          <p:cNvPr id="11" name="Rectangle 21">
            <a:extLst>
              <a:ext uri="{FF2B5EF4-FFF2-40B4-BE49-F238E27FC236}">
                <a16:creationId xmlns:a16="http://schemas.microsoft.com/office/drawing/2014/main" id="{0B4D3FA3-7AB9-308E-6999-BDD751B5FA5D}"/>
              </a:ext>
            </a:extLst>
          </p:cNvPr>
          <p:cNvSpPr>
            <a:spLocks noChangeArrowheads="1"/>
          </p:cNvSpPr>
          <p:nvPr/>
        </p:nvSpPr>
        <p:spPr bwMode="auto">
          <a:xfrm>
            <a:off x="4139406" y="2679785"/>
            <a:ext cx="3913187"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700" b="1" dirty="0"/>
              <a:t>Adapt existing training modules and job aids for HW resilience and preparedness for Kenyan HW providing services to HIV-affected pregnant and postpartum women. </a:t>
            </a:r>
          </a:p>
        </p:txBody>
      </p:sp>
      <p:sp>
        <p:nvSpPr>
          <p:cNvPr id="12" name="TextBox 12">
            <a:extLst>
              <a:ext uri="{FF2B5EF4-FFF2-40B4-BE49-F238E27FC236}">
                <a16:creationId xmlns:a16="http://schemas.microsoft.com/office/drawing/2014/main" id="{1A71D696-0D9C-EB16-1398-09A8F16BDCBD}"/>
              </a:ext>
            </a:extLst>
          </p:cNvPr>
          <p:cNvSpPr txBox="1">
            <a:spLocks noChangeArrowheads="1"/>
          </p:cNvSpPr>
          <p:nvPr/>
        </p:nvSpPr>
        <p:spPr bwMode="auto">
          <a:xfrm>
            <a:off x="4245451" y="4382349"/>
            <a:ext cx="4029075"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defTabSz="4572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defTabSz="4572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defTabSz="4572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defTabSz="4572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600" dirty="0">
                <a:solidFill>
                  <a:srgbClr val="000000"/>
                </a:solidFill>
              </a:rPr>
              <a:t>(a) </a:t>
            </a:r>
            <a:r>
              <a:rPr lang="en-US" altLang="en-US" sz="1600" b="1" dirty="0">
                <a:solidFill>
                  <a:srgbClr val="000000"/>
                </a:solidFill>
              </a:rPr>
              <a:t>Desktop literature review </a:t>
            </a:r>
            <a:r>
              <a:rPr lang="en-US" altLang="en-US" sz="1600" dirty="0">
                <a:solidFill>
                  <a:srgbClr val="000000"/>
                </a:solidFill>
              </a:rPr>
              <a:t>of potential interventions</a:t>
            </a:r>
          </a:p>
          <a:p>
            <a:pPr eaLnBrk="1" hangingPunct="1">
              <a:lnSpc>
                <a:spcPct val="100000"/>
              </a:lnSpc>
              <a:spcBef>
                <a:spcPct val="0"/>
              </a:spcBef>
              <a:buFontTx/>
              <a:buNone/>
            </a:pPr>
            <a:r>
              <a:rPr lang="en-US" altLang="en-US" sz="1600" dirty="0">
                <a:solidFill>
                  <a:srgbClr val="000000"/>
                </a:solidFill>
              </a:rPr>
              <a:t>(b) </a:t>
            </a:r>
            <a:r>
              <a:rPr lang="en-US" altLang="en-US" sz="1600" b="1" dirty="0">
                <a:solidFill>
                  <a:srgbClr val="000000"/>
                </a:solidFill>
              </a:rPr>
              <a:t>Synthetization of findings </a:t>
            </a:r>
            <a:r>
              <a:rPr lang="en-US" altLang="en-US" sz="1600" dirty="0">
                <a:solidFill>
                  <a:srgbClr val="000000"/>
                </a:solidFill>
              </a:rPr>
              <a:t>and production of a draft intervention/content</a:t>
            </a:r>
          </a:p>
        </p:txBody>
      </p:sp>
      <p:sp>
        <p:nvSpPr>
          <p:cNvPr id="13" name="Rectangle 23">
            <a:extLst>
              <a:ext uri="{FF2B5EF4-FFF2-40B4-BE49-F238E27FC236}">
                <a16:creationId xmlns:a16="http://schemas.microsoft.com/office/drawing/2014/main" id="{B43768C4-51B0-C61F-C04B-DCB9C4559B4A}"/>
              </a:ext>
            </a:extLst>
          </p:cNvPr>
          <p:cNvSpPr>
            <a:spLocks noChangeArrowheads="1"/>
          </p:cNvSpPr>
          <p:nvPr/>
        </p:nvSpPr>
        <p:spPr bwMode="auto">
          <a:xfrm>
            <a:off x="8435182" y="2679785"/>
            <a:ext cx="3154362" cy="1138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700" b="1" dirty="0"/>
              <a:t>Beta-test the adapted intervention modules with a small sample of HIV HW from antenatal/HIV clinics. </a:t>
            </a:r>
          </a:p>
        </p:txBody>
      </p:sp>
      <p:cxnSp>
        <p:nvCxnSpPr>
          <p:cNvPr id="14" name="Straight Connector 13">
            <a:extLst>
              <a:ext uri="{FF2B5EF4-FFF2-40B4-BE49-F238E27FC236}">
                <a16:creationId xmlns:a16="http://schemas.microsoft.com/office/drawing/2014/main" id="{D238628B-A85E-79E6-7F3A-79B38CDEA6E7}"/>
              </a:ext>
            </a:extLst>
          </p:cNvPr>
          <p:cNvCxnSpPr/>
          <p:nvPr/>
        </p:nvCxnSpPr>
        <p:spPr>
          <a:xfrm flipV="1">
            <a:off x="629443" y="4232554"/>
            <a:ext cx="10933112" cy="19050"/>
          </a:xfrm>
          <a:prstGeom prst="line">
            <a:avLst/>
          </a:prstGeom>
          <a:ln>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15" name="TextBox 10">
            <a:extLst>
              <a:ext uri="{FF2B5EF4-FFF2-40B4-BE49-F238E27FC236}">
                <a16:creationId xmlns:a16="http://schemas.microsoft.com/office/drawing/2014/main" id="{61AF431A-663C-24B5-F30A-FEDDC6564A12}"/>
              </a:ext>
            </a:extLst>
          </p:cNvPr>
          <p:cNvSpPr txBox="1">
            <a:spLocks noChangeArrowheads="1"/>
          </p:cNvSpPr>
          <p:nvPr/>
        </p:nvSpPr>
        <p:spPr bwMode="auto">
          <a:xfrm>
            <a:off x="629443" y="4382349"/>
            <a:ext cx="3230562"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defTabSz="4572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defTabSz="4572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defTabSz="4572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defTabSz="4572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600" dirty="0">
                <a:solidFill>
                  <a:srgbClr val="000000"/>
                </a:solidFill>
              </a:rPr>
              <a:t>(a) </a:t>
            </a:r>
            <a:r>
              <a:rPr lang="en-US" altLang="en-US" sz="1600" b="1" dirty="0">
                <a:solidFill>
                  <a:srgbClr val="000000"/>
                </a:solidFill>
              </a:rPr>
              <a:t>COVID-19 survey </a:t>
            </a:r>
            <a:r>
              <a:rPr lang="en-US" altLang="en-US" sz="1600" dirty="0">
                <a:solidFill>
                  <a:srgbClr val="000000"/>
                </a:solidFill>
              </a:rPr>
              <a:t>(N=200; completed in 2021-2022)</a:t>
            </a:r>
          </a:p>
          <a:p>
            <a:pPr eaLnBrk="1" hangingPunct="1">
              <a:lnSpc>
                <a:spcPct val="100000"/>
              </a:lnSpc>
              <a:spcBef>
                <a:spcPct val="0"/>
              </a:spcBef>
              <a:buFontTx/>
              <a:buNone/>
            </a:pPr>
            <a:r>
              <a:rPr lang="en-US" altLang="en-US" sz="1600" dirty="0">
                <a:solidFill>
                  <a:srgbClr val="000000"/>
                </a:solidFill>
              </a:rPr>
              <a:t>(b) </a:t>
            </a:r>
            <a:r>
              <a:rPr lang="en-US" altLang="en-US" sz="1600" b="1" dirty="0">
                <a:solidFill>
                  <a:srgbClr val="000000"/>
                </a:solidFill>
              </a:rPr>
              <a:t>4 focus groups </a:t>
            </a:r>
            <a:r>
              <a:rPr lang="en-US" altLang="en-US" sz="1600" dirty="0">
                <a:solidFill>
                  <a:srgbClr val="000000"/>
                </a:solidFill>
              </a:rPr>
              <a:t>(2 w/clinical personnel &amp; 2 w/lay health workers) and </a:t>
            </a:r>
            <a:r>
              <a:rPr lang="en-US" altLang="en-US" sz="1600" b="1" dirty="0">
                <a:solidFill>
                  <a:srgbClr val="000000"/>
                </a:solidFill>
              </a:rPr>
              <a:t>10 key informant interviews </a:t>
            </a:r>
            <a:r>
              <a:rPr lang="en-US" altLang="en-US" sz="1600" dirty="0">
                <a:solidFill>
                  <a:srgbClr val="000000"/>
                </a:solidFill>
              </a:rPr>
              <a:t>with stakeholders (N=40)</a:t>
            </a:r>
          </a:p>
          <a:p>
            <a:pPr eaLnBrk="1" hangingPunct="1">
              <a:lnSpc>
                <a:spcPct val="100000"/>
              </a:lnSpc>
              <a:spcBef>
                <a:spcPct val="0"/>
              </a:spcBef>
              <a:buFontTx/>
              <a:buNone/>
            </a:pPr>
            <a:r>
              <a:rPr lang="en-US" altLang="en-US" sz="1600" dirty="0">
                <a:solidFill>
                  <a:srgbClr val="000000"/>
                </a:solidFill>
              </a:rPr>
              <a:t>(c) </a:t>
            </a:r>
            <a:r>
              <a:rPr lang="en-US" altLang="en-US" sz="1600" b="1" dirty="0">
                <a:solidFill>
                  <a:srgbClr val="000000"/>
                </a:solidFill>
              </a:rPr>
              <a:t>Resilience survey </a:t>
            </a:r>
            <a:r>
              <a:rPr lang="en-US" altLang="en-US" sz="1600" dirty="0">
                <a:solidFill>
                  <a:srgbClr val="000000"/>
                </a:solidFill>
              </a:rPr>
              <a:t>(N=200)</a:t>
            </a:r>
          </a:p>
          <a:p>
            <a:pPr eaLnBrk="1" hangingPunct="1">
              <a:lnSpc>
                <a:spcPct val="100000"/>
              </a:lnSpc>
              <a:spcBef>
                <a:spcPct val="0"/>
              </a:spcBef>
              <a:buFontTx/>
              <a:buNone/>
            </a:pPr>
            <a:endParaRPr lang="en-US" altLang="en-US" sz="1600" dirty="0">
              <a:solidFill>
                <a:srgbClr val="000000"/>
              </a:solidFill>
            </a:endParaRPr>
          </a:p>
        </p:txBody>
      </p:sp>
      <p:sp>
        <p:nvSpPr>
          <p:cNvPr id="16" name="TextBox 14">
            <a:extLst>
              <a:ext uri="{FF2B5EF4-FFF2-40B4-BE49-F238E27FC236}">
                <a16:creationId xmlns:a16="http://schemas.microsoft.com/office/drawing/2014/main" id="{3B884A78-3779-3171-82DC-E6647FD3B3AA}"/>
              </a:ext>
            </a:extLst>
          </p:cNvPr>
          <p:cNvSpPr txBox="1">
            <a:spLocks noChangeArrowheads="1"/>
          </p:cNvSpPr>
          <p:nvPr/>
        </p:nvSpPr>
        <p:spPr bwMode="auto">
          <a:xfrm>
            <a:off x="8288479" y="4302168"/>
            <a:ext cx="3779838"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defTabSz="4572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defTabSz="4572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defTabSz="4572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defTabSz="4572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600" dirty="0">
                <a:solidFill>
                  <a:srgbClr val="000000"/>
                </a:solidFill>
              </a:rPr>
              <a:t>(a) </a:t>
            </a:r>
            <a:r>
              <a:rPr lang="en-US" altLang="en-US" sz="1600" b="1" dirty="0">
                <a:solidFill>
                  <a:srgbClr val="000000"/>
                </a:solidFill>
              </a:rPr>
              <a:t>Participatory Workshop </a:t>
            </a:r>
            <a:r>
              <a:rPr lang="en-US" altLang="en-US" sz="1600" dirty="0">
                <a:solidFill>
                  <a:srgbClr val="000000"/>
                </a:solidFill>
              </a:rPr>
              <a:t>(N=40)</a:t>
            </a:r>
          </a:p>
          <a:p>
            <a:pPr eaLnBrk="1" hangingPunct="1">
              <a:lnSpc>
                <a:spcPct val="100000"/>
              </a:lnSpc>
              <a:spcBef>
                <a:spcPct val="0"/>
              </a:spcBef>
              <a:buFontTx/>
              <a:buNone/>
            </a:pPr>
            <a:r>
              <a:rPr lang="en-US" altLang="en-US" sz="1600" dirty="0">
                <a:solidFill>
                  <a:srgbClr val="000000"/>
                </a:solidFill>
              </a:rPr>
              <a:t>(b) Production of the </a:t>
            </a:r>
            <a:r>
              <a:rPr lang="en-US" altLang="en-US" sz="1600" b="1" dirty="0">
                <a:solidFill>
                  <a:srgbClr val="000000"/>
                </a:solidFill>
              </a:rPr>
              <a:t>adapted intervention</a:t>
            </a:r>
          </a:p>
          <a:p>
            <a:pPr eaLnBrk="1" hangingPunct="1">
              <a:lnSpc>
                <a:spcPct val="100000"/>
              </a:lnSpc>
              <a:spcBef>
                <a:spcPct val="0"/>
              </a:spcBef>
              <a:buFontTx/>
              <a:buNone/>
            </a:pPr>
            <a:r>
              <a:rPr lang="en-US" altLang="en-US" sz="1600" dirty="0">
                <a:solidFill>
                  <a:srgbClr val="000000"/>
                </a:solidFill>
              </a:rPr>
              <a:t>(c) </a:t>
            </a:r>
            <a:r>
              <a:rPr lang="en-US" altLang="en-US" sz="1600" b="1" dirty="0">
                <a:solidFill>
                  <a:srgbClr val="000000"/>
                </a:solidFill>
              </a:rPr>
              <a:t>Staff training </a:t>
            </a:r>
            <a:r>
              <a:rPr lang="en-US" altLang="en-US" sz="1600" dirty="0">
                <a:solidFill>
                  <a:srgbClr val="000000"/>
                </a:solidFill>
              </a:rPr>
              <a:t>for intervention delivery</a:t>
            </a:r>
          </a:p>
          <a:p>
            <a:pPr eaLnBrk="1" hangingPunct="1">
              <a:lnSpc>
                <a:spcPct val="100000"/>
              </a:lnSpc>
              <a:spcBef>
                <a:spcPct val="0"/>
              </a:spcBef>
              <a:buFontTx/>
              <a:buNone/>
            </a:pPr>
            <a:r>
              <a:rPr lang="en-US" altLang="en-US" sz="1600" dirty="0">
                <a:solidFill>
                  <a:srgbClr val="000000"/>
                </a:solidFill>
              </a:rPr>
              <a:t>(d) </a:t>
            </a:r>
            <a:r>
              <a:rPr lang="en-US" altLang="en-US" sz="1600" b="1" dirty="0">
                <a:solidFill>
                  <a:srgbClr val="000000"/>
                </a:solidFill>
              </a:rPr>
              <a:t>Beta-testing</a:t>
            </a:r>
            <a:r>
              <a:rPr lang="en-US" altLang="en-US" sz="1600" dirty="0">
                <a:solidFill>
                  <a:srgbClr val="000000"/>
                </a:solidFill>
              </a:rPr>
              <a:t> for adaptation efficacy (N=20)</a:t>
            </a:r>
          </a:p>
          <a:p>
            <a:pPr eaLnBrk="1" hangingPunct="1">
              <a:lnSpc>
                <a:spcPct val="100000"/>
              </a:lnSpc>
              <a:spcBef>
                <a:spcPct val="0"/>
              </a:spcBef>
              <a:buFontTx/>
              <a:buNone/>
            </a:pPr>
            <a:endParaRPr lang="en-US" altLang="en-US" sz="1600" b="1" dirty="0">
              <a:solidFill>
                <a:srgbClr val="000000"/>
              </a:solidFill>
            </a:endParaRPr>
          </a:p>
        </p:txBody>
      </p:sp>
    </p:spTree>
    <p:extLst>
      <p:ext uri="{BB962C8B-B14F-4D97-AF65-F5344CB8AC3E}">
        <p14:creationId xmlns:p14="http://schemas.microsoft.com/office/powerpoint/2010/main" val="26996023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3A9240-654C-4E3F-0421-F6B255373D74}"/>
              </a:ext>
            </a:extLst>
          </p:cNvPr>
          <p:cNvSpPr>
            <a:spLocks noGrp="1"/>
          </p:cNvSpPr>
          <p:nvPr>
            <p:ph type="title"/>
          </p:nvPr>
        </p:nvSpPr>
        <p:spPr>
          <a:xfrm>
            <a:off x="668866" y="179121"/>
            <a:ext cx="10515600" cy="1325563"/>
          </a:xfrm>
        </p:spPr>
        <p:txBody>
          <a:bodyPr/>
          <a:lstStyle/>
          <a:p>
            <a:r>
              <a:rPr lang="en-US" altLang="en-US" b="1" dirty="0">
                <a:solidFill>
                  <a:srgbClr val="1F6B51"/>
                </a:solidFill>
              </a:rPr>
              <a:t>METHODOLOGY: QUALITATIVE SUB-STUDY</a:t>
            </a:r>
            <a:endParaRPr lang="en-US" dirty="0"/>
          </a:p>
        </p:txBody>
      </p:sp>
      <p:sp>
        <p:nvSpPr>
          <p:cNvPr id="3" name="Content Placeholder 2">
            <a:extLst>
              <a:ext uri="{FF2B5EF4-FFF2-40B4-BE49-F238E27FC236}">
                <a16:creationId xmlns:a16="http://schemas.microsoft.com/office/drawing/2014/main" id="{BEAFB634-33C7-4A0C-748F-B2184BE7F8FE}"/>
              </a:ext>
            </a:extLst>
          </p:cNvPr>
          <p:cNvSpPr>
            <a:spLocks noGrp="1"/>
          </p:cNvSpPr>
          <p:nvPr>
            <p:ph idx="1"/>
          </p:nvPr>
        </p:nvSpPr>
        <p:spPr>
          <a:xfrm>
            <a:off x="838200" y="1413933"/>
            <a:ext cx="10972800" cy="5264946"/>
          </a:xfrm>
        </p:spPr>
        <p:txBody>
          <a:bodyPr>
            <a:normAutofit fontScale="47500" lnSpcReduction="20000"/>
          </a:bodyPr>
          <a:lstStyle/>
          <a:p>
            <a:pPr marL="0" indent="0">
              <a:buNone/>
            </a:pPr>
            <a:r>
              <a:rPr lang="en-US" sz="5100" dirty="0"/>
              <a:t>We conducted: </a:t>
            </a:r>
          </a:p>
          <a:p>
            <a:pPr lvl="1"/>
            <a:r>
              <a:rPr lang="en-US" sz="5100" b="1" dirty="0"/>
              <a:t>4 Focus Group Discussions (FGDs, n=29), </a:t>
            </a:r>
            <a:r>
              <a:rPr lang="en-US" sz="5100" dirty="0"/>
              <a:t>2 with </a:t>
            </a:r>
            <a:r>
              <a:rPr lang="tr-TR" sz="5100" dirty="0"/>
              <a:t>clinical </a:t>
            </a:r>
            <a:r>
              <a:rPr lang="en-US" sz="5100" dirty="0"/>
              <a:t>health workers (HW) and 2 with lay HW (LHW) at two public HIV/antenatal clinics in Kisumu County and</a:t>
            </a:r>
          </a:p>
          <a:p>
            <a:pPr lvl="1"/>
            <a:r>
              <a:rPr lang="en-US" sz="5100" b="1" dirty="0"/>
              <a:t>10 key informant interviews </a:t>
            </a:r>
            <a:r>
              <a:rPr lang="en-US" sz="5100" dirty="0"/>
              <a:t>(KII) with local stakeholders with significant experience in the health or governance sector in Kisumu County  </a:t>
            </a:r>
          </a:p>
          <a:p>
            <a:endParaRPr lang="en-US" sz="5100" dirty="0"/>
          </a:p>
          <a:p>
            <a:r>
              <a:rPr lang="en-US" sz="5100" dirty="0"/>
              <a:t>Eligibility criteria for FGDs: ≥18 years, employed as a HW in an HIV/antenatal clinic, and ≥3 years of experience </a:t>
            </a:r>
          </a:p>
          <a:p>
            <a:endParaRPr lang="en-US" sz="5100" dirty="0"/>
          </a:p>
          <a:p>
            <a:r>
              <a:rPr lang="en-US" sz="5100" dirty="0"/>
              <a:t>FGDs and KIIs were conducted in English and transcribed verbatim for rapid thematic analysis using Dedoose software</a:t>
            </a:r>
          </a:p>
          <a:p>
            <a:pPr marL="0" indent="0">
              <a:buNone/>
            </a:pPr>
            <a:endParaRPr lang="en-US" sz="5100" dirty="0"/>
          </a:p>
          <a:p>
            <a:r>
              <a:rPr lang="en-US" sz="5100" dirty="0"/>
              <a:t>Ethical approvals: Ethical approval for this study has been obtained from the Institutional Review Board at the University of Alabama at Birmingham and the Scientific and Ethics Review Unit in Kenya (protocol number: 4206)</a:t>
            </a:r>
          </a:p>
          <a:p>
            <a:pPr marL="0" indent="0">
              <a:buNone/>
            </a:pPr>
            <a:endParaRPr lang="en-KE" sz="5100" dirty="0"/>
          </a:p>
          <a:p>
            <a:endParaRPr lang="en-US" dirty="0"/>
          </a:p>
        </p:txBody>
      </p:sp>
    </p:spTree>
    <p:extLst>
      <p:ext uri="{BB962C8B-B14F-4D97-AF65-F5344CB8AC3E}">
        <p14:creationId xmlns:p14="http://schemas.microsoft.com/office/powerpoint/2010/main" val="3793607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E5FEC-DAD7-F98A-A0E5-7A8A8453D4E3}"/>
              </a:ext>
            </a:extLst>
          </p:cNvPr>
          <p:cNvSpPr>
            <a:spLocks noGrp="1"/>
          </p:cNvSpPr>
          <p:nvPr>
            <p:ph type="title"/>
          </p:nvPr>
        </p:nvSpPr>
        <p:spPr/>
        <p:txBody>
          <a:bodyPr/>
          <a:lstStyle/>
          <a:p>
            <a:r>
              <a:rPr lang="en-US" altLang="en-US" b="1" dirty="0">
                <a:solidFill>
                  <a:srgbClr val="1F6B51"/>
                </a:solidFill>
              </a:rPr>
              <a:t>RESULTS</a:t>
            </a:r>
            <a:endParaRPr lang="en-US" dirty="0"/>
          </a:p>
        </p:txBody>
      </p:sp>
      <p:sp>
        <p:nvSpPr>
          <p:cNvPr id="3" name="Content Placeholder 2">
            <a:extLst>
              <a:ext uri="{FF2B5EF4-FFF2-40B4-BE49-F238E27FC236}">
                <a16:creationId xmlns:a16="http://schemas.microsoft.com/office/drawing/2014/main" id="{71C03A20-F670-3563-04DD-BF85ED1A05CD}"/>
              </a:ext>
            </a:extLst>
          </p:cNvPr>
          <p:cNvSpPr>
            <a:spLocks noGrp="1"/>
          </p:cNvSpPr>
          <p:nvPr>
            <p:ph idx="1"/>
          </p:nvPr>
        </p:nvSpPr>
        <p:spPr>
          <a:xfrm>
            <a:off x="731122" y="1690688"/>
            <a:ext cx="5673825" cy="4024170"/>
          </a:xfrm>
        </p:spPr>
        <p:txBody>
          <a:bodyPr>
            <a:normAutofit/>
          </a:bodyPr>
          <a:lstStyle/>
          <a:p>
            <a:r>
              <a:rPr lang="en-US" sz="2200" dirty="0"/>
              <a:t>HW face significant mental health challenges during societal disruptions and even in daily life.</a:t>
            </a:r>
          </a:p>
          <a:p>
            <a:r>
              <a:rPr lang="en-US" sz="2200" dirty="0"/>
              <a:t>The mental challenges included trouble concentrating, restlessness, and feelings of inadequacy.</a:t>
            </a:r>
          </a:p>
          <a:p>
            <a:r>
              <a:rPr lang="en-US" sz="2200" dirty="0"/>
              <a:t>The disruptions also strained personal relationships for HW, impacting couple dynamics and family interactions, often exacerbated by financial stress and difficulties accessing basic supplies.</a:t>
            </a:r>
          </a:p>
          <a:p>
            <a:endParaRPr lang="en-US" dirty="0"/>
          </a:p>
        </p:txBody>
      </p:sp>
      <p:sp>
        <p:nvSpPr>
          <p:cNvPr id="6" name="Rectangle: Single Corner Snipped 5">
            <a:extLst>
              <a:ext uri="{FF2B5EF4-FFF2-40B4-BE49-F238E27FC236}">
                <a16:creationId xmlns:a16="http://schemas.microsoft.com/office/drawing/2014/main" id="{98B3E0EF-880F-C0A9-C52E-FA82F6E6C9B4}"/>
              </a:ext>
            </a:extLst>
          </p:cNvPr>
          <p:cNvSpPr/>
          <p:nvPr/>
        </p:nvSpPr>
        <p:spPr>
          <a:xfrm>
            <a:off x="7374467" y="1572838"/>
            <a:ext cx="4600854" cy="4259870"/>
          </a:xfrm>
          <a:prstGeom prst="snip1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i="1" dirty="0"/>
              <a:t>“Health workers undergo a lot. We go through a lot during our day-to-day activities, which really affects us mentally. So, I feel if […] maybe that mental support can be provided to help their workers, then it can be of great help to us. Some of us nowadays health workers are like policemen. I'm sorry to say that; you go through a lot. You ended up maybe dying out of depression or even committing suicide through what maybe you see at the facility, or what you encounter during your day-to-day life. So mental health support is very important for health care workers.”</a:t>
            </a:r>
          </a:p>
          <a:p>
            <a:pPr algn="ctr"/>
            <a:endParaRPr lang="en-US" i="1" dirty="0"/>
          </a:p>
        </p:txBody>
      </p:sp>
    </p:spTree>
    <p:extLst>
      <p:ext uri="{BB962C8B-B14F-4D97-AF65-F5344CB8AC3E}">
        <p14:creationId xmlns:p14="http://schemas.microsoft.com/office/powerpoint/2010/main" val="2243850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7F1E82-26DE-57AF-EA9C-56491C3121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1670B0-CFAD-B51D-AEA2-9BC96FBBA5A6}"/>
              </a:ext>
            </a:extLst>
          </p:cNvPr>
          <p:cNvSpPr>
            <a:spLocks noGrp="1"/>
          </p:cNvSpPr>
          <p:nvPr>
            <p:ph type="title"/>
          </p:nvPr>
        </p:nvSpPr>
        <p:spPr>
          <a:xfrm>
            <a:off x="529201" y="223715"/>
            <a:ext cx="10449784" cy="763900"/>
          </a:xfrm>
        </p:spPr>
        <p:txBody>
          <a:bodyPr/>
          <a:lstStyle/>
          <a:p>
            <a:r>
              <a:rPr lang="en-US" altLang="en-US" b="1" dirty="0">
                <a:solidFill>
                  <a:srgbClr val="1F6B51"/>
                </a:solidFill>
              </a:rPr>
              <a:t>RESULTS</a:t>
            </a:r>
            <a:endParaRPr lang="en-US" b="1" dirty="0"/>
          </a:p>
        </p:txBody>
      </p:sp>
      <p:sp>
        <p:nvSpPr>
          <p:cNvPr id="3" name="Content Placeholder 2">
            <a:extLst>
              <a:ext uri="{FF2B5EF4-FFF2-40B4-BE49-F238E27FC236}">
                <a16:creationId xmlns:a16="http://schemas.microsoft.com/office/drawing/2014/main" id="{08853697-9939-E895-E84E-81BD4543939A}"/>
              </a:ext>
            </a:extLst>
          </p:cNvPr>
          <p:cNvSpPr>
            <a:spLocks noGrp="1"/>
          </p:cNvSpPr>
          <p:nvPr>
            <p:ph idx="1"/>
          </p:nvPr>
        </p:nvSpPr>
        <p:spPr>
          <a:xfrm>
            <a:off x="529200" y="1352146"/>
            <a:ext cx="10014391" cy="2212148"/>
          </a:xfrm>
        </p:spPr>
        <p:txBody>
          <a:bodyPr>
            <a:noAutofit/>
          </a:bodyPr>
          <a:lstStyle/>
          <a:p>
            <a:pPr marL="0" indent="0">
              <a:buNone/>
            </a:pPr>
            <a:r>
              <a:rPr lang="en-US" sz="2400" b="1" dirty="0"/>
              <a:t>Mental health impacts: </a:t>
            </a:r>
          </a:p>
          <a:p>
            <a:pPr lvl="2"/>
            <a:r>
              <a:rPr lang="en-US" sz="2400" dirty="0"/>
              <a:t>Depression, anxiety, stress, frustration, burnout, and decreased motivation among HWs due to COVID-19 and societal disruptions.</a:t>
            </a:r>
          </a:p>
          <a:p>
            <a:pPr lvl="2"/>
            <a:r>
              <a:rPr lang="en-US" sz="2400" dirty="0"/>
              <a:t>Impacting ability to cope with daily personal and professional demands</a:t>
            </a:r>
          </a:p>
        </p:txBody>
      </p:sp>
      <p:sp>
        <p:nvSpPr>
          <p:cNvPr id="6" name="Slide Number Placeholder 5">
            <a:extLst>
              <a:ext uri="{FF2B5EF4-FFF2-40B4-BE49-F238E27FC236}">
                <a16:creationId xmlns:a16="http://schemas.microsoft.com/office/drawing/2014/main" id="{0E7238A5-A62A-B788-1C6C-5A21A45816AB}"/>
              </a:ext>
            </a:extLst>
          </p:cNvPr>
          <p:cNvSpPr>
            <a:spLocks noGrp="1"/>
          </p:cNvSpPr>
          <p:nvPr>
            <p:ph type="sldNum" sz="quarter" idx="12"/>
          </p:nvPr>
        </p:nvSpPr>
        <p:spPr/>
        <p:txBody>
          <a:bodyPr/>
          <a:lstStyle/>
          <a:p>
            <a:fld id="{C68AC1EC-23E2-4F0E-A5A4-674EC8DB954E}" type="slidenum">
              <a:rPr lang="en-US" smtClean="0"/>
              <a:t>8</a:t>
            </a:fld>
            <a:endParaRPr lang="en-US"/>
          </a:p>
        </p:txBody>
      </p:sp>
      <p:sp>
        <p:nvSpPr>
          <p:cNvPr id="7" name="TextBox 6">
            <a:extLst>
              <a:ext uri="{FF2B5EF4-FFF2-40B4-BE49-F238E27FC236}">
                <a16:creationId xmlns:a16="http://schemas.microsoft.com/office/drawing/2014/main" id="{87024D47-3070-C233-D310-5C36CFDBE0F7}"/>
              </a:ext>
            </a:extLst>
          </p:cNvPr>
          <p:cNvSpPr txBox="1"/>
          <p:nvPr/>
        </p:nvSpPr>
        <p:spPr>
          <a:xfrm>
            <a:off x="1832434" y="3564294"/>
            <a:ext cx="8042291" cy="147732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square">
            <a:spAutoFit/>
          </a:bodyPr>
          <a:lstStyle/>
          <a:p>
            <a:r>
              <a:rPr lang="en-US" dirty="0"/>
              <a:t>“As the colleagues said it [COVID-19 pandemic] brought a lot of fear. People are very depressed. And each come with more problems and troubles like there was rope downs, people are unable to travel. They are unable to reach food. So, it was really stressful. It was not easy. […] We were not ready for it. We did not know where to start from.”</a:t>
            </a:r>
          </a:p>
        </p:txBody>
      </p:sp>
    </p:spTree>
    <p:extLst>
      <p:ext uri="{BB962C8B-B14F-4D97-AF65-F5344CB8AC3E}">
        <p14:creationId xmlns:p14="http://schemas.microsoft.com/office/powerpoint/2010/main" val="4017828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057220-5769-82EB-5D0D-CE11399D6C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92906F-F173-BE4B-9F4A-76A5AE3945DB}"/>
              </a:ext>
            </a:extLst>
          </p:cNvPr>
          <p:cNvSpPr>
            <a:spLocks noGrp="1"/>
          </p:cNvSpPr>
          <p:nvPr>
            <p:ph type="title"/>
          </p:nvPr>
        </p:nvSpPr>
        <p:spPr>
          <a:xfrm>
            <a:off x="694267" y="365125"/>
            <a:ext cx="10515600" cy="1325563"/>
          </a:xfrm>
        </p:spPr>
        <p:txBody>
          <a:bodyPr/>
          <a:lstStyle/>
          <a:p>
            <a:r>
              <a:rPr lang="en-US" altLang="en-US" b="1" dirty="0">
                <a:solidFill>
                  <a:srgbClr val="1F6B51"/>
                </a:solidFill>
              </a:rPr>
              <a:t>RESULTS</a:t>
            </a:r>
            <a:endParaRPr lang="en-US" dirty="0"/>
          </a:p>
        </p:txBody>
      </p:sp>
      <p:sp>
        <p:nvSpPr>
          <p:cNvPr id="3" name="Content Placeholder 2">
            <a:extLst>
              <a:ext uri="{FF2B5EF4-FFF2-40B4-BE49-F238E27FC236}">
                <a16:creationId xmlns:a16="http://schemas.microsoft.com/office/drawing/2014/main" id="{A5CF903B-2455-794B-1E6B-766474CF20FE}"/>
              </a:ext>
            </a:extLst>
          </p:cNvPr>
          <p:cNvSpPr>
            <a:spLocks noGrp="1"/>
          </p:cNvSpPr>
          <p:nvPr>
            <p:ph idx="1"/>
          </p:nvPr>
        </p:nvSpPr>
        <p:spPr>
          <a:xfrm>
            <a:off x="578721" y="1690688"/>
            <a:ext cx="6065712" cy="4024170"/>
          </a:xfrm>
        </p:spPr>
        <p:txBody>
          <a:bodyPr>
            <a:normAutofit/>
          </a:bodyPr>
          <a:lstStyle/>
          <a:p>
            <a:r>
              <a:rPr lang="en-US" sz="2500" dirty="0"/>
              <a:t>Key informants expressed a pressing need for programs focusing on the mental health and resilience of health workers</a:t>
            </a:r>
          </a:p>
          <a:p>
            <a:r>
              <a:rPr lang="en-US" sz="2500" dirty="0"/>
              <a:t>Many HW lacked formal training in resilience and stress management, and they explained that there is stigma and mistrust related to accessing mental health services.</a:t>
            </a:r>
            <a:endParaRPr lang="en-KE" sz="2500" dirty="0"/>
          </a:p>
          <a:p>
            <a:endParaRPr lang="en-US" dirty="0"/>
          </a:p>
        </p:txBody>
      </p:sp>
      <p:sp>
        <p:nvSpPr>
          <p:cNvPr id="4" name="Flowchart: Punched Tape 3">
            <a:extLst>
              <a:ext uri="{FF2B5EF4-FFF2-40B4-BE49-F238E27FC236}">
                <a16:creationId xmlns:a16="http://schemas.microsoft.com/office/drawing/2014/main" id="{00C68EC6-301F-5127-B969-6DAB29E90702}"/>
              </a:ext>
            </a:extLst>
          </p:cNvPr>
          <p:cNvSpPr/>
          <p:nvPr/>
        </p:nvSpPr>
        <p:spPr>
          <a:xfrm>
            <a:off x="6839166" y="1266360"/>
            <a:ext cx="5110879" cy="4024170"/>
          </a:xfrm>
          <a:prstGeom prst="flowChartPunchedTap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700" i="1" dirty="0"/>
              <a:t>“Most people will be willing to go get that training [mental health]. But the challenge now, the staffing shortage here. […] You may only relieve a few. Then again, you know, if you look at the health sector, most of them have been undergoing through mental issues, but they didn't, they don't talk about them.” </a:t>
            </a:r>
          </a:p>
        </p:txBody>
      </p:sp>
    </p:spTree>
    <p:extLst>
      <p:ext uri="{BB962C8B-B14F-4D97-AF65-F5344CB8AC3E}">
        <p14:creationId xmlns:p14="http://schemas.microsoft.com/office/powerpoint/2010/main" val="2810804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523</TotalTime>
  <Words>1615</Words>
  <Application>Microsoft Office PowerPoint</Application>
  <PresentationFormat>Widescreen</PresentationFormat>
  <Paragraphs>122</Paragraphs>
  <Slides>15</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Aptos</vt:lpstr>
      <vt:lpstr>Arial</vt:lpstr>
      <vt:lpstr>Calibri</vt:lpstr>
      <vt:lpstr>Calibri Light</vt:lpstr>
      <vt:lpstr>Wingdings</vt:lpstr>
      <vt:lpstr>Office Theme</vt:lpstr>
      <vt:lpstr>Impacts of Societal Disruptions on Mental Health and Quality of Life of Health Workers: Qualitative Findings from the REACH Study  (REsilience Amid Challenges in Healthcare)</vt:lpstr>
      <vt:lpstr>BRIEF BACKGROUND</vt:lpstr>
      <vt:lpstr>OBJECTIVES OF PROJECT </vt:lpstr>
      <vt:lpstr>METHODOLOGY: STUDY SETTING</vt:lpstr>
      <vt:lpstr>METHODOLOGY: REACH STUDY AIMS</vt:lpstr>
      <vt:lpstr>METHODOLOGY: QUALITATIVE SUB-STUDY</vt:lpstr>
      <vt:lpstr>RESULTS</vt:lpstr>
      <vt:lpstr>RESULTS</vt:lpstr>
      <vt:lpstr>RESULTS</vt:lpstr>
      <vt:lpstr>RESULTS</vt:lpstr>
      <vt:lpstr>RESULTS</vt:lpstr>
      <vt:lpstr>CONCLUSIONS</vt:lpstr>
      <vt:lpstr>KEY RECOMMENDATIONS</vt:lpstr>
      <vt:lpstr>FUTURE DIRECTIONS</vt:lpstr>
      <vt:lpstr>ACKNOWLEDGMENTS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wakukha.masai@gmail.com</dc:creator>
  <cp:lastModifiedBy>Helova, Anna</cp:lastModifiedBy>
  <cp:revision>40</cp:revision>
  <dcterms:created xsi:type="dcterms:W3CDTF">2025-07-10T09:19:50Z</dcterms:created>
  <dcterms:modified xsi:type="dcterms:W3CDTF">2025-09-24T20:15:42Z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e7542bc-63e5-412b-b0a0-d9586028a7d0_Enabled">
    <vt:lpwstr>true</vt:lpwstr>
  </property>
  <property fmtid="{D5CDD505-2E9C-101B-9397-08002B2CF9AE}" pid="3" name="MSIP_Label_ae7542bc-63e5-412b-b0a0-d9586028a7d0_SetDate">
    <vt:lpwstr>2025-09-24T19:14:51Z</vt:lpwstr>
  </property>
  <property fmtid="{D5CDD505-2E9C-101B-9397-08002B2CF9AE}" pid="4" name="MSIP_Label_ae7542bc-63e5-412b-b0a0-d9586028a7d0_Method">
    <vt:lpwstr>Standard</vt:lpwstr>
  </property>
  <property fmtid="{D5CDD505-2E9C-101B-9397-08002B2CF9AE}" pid="5" name="MSIP_Label_ae7542bc-63e5-412b-b0a0-d9586028a7d0_Name">
    <vt:lpwstr>Sensitive</vt:lpwstr>
  </property>
  <property fmtid="{D5CDD505-2E9C-101B-9397-08002B2CF9AE}" pid="6" name="MSIP_Label_ae7542bc-63e5-412b-b0a0-d9586028a7d0_SiteId">
    <vt:lpwstr>d8999fe4-76af-40b3-b435-1d8977abc08c</vt:lpwstr>
  </property>
  <property fmtid="{D5CDD505-2E9C-101B-9397-08002B2CF9AE}" pid="7" name="MSIP_Label_ae7542bc-63e5-412b-b0a0-d9586028a7d0_ActionId">
    <vt:lpwstr>fdfac7c4-6680-4096-8999-a364df7167b4</vt:lpwstr>
  </property>
  <property fmtid="{D5CDD505-2E9C-101B-9397-08002B2CF9AE}" pid="8" name="MSIP_Label_ae7542bc-63e5-412b-b0a0-d9586028a7d0_ContentBits">
    <vt:lpwstr>0</vt:lpwstr>
  </property>
  <property fmtid="{D5CDD505-2E9C-101B-9397-08002B2CF9AE}" pid="9" name="MSIP_Label_ae7542bc-63e5-412b-b0a0-d9586028a7d0_Tag">
    <vt:lpwstr>10, 3, 0, 1</vt:lpwstr>
  </property>
</Properties>
</file>