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7" r:id="rId3"/>
    <p:sldId id="258" r:id="rId4"/>
    <p:sldId id="259" r:id="rId5"/>
    <p:sldId id="261" r:id="rId6"/>
    <p:sldId id="260"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40" autoAdjust="0"/>
    <p:restoredTop sz="94660"/>
  </p:normalViewPr>
  <p:slideViewPr>
    <p:cSldViewPr snapToGrid="0">
      <p:cViewPr varScale="1">
        <p:scale>
          <a:sx n="73" d="100"/>
          <a:sy n="73" d="100"/>
        </p:scale>
        <p:origin x="53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35350CB-1E1E-49BE-8978-E5A2AC9F2851}" type="datetimeFigureOut">
              <a:rPr lang="en-US" smtClean="0"/>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B92660-48AD-4CE2-8CAD-4D6898FC5538}" type="slidenum">
              <a:rPr lang="en-US" smtClean="0"/>
              <a:t>‹#›</a:t>
            </a:fld>
            <a:endParaRPr lang="en-US"/>
          </a:p>
        </p:txBody>
      </p:sp>
    </p:spTree>
    <p:extLst>
      <p:ext uri="{BB962C8B-B14F-4D97-AF65-F5344CB8AC3E}">
        <p14:creationId xmlns:p14="http://schemas.microsoft.com/office/powerpoint/2010/main" val="4023480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35350CB-1E1E-49BE-8978-E5A2AC9F2851}" type="datetimeFigureOut">
              <a:rPr lang="en-US" smtClean="0"/>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B92660-48AD-4CE2-8CAD-4D6898FC5538}" type="slidenum">
              <a:rPr lang="en-US" smtClean="0"/>
              <a:t>‹#›</a:t>
            </a:fld>
            <a:endParaRPr lang="en-US"/>
          </a:p>
        </p:txBody>
      </p:sp>
    </p:spTree>
    <p:extLst>
      <p:ext uri="{BB962C8B-B14F-4D97-AF65-F5344CB8AC3E}">
        <p14:creationId xmlns:p14="http://schemas.microsoft.com/office/powerpoint/2010/main" val="6518592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35350CB-1E1E-49BE-8978-E5A2AC9F2851}" type="datetimeFigureOut">
              <a:rPr lang="en-US" smtClean="0"/>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B92660-48AD-4CE2-8CAD-4D6898FC5538}"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1305858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35350CB-1E1E-49BE-8978-E5A2AC9F2851}" type="datetimeFigureOut">
              <a:rPr lang="en-US" smtClean="0"/>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B92660-48AD-4CE2-8CAD-4D6898FC5538}" type="slidenum">
              <a:rPr lang="en-US" smtClean="0"/>
              <a:t>‹#›</a:t>
            </a:fld>
            <a:endParaRPr lang="en-US"/>
          </a:p>
        </p:txBody>
      </p:sp>
    </p:spTree>
    <p:extLst>
      <p:ext uri="{BB962C8B-B14F-4D97-AF65-F5344CB8AC3E}">
        <p14:creationId xmlns:p14="http://schemas.microsoft.com/office/powerpoint/2010/main" val="39064173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35350CB-1E1E-49BE-8978-E5A2AC9F2851}" type="datetimeFigureOut">
              <a:rPr lang="en-US" smtClean="0"/>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B92660-48AD-4CE2-8CAD-4D6898FC5538}"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25434959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35350CB-1E1E-49BE-8978-E5A2AC9F2851}" type="datetimeFigureOut">
              <a:rPr lang="en-US" smtClean="0"/>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B92660-48AD-4CE2-8CAD-4D6898FC5538}" type="slidenum">
              <a:rPr lang="en-US" smtClean="0"/>
              <a:t>‹#›</a:t>
            </a:fld>
            <a:endParaRPr lang="en-US"/>
          </a:p>
        </p:txBody>
      </p:sp>
    </p:spTree>
    <p:extLst>
      <p:ext uri="{BB962C8B-B14F-4D97-AF65-F5344CB8AC3E}">
        <p14:creationId xmlns:p14="http://schemas.microsoft.com/office/powerpoint/2010/main" val="46534188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35350CB-1E1E-49BE-8978-E5A2AC9F2851}" type="datetimeFigureOut">
              <a:rPr lang="en-US" smtClean="0"/>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B92660-48AD-4CE2-8CAD-4D6898FC5538}" type="slidenum">
              <a:rPr lang="en-US" smtClean="0"/>
              <a:t>‹#›</a:t>
            </a:fld>
            <a:endParaRPr lang="en-US"/>
          </a:p>
        </p:txBody>
      </p:sp>
    </p:spTree>
    <p:extLst>
      <p:ext uri="{BB962C8B-B14F-4D97-AF65-F5344CB8AC3E}">
        <p14:creationId xmlns:p14="http://schemas.microsoft.com/office/powerpoint/2010/main" val="63563171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35350CB-1E1E-49BE-8978-E5A2AC9F2851}" type="datetimeFigureOut">
              <a:rPr lang="en-US" smtClean="0"/>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B92660-48AD-4CE2-8CAD-4D6898FC5538}" type="slidenum">
              <a:rPr lang="en-US" smtClean="0"/>
              <a:t>‹#›</a:t>
            </a:fld>
            <a:endParaRPr lang="en-US"/>
          </a:p>
        </p:txBody>
      </p:sp>
    </p:spTree>
    <p:extLst>
      <p:ext uri="{BB962C8B-B14F-4D97-AF65-F5344CB8AC3E}">
        <p14:creationId xmlns:p14="http://schemas.microsoft.com/office/powerpoint/2010/main" val="4391504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35350CB-1E1E-49BE-8978-E5A2AC9F2851}" type="datetimeFigureOut">
              <a:rPr lang="en-US" smtClean="0"/>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B92660-48AD-4CE2-8CAD-4D6898FC5538}" type="slidenum">
              <a:rPr lang="en-US" smtClean="0"/>
              <a:t>‹#›</a:t>
            </a:fld>
            <a:endParaRPr lang="en-US"/>
          </a:p>
        </p:txBody>
      </p:sp>
    </p:spTree>
    <p:extLst>
      <p:ext uri="{BB962C8B-B14F-4D97-AF65-F5344CB8AC3E}">
        <p14:creationId xmlns:p14="http://schemas.microsoft.com/office/powerpoint/2010/main" val="34823593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35350CB-1E1E-49BE-8978-E5A2AC9F2851}" type="datetimeFigureOut">
              <a:rPr lang="en-US" smtClean="0"/>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B92660-48AD-4CE2-8CAD-4D6898FC5538}" type="slidenum">
              <a:rPr lang="en-US" smtClean="0"/>
              <a:t>‹#›</a:t>
            </a:fld>
            <a:endParaRPr lang="en-US"/>
          </a:p>
        </p:txBody>
      </p:sp>
    </p:spTree>
    <p:extLst>
      <p:ext uri="{BB962C8B-B14F-4D97-AF65-F5344CB8AC3E}">
        <p14:creationId xmlns:p14="http://schemas.microsoft.com/office/powerpoint/2010/main" val="34585105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35350CB-1E1E-49BE-8978-E5A2AC9F2851}" type="datetimeFigureOut">
              <a:rPr lang="en-US" smtClean="0"/>
              <a:t>9/30/2025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B92660-48AD-4CE2-8CAD-4D6898FC5538}" type="slidenum">
              <a:rPr lang="en-US" smtClean="0"/>
              <a:t>‹#›</a:t>
            </a:fld>
            <a:endParaRPr lang="en-US"/>
          </a:p>
        </p:txBody>
      </p:sp>
    </p:spTree>
    <p:extLst>
      <p:ext uri="{BB962C8B-B14F-4D97-AF65-F5344CB8AC3E}">
        <p14:creationId xmlns:p14="http://schemas.microsoft.com/office/powerpoint/2010/main" val="22388699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35350CB-1E1E-49BE-8978-E5A2AC9F2851}" type="datetimeFigureOut">
              <a:rPr lang="en-US" smtClean="0"/>
              <a:t>9/30/2025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BB92660-48AD-4CE2-8CAD-4D6898FC5538}" type="slidenum">
              <a:rPr lang="en-US" smtClean="0"/>
              <a:t>‹#›</a:t>
            </a:fld>
            <a:endParaRPr lang="en-US"/>
          </a:p>
        </p:txBody>
      </p:sp>
    </p:spTree>
    <p:extLst>
      <p:ext uri="{BB962C8B-B14F-4D97-AF65-F5344CB8AC3E}">
        <p14:creationId xmlns:p14="http://schemas.microsoft.com/office/powerpoint/2010/main" val="10240721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35350CB-1E1E-49BE-8978-E5A2AC9F2851}" type="datetimeFigureOut">
              <a:rPr lang="en-US" smtClean="0"/>
              <a:t>9/30/2025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BB92660-48AD-4CE2-8CAD-4D6898FC5538}" type="slidenum">
              <a:rPr lang="en-US" smtClean="0"/>
              <a:t>‹#›</a:t>
            </a:fld>
            <a:endParaRPr lang="en-US"/>
          </a:p>
        </p:txBody>
      </p:sp>
    </p:spTree>
    <p:extLst>
      <p:ext uri="{BB962C8B-B14F-4D97-AF65-F5344CB8AC3E}">
        <p14:creationId xmlns:p14="http://schemas.microsoft.com/office/powerpoint/2010/main" val="12162740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5350CB-1E1E-49BE-8978-E5A2AC9F2851}" type="datetimeFigureOut">
              <a:rPr lang="en-US" smtClean="0"/>
              <a:t>9/30/2025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BB92660-48AD-4CE2-8CAD-4D6898FC5538}" type="slidenum">
              <a:rPr lang="en-US" smtClean="0"/>
              <a:t>‹#›</a:t>
            </a:fld>
            <a:endParaRPr lang="en-US"/>
          </a:p>
        </p:txBody>
      </p:sp>
    </p:spTree>
    <p:extLst>
      <p:ext uri="{BB962C8B-B14F-4D97-AF65-F5344CB8AC3E}">
        <p14:creationId xmlns:p14="http://schemas.microsoft.com/office/powerpoint/2010/main" val="32669375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35350CB-1E1E-49BE-8978-E5A2AC9F2851}" type="datetimeFigureOut">
              <a:rPr lang="en-US" smtClean="0"/>
              <a:t>9/30/2025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B92660-48AD-4CE2-8CAD-4D6898FC5538}" type="slidenum">
              <a:rPr lang="en-US" smtClean="0"/>
              <a:t>‹#›</a:t>
            </a:fld>
            <a:endParaRPr lang="en-US"/>
          </a:p>
        </p:txBody>
      </p:sp>
    </p:spTree>
    <p:extLst>
      <p:ext uri="{BB962C8B-B14F-4D97-AF65-F5344CB8AC3E}">
        <p14:creationId xmlns:p14="http://schemas.microsoft.com/office/powerpoint/2010/main" val="24620808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F35350CB-1E1E-49BE-8978-E5A2AC9F2851}" type="datetimeFigureOut">
              <a:rPr lang="en-US" smtClean="0"/>
              <a:t>9/30/2025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B92660-48AD-4CE2-8CAD-4D6898FC5538}" type="slidenum">
              <a:rPr lang="en-US" smtClean="0"/>
              <a:t>‹#›</a:t>
            </a:fld>
            <a:endParaRPr lang="en-US"/>
          </a:p>
        </p:txBody>
      </p:sp>
    </p:spTree>
    <p:extLst>
      <p:ext uri="{BB962C8B-B14F-4D97-AF65-F5344CB8AC3E}">
        <p14:creationId xmlns:p14="http://schemas.microsoft.com/office/powerpoint/2010/main" val="34668713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35350CB-1E1E-49BE-8978-E5A2AC9F2851}" type="datetimeFigureOut">
              <a:rPr lang="en-US" smtClean="0"/>
              <a:t>9/30/2025</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3BB92660-48AD-4CE2-8CAD-4D6898FC5538}" type="slidenum">
              <a:rPr lang="en-US" smtClean="0"/>
              <a:t>‹#›</a:t>
            </a:fld>
            <a:endParaRPr lang="en-US"/>
          </a:p>
        </p:txBody>
      </p:sp>
    </p:spTree>
    <p:extLst>
      <p:ext uri="{BB962C8B-B14F-4D97-AF65-F5344CB8AC3E}">
        <p14:creationId xmlns:p14="http://schemas.microsoft.com/office/powerpoint/2010/main" val="2332621146"/>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14846" y="653143"/>
            <a:ext cx="8177348" cy="3397693"/>
          </a:xfrm>
        </p:spPr>
        <p:txBody>
          <a:bodyPr>
            <a:normAutofit/>
          </a:bodyPr>
          <a:lstStyle/>
          <a:p>
            <a:pPr algn="l"/>
            <a:r>
              <a:rPr lang="en-US" sz="2400" b="1" dirty="0" smtClean="0"/>
              <a:t>Title: </a:t>
            </a:r>
            <a:r>
              <a:rPr lang="en-US" sz="2400" dirty="0" smtClean="0"/>
              <a:t>Best </a:t>
            </a:r>
            <a:r>
              <a:rPr lang="en-US" sz="2400" dirty="0"/>
              <a:t>practice in assessing, diagnosing and successful management of mental health challenges that culminated from temporary USAID funding freeze among PMTCT clients at maternal child health clinic (MCH) in </a:t>
            </a:r>
            <a:r>
              <a:rPr lang="en-US" sz="2400" dirty="0" err="1"/>
              <a:t>Mutuini</a:t>
            </a:r>
            <a:r>
              <a:rPr lang="en-US" sz="2400" dirty="0"/>
              <a:t> hospital from February – May 2025 and the role of CHVs in primary health Care.</a:t>
            </a:r>
          </a:p>
        </p:txBody>
      </p:sp>
      <p:sp>
        <p:nvSpPr>
          <p:cNvPr id="3" name="Subtitle 2"/>
          <p:cNvSpPr>
            <a:spLocks noGrp="1"/>
          </p:cNvSpPr>
          <p:nvPr>
            <p:ph type="subTitle" idx="1"/>
          </p:nvPr>
        </p:nvSpPr>
        <p:spPr>
          <a:xfrm>
            <a:off x="1420052" y="4364341"/>
            <a:ext cx="7766936" cy="1096899"/>
          </a:xfrm>
        </p:spPr>
        <p:txBody>
          <a:bodyPr>
            <a:noAutofit/>
          </a:bodyPr>
          <a:lstStyle/>
          <a:p>
            <a:pPr algn="l"/>
            <a:r>
              <a:rPr lang="en-US" sz="2400" b="1" dirty="0" smtClean="0"/>
              <a:t>Co-Authors</a:t>
            </a:r>
            <a:r>
              <a:rPr lang="en-US" sz="2400" b="1" dirty="0"/>
              <a:t>: E. </a:t>
            </a:r>
            <a:r>
              <a:rPr lang="en-US" sz="2400" dirty="0" err="1"/>
              <a:t>Mutiso</a:t>
            </a:r>
            <a:r>
              <a:rPr lang="en-US" sz="2400" dirty="0"/>
              <a:t>, M. Magdalene</a:t>
            </a:r>
            <a:r>
              <a:rPr lang="en-US" sz="2400" b="1" dirty="0"/>
              <a:t>, </a:t>
            </a:r>
            <a:r>
              <a:rPr lang="en-US" sz="2400" dirty="0"/>
              <a:t>E. </a:t>
            </a:r>
            <a:r>
              <a:rPr lang="en-US" sz="2400" dirty="0" err="1"/>
              <a:t>Leiyan</a:t>
            </a:r>
            <a:r>
              <a:rPr lang="en-US" sz="2400" dirty="0"/>
              <a:t>, P. </a:t>
            </a:r>
            <a:r>
              <a:rPr lang="en-US" sz="2400" dirty="0" err="1"/>
              <a:t>Amatta</a:t>
            </a:r>
            <a:r>
              <a:rPr lang="en-US" sz="2400" dirty="0"/>
              <a:t>, G. </a:t>
            </a:r>
            <a:r>
              <a:rPr lang="en-US" sz="2400" dirty="0" smtClean="0"/>
              <a:t>Warren</a:t>
            </a:r>
          </a:p>
          <a:p>
            <a:pPr algn="l"/>
            <a:r>
              <a:rPr lang="en-US" sz="2400" b="1" dirty="0" smtClean="0"/>
              <a:t>Primary Author: </a:t>
            </a:r>
            <a:r>
              <a:rPr lang="en-US" sz="2400" dirty="0" smtClean="0"/>
              <a:t>Linda </a:t>
            </a:r>
            <a:r>
              <a:rPr lang="en-US" sz="2400" dirty="0" err="1" smtClean="0"/>
              <a:t>Ouma</a:t>
            </a:r>
            <a:endParaRPr lang="en-US" sz="2400" dirty="0" smtClean="0"/>
          </a:p>
          <a:p>
            <a:pPr algn="l"/>
            <a:endParaRPr lang="en-US" sz="2400" dirty="0"/>
          </a:p>
        </p:txBody>
      </p:sp>
    </p:spTree>
    <p:extLst>
      <p:ext uri="{BB962C8B-B14F-4D97-AF65-F5344CB8AC3E}">
        <p14:creationId xmlns:p14="http://schemas.microsoft.com/office/powerpoint/2010/main" val="9031747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Introduction</a:t>
            </a:r>
            <a:endParaRPr lang="en-US" dirty="0"/>
          </a:p>
        </p:txBody>
      </p:sp>
      <p:sp>
        <p:nvSpPr>
          <p:cNvPr id="3" name="Content Placeholder 2"/>
          <p:cNvSpPr>
            <a:spLocks noGrp="1"/>
          </p:cNvSpPr>
          <p:nvPr>
            <p:ph idx="1"/>
          </p:nvPr>
        </p:nvSpPr>
        <p:spPr>
          <a:xfrm>
            <a:off x="677334" y="1270000"/>
            <a:ext cx="8897740" cy="4804229"/>
          </a:xfrm>
        </p:spPr>
        <p:txBody>
          <a:bodyPr>
            <a:noAutofit/>
          </a:bodyPr>
          <a:lstStyle/>
          <a:p>
            <a:pPr marL="0" indent="0">
              <a:buNone/>
            </a:pPr>
            <a:r>
              <a:rPr lang="en-US" sz="2000" dirty="0" smtClean="0"/>
              <a:t>WHO </a:t>
            </a:r>
            <a:r>
              <a:rPr lang="en-US" sz="2000" dirty="0"/>
              <a:t>recommends person-centered and human rights-based approaches in mental health in the community, whereby action steps are presented for developing community mental health services that respect human rights and focus on recovery. </a:t>
            </a:r>
            <a:r>
              <a:rPr lang="en-US" sz="2000" dirty="0" smtClean="0"/>
              <a:t>It </a:t>
            </a:r>
            <a:r>
              <a:rPr lang="en-US" sz="2000" dirty="0"/>
              <a:t>further promotes integration of mental health services for people living with HIV in order to maintain their wellbeing and improve their quality of life at all service delivery points. </a:t>
            </a:r>
            <a:r>
              <a:rPr lang="en-US" sz="2000" dirty="0" smtClean="0"/>
              <a:t>In </a:t>
            </a:r>
            <a:r>
              <a:rPr lang="en-US" sz="2000" dirty="0"/>
              <a:t>MH MCH, mental health services are offered by a team of Community health volunteers (CHVs), nurses, adherence counsellor, mental health technician (MHT) and mentor mother. </a:t>
            </a:r>
            <a:r>
              <a:rPr lang="en-US" sz="2000" dirty="0" smtClean="0"/>
              <a:t>The </a:t>
            </a:r>
            <a:r>
              <a:rPr lang="en-US" sz="2000" dirty="0"/>
              <a:t>news on USAID fund freeze in January 2025 caused </a:t>
            </a:r>
            <a:r>
              <a:rPr lang="en-US" sz="2000" dirty="0" err="1"/>
              <a:t>pmtct</a:t>
            </a:r>
            <a:r>
              <a:rPr lang="en-US" sz="2000" dirty="0"/>
              <a:t> clients to panic. Upon their assessments using PHQ-9 and GAD-7, all of them had some anxiety. </a:t>
            </a:r>
            <a:r>
              <a:rPr lang="en-US" sz="2000" dirty="0" smtClean="0"/>
              <a:t>This </a:t>
            </a:r>
            <a:r>
              <a:rPr lang="en-US" sz="2000" dirty="0"/>
              <a:t>abstract elucidates best practices used to quickly manage diagnosed clients and the role of CHVs in the management.</a:t>
            </a:r>
          </a:p>
          <a:p>
            <a:pPr marL="0" indent="0">
              <a:buNone/>
            </a:pPr>
            <a:endParaRPr lang="en-US" sz="2000" dirty="0"/>
          </a:p>
        </p:txBody>
      </p:sp>
    </p:spTree>
    <p:extLst>
      <p:ext uri="{BB962C8B-B14F-4D97-AF65-F5344CB8AC3E}">
        <p14:creationId xmlns:p14="http://schemas.microsoft.com/office/powerpoint/2010/main" val="21680746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a:t>
            </a:r>
            <a:br>
              <a:rPr lang="en-US" dirty="0"/>
            </a:br>
            <a:r>
              <a:rPr lang="en-US" b="1" dirty="0"/>
              <a:t>Objective</a:t>
            </a:r>
            <a:endParaRPr lang="en-US" dirty="0"/>
          </a:p>
        </p:txBody>
      </p:sp>
      <p:sp>
        <p:nvSpPr>
          <p:cNvPr id="3" name="Content Placeholder 2"/>
          <p:cNvSpPr>
            <a:spLocks noGrp="1"/>
          </p:cNvSpPr>
          <p:nvPr>
            <p:ph idx="1"/>
          </p:nvPr>
        </p:nvSpPr>
        <p:spPr/>
        <p:txBody>
          <a:bodyPr>
            <a:normAutofit/>
          </a:bodyPr>
          <a:lstStyle/>
          <a:p>
            <a:pPr marL="0" indent="0">
              <a:buNone/>
            </a:pPr>
            <a:r>
              <a:rPr lang="en-US" sz="2400" dirty="0"/>
              <a:t>To showcase the role of CHVs in the interventions that were put in place to manage anxiety among PMTCT mothers secondary to the news on cessation of USAID funding at the MH MCH between February 2025 and May 2025</a:t>
            </a:r>
          </a:p>
          <a:p>
            <a:pPr marL="0" indent="0">
              <a:buNone/>
            </a:pPr>
            <a:endParaRPr lang="en-US" sz="2400" dirty="0"/>
          </a:p>
        </p:txBody>
      </p:sp>
    </p:spTree>
    <p:extLst>
      <p:ext uri="{BB962C8B-B14F-4D97-AF65-F5344CB8AC3E}">
        <p14:creationId xmlns:p14="http://schemas.microsoft.com/office/powerpoint/2010/main" val="5545261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Methods</a:t>
            </a:r>
            <a:endParaRPr lang="en-US" dirty="0"/>
          </a:p>
        </p:txBody>
      </p:sp>
      <p:sp>
        <p:nvSpPr>
          <p:cNvPr id="3" name="Content Placeholder 2"/>
          <p:cNvSpPr>
            <a:spLocks noGrp="1"/>
          </p:cNvSpPr>
          <p:nvPr>
            <p:ph idx="1"/>
          </p:nvPr>
        </p:nvSpPr>
        <p:spPr>
          <a:xfrm>
            <a:off x="677334" y="1270000"/>
            <a:ext cx="8989180" cy="5065486"/>
          </a:xfrm>
        </p:spPr>
        <p:txBody>
          <a:bodyPr>
            <a:noAutofit/>
          </a:bodyPr>
          <a:lstStyle/>
          <a:p>
            <a:r>
              <a:rPr lang="en-US" sz="2400" dirty="0"/>
              <a:t>Data on mental health screening was pulled from </a:t>
            </a:r>
            <a:r>
              <a:rPr lang="en-US" sz="2400" dirty="0" err="1"/>
              <a:t>keEMR</a:t>
            </a:r>
            <a:r>
              <a:rPr lang="en-US" sz="2400" dirty="0"/>
              <a:t>, mental health unit register, CHVs register, mentor mother’s call log, and adherence counsellor’s register for four months of study between February 2025 and May </a:t>
            </a:r>
            <a:r>
              <a:rPr lang="en-US" sz="2400" dirty="0" smtClean="0"/>
              <a:t>2025.</a:t>
            </a:r>
          </a:p>
          <a:p>
            <a:r>
              <a:rPr lang="en-US" sz="2400" dirty="0" smtClean="0"/>
              <a:t>Cross </a:t>
            </a:r>
            <a:r>
              <a:rPr lang="en-US" sz="2400" dirty="0"/>
              <a:t>sectional data analysis was done based on the mental health services offered to </a:t>
            </a:r>
            <a:r>
              <a:rPr lang="en-US" sz="2400" dirty="0" err="1"/>
              <a:t>pmtct</a:t>
            </a:r>
            <a:r>
              <a:rPr lang="en-US" sz="2400" dirty="0"/>
              <a:t> clients. All </a:t>
            </a:r>
            <a:r>
              <a:rPr lang="en-US" sz="2400" dirty="0" err="1"/>
              <a:t>pmtct</a:t>
            </a:r>
            <a:r>
              <a:rPr lang="en-US" sz="2400" dirty="0"/>
              <a:t> clients who came to the clinic were assessed using GAD-7 and </a:t>
            </a:r>
            <a:r>
              <a:rPr lang="en-US" sz="2400" dirty="0" smtClean="0"/>
              <a:t>PHQ-</a:t>
            </a:r>
          </a:p>
          <a:p>
            <a:r>
              <a:rPr lang="en-US" sz="2400" dirty="0" smtClean="0"/>
              <a:t>Linkage </a:t>
            </a:r>
            <a:r>
              <a:rPr lang="en-US" sz="2400" dirty="0"/>
              <a:t>was done by nurses to the adherence counselor for clients who lost motivation to adhere to treatment. </a:t>
            </a:r>
            <a:endParaRPr lang="en-US" sz="2400" dirty="0" smtClean="0"/>
          </a:p>
          <a:p>
            <a:r>
              <a:rPr lang="en-US" sz="2400" dirty="0" smtClean="0"/>
              <a:t>For </a:t>
            </a:r>
            <a:r>
              <a:rPr lang="en-US" sz="2400" dirty="0"/>
              <a:t>clients who could not cope due to stress, they were linked to MHT, support group was scheduled and CHVs gave mentor mother contacts of clients for wellness calls. </a:t>
            </a:r>
            <a:endParaRPr lang="en-US" sz="2400" dirty="0" smtClean="0"/>
          </a:p>
          <a:p>
            <a:pPr marL="0" indent="0">
              <a:buNone/>
            </a:pPr>
            <a:endParaRPr lang="en-US" sz="2400" dirty="0"/>
          </a:p>
        </p:txBody>
      </p:sp>
    </p:spTree>
    <p:extLst>
      <p:ext uri="{BB962C8B-B14F-4D97-AF65-F5344CB8AC3E}">
        <p14:creationId xmlns:p14="http://schemas.microsoft.com/office/powerpoint/2010/main" val="26898511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Continuation</a:t>
            </a:r>
            <a:endParaRPr lang="en-US" b="1" dirty="0"/>
          </a:p>
        </p:txBody>
      </p:sp>
      <p:sp>
        <p:nvSpPr>
          <p:cNvPr id="3" name="Content Placeholder 2"/>
          <p:cNvSpPr>
            <a:spLocks noGrp="1"/>
          </p:cNvSpPr>
          <p:nvPr>
            <p:ph idx="1"/>
          </p:nvPr>
        </p:nvSpPr>
        <p:spPr/>
        <p:txBody>
          <a:bodyPr>
            <a:normAutofit/>
          </a:bodyPr>
          <a:lstStyle/>
          <a:p>
            <a:r>
              <a:rPr lang="en-US" sz="2400" dirty="0" smtClean="0"/>
              <a:t>CHVs helped in reaching clients within their areas of operation who could not be reached by phone to inform them of the support group meeting. </a:t>
            </a:r>
          </a:p>
          <a:p>
            <a:r>
              <a:rPr lang="en-US" sz="2400" dirty="0" smtClean="0"/>
              <a:t>All rumors were clarified in support group meeting on 20th Feb 2025 and anxiety was well allayed.</a:t>
            </a:r>
          </a:p>
          <a:p>
            <a:pPr marL="0" indent="0">
              <a:buNone/>
            </a:pPr>
            <a:endParaRPr lang="en-US" sz="2400" dirty="0"/>
          </a:p>
        </p:txBody>
      </p:sp>
    </p:spTree>
    <p:extLst>
      <p:ext uri="{BB962C8B-B14F-4D97-AF65-F5344CB8AC3E}">
        <p14:creationId xmlns:p14="http://schemas.microsoft.com/office/powerpoint/2010/main" val="6819632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Results</a:t>
            </a:r>
            <a:endParaRPr lang="en-US" dirty="0"/>
          </a:p>
        </p:txBody>
      </p:sp>
      <p:sp>
        <p:nvSpPr>
          <p:cNvPr id="3" name="Content Placeholder 2"/>
          <p:cNvSpPr>
            <a:spLocks noGrp="1"/>
          </p:cNvSpPr>
          <p:nvPr>
            <p:ph idx="1"/>
          </p:nvPr>
        </p:nvSpPr>
        <p:spPr>
          <a:xfrm>
            <a:off x="677334" y="1280161"/>
            <a:ext cx="8596668" cy="4761202"/>
          </a:xfrm>
        </p:spPr>
        <p:txBody>
          <a:bodyPr>
            <a:noAutofit/>
          </a:bodyPr>
          <a:lstStyle/>
          <a:p>
            <a:r>
              <a:rPr lang="en-US" sz="2000" dirty="0"/>
              <a:t>186 clients got screened. 150(80%) got categorized under mild anxiety, while 36(19%) had moderate anxiety 50(27%) presented with inability to cope and were linked to the mental health nurse, 74(40%) had fear of unknown which was allayed by the MCH nurses. </a:t>
            </a:r>
            <a:endParaRPr lang="en-US" sz="2000" dirty="0" smtClean="0"/>
          </a:p>
          <a:p>
            <a:r>
              <a:rPr lang="en-US" sz="2000" dirty="0" smtClean="0"/>
              <a:t>62(33</a:t>
            </a:r>
            <a:r>
              <a:rPr lang="en-US" sz="2000" dirty="0"/>
              <a:t>%) clients reported lack of motivation to adhere to treatment and were linked to the adherence counselor. </a:t>
            </a:r>
            <a:endParaRPr lang="en-US" sz="2000" dirty="0" smtClean="0"/>
          </a:p>
          <a:p>
            <a:r>
              <a:rPr lang="en-US" sz="2000" dirty="0" smtClean="0"/>
              <a:t>120(64</a:t>
            </a:r>
            <a:r>
              <a:rPr lang="en-US" sz="2000" dirty="0"/>
              <a:t>%) Clients met in support </a:t>
            </a:r>
            <a:r>
              <a:rPr lang="en-US" sz="2000" dirty="0" smtClean="0"/>
              <a:t>group</a:t>
            </a:r>
            <a:r>
              <a:rPr lang="en-US" sz="2000" dirty="0"/>
              <a:t/>
            </a:r>
            <a:br>
              <a:rPr lang="en-US" sz="2000" dirty="0"/>
            </a:br>
            <a:r>
              <a:rPr lang="en-US" sz="2000" dirty="0"/>
              <a:t>on February 20th 2025 in which their questions were answered and fears allayed. </a:t>
            </a:r>
            <a:endParaRPr lang="en-US" sz="2000" dirty="0" smtClean="0"/>
          </a:p>
          <a:p>
            <a:r>
              <a:rPr lang="en-US" sz="2000" dirty="0" smtClean="0"/>
              <a:t>Wellness </a:t>
            </a:r>
            <a:r>
              <a:rPr lang="en-US" sz="2000" dirty="0"/>
              <a:t>calls were made to all calls thereafter and continuous reassurance </a:t>
            </a:r>
            <a:r>
              <a:rPr lang="en-US" sz="2000" dirty="0" smtClean="0"/>
              <a:t>was </a:t>
            </a:r>
            <a:r>
              <a:rPr lang="en-US" sz="2000" dirty="0"/>
              <a:t>given. </a:t>
            </a:r>
            <a:endParaRPr lang="en-US" sz="2000" dirty="0" smtClean="0"/>
          </a:p>
          <a:p>
            <a:r>
              <a:rPr lang="en-US" sz="2000" dirty="0" smtClean="0"/>
              <a:t>By </a:t>
            </a:r>
            <a:r>
              <a:rPr lang="en-US" sz="2000" dirty="0"/>
              <a:t>March 2025, clients only9(4%) presented with mild anxiety. CHVs have since encouraged community members with stress issues to seek medical advice.</a:t>
            </a:r>
          </a:p>
          <a:p>
            <a:endParaRPr lang="en-US" sz="2000" dirty="0"/>
          </a:p>
          <a:p>
            <a:pPr marL="0" indent="0">
              <a:buNone/>
            </a:pPr>
            <a:endParaRPr lang="en-US" sz="2000" dirty="0"/>
          </a:p>
        </p:txBody>
      </p:sp>
    </p:spTree>
    <p:extLst>
      <p:ext uri="{BB962C8B-B14F-4D97-AF65-F5344CB8AC3E}">
        <p14:creationId xmlns:p14="http://schemas.microsoft.com/office/powerpoint/2010/main" val="33299090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Conclusion</a:t>
            </a:r>
            <a:endParaRPr lang="en-US" dirty="0"/>
          </a:p>
        </p:txBody>
      </p:sp>
      <p:sp>
        <p:nvSpPr>
          <p:cNvPr id="3" name="Content Placeholder 2"/>
          <p:cNvSpPr>
            <a:spLocks noGrp="1"/>
          </p:cNvSpPr>
          <p:nvPr>
            <p:ph idx="1"/>
          </p:nvPr>
        </p:nvSpPr>
        <p:spPr/>
        <p:txBody>
          <a:bodyPr/>
          <a:lstStyle/>
          <a:p>
            <a:r>
              <a:rPr lang="en-US" sz="2400" dirty="0" smtClean="0"/>
              <a:t>Involving </a:t>
            </a:r>
            <a:r>
              <a:rPr lang="en-US" sz="2400" dirty="0"/>
              <a:t>CHVs in clients follow ups and awareness creation may strengthen facility/community linkage and primary healthcare. </a:t>
            </a:r>
            <a:endParaRPr lang="en-US" sz="2400" dirty="0" smtClean="0"/>
          </a:p>
          <a:p>
            <a:r>
              <a:rPr lang="en-US" sz="2400" dirty="0" smtClean="0"/>
              <a:t>The </a:t>
            </a:r>
            <a:r>
              <a:rPr lang="en-US" sz="2400" dirty="0"/>
              <a:t>USAID fund squabbles might have affected mental health status of both its employees and clients alike hence debriefing for both is highly recommended.</a:t>
            </a:r>
          </a:p>
          <a:p>
            <a:pPr marL="0" indent="0">
              <a:buNone/>
            </a:pPr>
            <a:endParaRPr lang="en-US" dirty="0"/>
          </a:p>
        </p:txBody>
      </p:sp>
    </p:spTree>
    <p:extLst>
      <p:ext uri="{BB962C8B-B14F-4D97-AF65-F5344CB8AC3E}">
        <p14:creationId xmlns:p14="http://schemas.microsoft.com/office/powerpoint/2010/main" val="15518748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The Tip of the Iceberg – David C. Frederick Honors College Blo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24297" y="1318279"/>
            <a:ext cx="6400800" cy="438411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2181497" y="613953"/>
            <a:ext cx="6858000" cy="369332"/>
          </a:xfrm>
          <a:prstGeom prst="rect">
            <a:avLst/>
          </a:prstGeom>
          <a:noFill/>
        </p:spPr>
        <p:txBody>
          <a:bodyPr wrap="square" rtlCol="0">
            <a:spAutoFit/>
          </a:bodyPr>
          <a:lstStyle/>
          <a:p>
            <a:r>
              <a:rPr lang="en-US" dirty="0" smtClean="0"/>
              <a:t>ROLES OF CHVs IN PRIMARY HEALTHCARE</a:t>
            </a:r>
            <a:endParaRPr lang="en-US" dirty="0"/>
          </a:p>
        </p:txBody>
      </p:sp>
      <p:sp>
        <p:nvSpPr>
          <p:cNvPr id="4" name="TextBox 3"/>
          <p:cNvSpPr txBox="1"/>
          <p:nvPr/>
        </p:nvSpPr>
        <p:spPr>
          <a:xfrm>
            <a:off x="2181497" y="1445622"/>
            <a:ext cx="6858000" cy="461665"/>
          </a:xfrm>
          <a:prstGeom prst="rect">
            <a:avLst/>
          </a:prstGeom>
          <a:noFill/>
        </p:spPr>
        <p:txBody>
          <a:bodyPr wrap="square" rtlCol="0">
            <a:spAutoFit/>
          </a:bodyPr>
          <a:lstStyle/>
          <a:p>
            <a:r>
              <a:rPr lang="en-US" sz="2400" dirty="0" smtClean="0"/>
              <a:t>HCWs/HOSPITAL</a:t>
            </a:r>
            <a:endParaRPr lang="en-US" sz="2400" dirty="0"/>
          </a:p>
        </p:txBody>
      </p:sp>
      <p:sp>
        <p:nvSpPr>
          <p:cNvPr id="5" name="TextBox 4"/>
          <p:cNvSpPr txBox="1"/>
          <p:nvPr/>
        </p:nvSpPr>
        <p:spPr>
          <a:xfrm>
            <a:off x="3718560" y="3325668"/>
            <a:ext cx="6858000" cy="523220"/>
          </a:xfrm>
          <a:prstGeom prst="rect">
            <a:avLst/>
          </a:prstGeom>
          <a:noFill/>
        </p:spPr>
        <p:txBody>
          <a:bodyPr wrap="square" rtlCol="0">
            <a:spAutoFit/>
          </a:bodyPr>
          <a:lstStyle/>
          <a:p>
            <a:r>
              <a:rPr lang="en-US" sz="2800" dirty="0" smtClean="0"/>
              <a:t>HCWs/COMMUNITY</a:t>
            </a:r>
            <a:endParaRPr lang="en-US" sz="2800" dirty="0"/>
          </a:p>
        </p:txBody>
      </p:sp>
    </p:spTree>
    <p:extLst>
      <p:ext uri="{BB962C8B-B14F-4D97-AF65-F5344CB8AC3E}">
        <p14:creationId xmlns:p14="http://schemas.microsoft.com/office/powerpoint/2010/main" val="3171640501"/>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docProps/app.xml><?xml version="1.0" encoding="utf-8"?>
<Properties xmlns="http://schemas.openxmlformats.org/officeDocument/2006/extended-properties" xmlns:vt="http://schemas.openxmlformats.org/officeDocument/2006/docPropsVTypes">
  <Template>Facet</Template>
  <TotalTime>18</TotalTime>
  <Words>618</Words>
  <Application>Microsoft Office PowerPoint</Application>
  <PresentationFormat>Widescreen</PresentationFormat>
  <Paragraphs>27</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Trebuchet MS</vt:lpstr>
      <vt:lpstr>Wingdings 3</vt:lpstr>
      <vt:lpstr>Facet</vt:lpstr>
      <vt:lpstr>Title: Best practice in assessing, diagnosing and successful management of mental health challenges that culminated from temporary USAID funding freeze among PMTCT clients at maternal child health clinic (MCH) in Mutuini hospital from February – May 2025 and the role of CHVs in primary health Care.</vt:lpstr>
      <vt:lpstr>Introduction</vt:lpstr>
      <vt:lpstr>  Objective</vt:lpstr>
      <vt:lpstr>Methods</vt:lpstr>
      <vt:lpstr>Continuation</vt:lpstr>
      <vt:lpstr>Results</vt:lpstr>
      <vt:lpstr>Conclusion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Best practice in assessing, diagnosing and successful management of mental health challenges that culminated from temporary USAID funding freeze among PMTCT clients at maternal child health clinic (MCH) in Mutuini hospital from February – May 2025 and the role of CHVs in primary health Care.</dc:title>
  <dc:creator>Windows User</dc:creator>
  <cp:lastModifiedBy>Windows User</cp:lastModifiedBy>
  <cp:revision>3</cp:revision>
  <dcterms:created xsi:type="dcterms:W3CDTF">2025-09-30T09:30:57Z</dcterms:created>
  <dcterms:modified xsi:type="dcterms:W3CDTF">2025-09-30T09:49:28Z</dcterms:modified>
</cp:coreProperties>
</file>