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1" r:id="rId2"/>
    <p:sldId id="293" r:id="rId3"/>
    <p:sldId id="307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10" r:id="rId12"/>
    <p:sldId id="303" r:id="rId13"/>
    <p:sldId id="304" r:id="rId14"/>
    <p:sldId id="305" r:id="rId15"/>
    <p:sldId id="30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8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678" autoAdjust="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DEPRESSION</a:t>
            </a:r>
          </a:p>
        </c:rich>
      </c:tx>
      <c:layout>
        <c:manualLayout>
          <c:xMode val="edge"/>
          <c:yMode val="edge"/>
          <c:x val="0.37581480623745561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solidFill>
                  <a:schemeClr val="tx1"/>
                </a:solidFill>
              </a:rPr>
              <a:t>DEPRESSION</a:t>
            </a:r>
            <a:endParaRPr lang="en-US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MILD</c:v>
                </c:pt>
                <c:pt idx="1">
                  <c:v>MODERATE</c:v>
                </c:pt>
                <c:pt idx="2">
                  <c:v>SEVERE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0.42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1B-402F-98B7-A8A0DDB89F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MILD</c:v>
                </c:pt>
                <c:pt idx="1">
                  <c:v>MODERATE</c:v>
                </c:pt>
                <c:pt idx="2">
                  <c:v>SEVERE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291B-402F-98B7-A8A0DDB89F4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MILD</c:v>
                </c:pt>
                <c:pt idx="1">
                  <c:v>MODERATE</c:v>
                </c:pt>
                <c:pt idx="2">
                  <c:v>SEVERE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291B-402F-98B7-A8A0DDB89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8264752"/>
        <c:axId val="998264336"/>
      </c:barChart>
      <c:catAx>
        <c:axId val="998264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8264336"/>
        <c:crosses val="autoZero"/>
        <c:auto val="1"/>
        <c:lblAlgn val="ctr"/>
        <c:lblOffset val="100"/>
        <c:noMultiLvlLbl val="0"/>
      </c:catAx>
      <c:valAx>
        <c:axId val="998264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826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5C283-749B-473E-8A91-4E926B7CAFB6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15AC7-F9CA-45B6-AE2D-7A9375288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7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studies in this topic are encouraged to help mitigate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8D46B-DBC4-48A9-936A-5278A2DF65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59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Appraisal of workforce health status important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Better</a:t>
            </a:r>
            <a:r>
              <a:rPr lang="en-US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work environment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  work life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balance,manageable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workloads</a:t>
            </a:r>
            <a:r>
              <a:rPr lang="en-US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baseline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favourable</a:t>
            </a:r>
            <a:r>
              <a:rPr lang="en-US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shifts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9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en-US" sz="1200" dirty="0" smtClean="0"/>
              <a:t>-Promoted local integration </a:t>
            </a:r>
            <a:r>
              <a:rPr lang="en-US" sz="1200" baseline="0" dirty="0" smtClean="0"/>
              <a:t> where refugees were able to become self </a:t>
            </a:r>
            <a:r>
              <a:rPr lang="en-US" sz="1200" baseline="0" dirty="0" err="1" smtClean="0"/>
              <a:t>reliant,had</a:t>
            </a:r>
            <a:r>
              <a:rPr lang="en-US" sz="1200" baseline="0" dirty="0" smtClean="0"/>
              <a:t> freedom of movement and were able to participate in economic development.</a:t>
            </a:r>
          </a:p>
          <a:p>
            <a:pPr marL="0" indent="0">
              <a:buFont typeface="+mj-lt"/>
              <a:buNone/>
            </a:pPr>
            <a:r>
              <a:rPr lang="en-US" sz="1200" dirty="0" smtClean="0"/>
              <a:t>-about 850.000</a:t>
            </a:r>
            <a:r>
              <a:rPr lang="en-US" sz="1200" baseline="0" dirty="0" smtClean="0"/>
              <a:t> refugees in </a:t>
            </a:r>
            <a:r>
              <a:rPr lang="en-US" sz="1200" baseline="0" dirty="0" err="1" smtClean="0"/>
              <a:t>kenya</a:t>
            </a:r>
            <a:endParaRPr lang="en-US" sz="1200" dirty="0" smtClean="0"/>
          </a:p>
          <a:p>
            <a:pPr marL="0" indent="0">
              <a:buFont typeface="+mj-lt"/>
              <a:buNone/>
            </a:pPr>
            <a:r>
              <a:rPr lang="en-US" sz="1200" dirty="0" smtClean="0"/>
              <a:t>-heavy </a:t>
            </a:r>
            <a:r>
              <a:rPr lang="en-US" sz="1200" dirty="0" err="1" smtClean="0"/>
              <a:t>workloads,staff</a:t>
            </a:r>
            <a:r>
              <a:rPr lang="en-US" sz="1200" dirty="0" smtClean="0"/>
              <a:t> </a:t>
            </a:r>
            <a:r>
              <a:rPr lang="en-US" sz="1200" dirty="0" smtClean="0"/>
              <a:t>shortages, unsafe living conditions, disease outbreaks, restricted career development, minimal interaction with loved ones. </a:t>
            </a:r>
          </a:p>
          <a:p>
            <a:pPr marL="0" indent="0">
              <a:buFont typeface="+mj-lt"/>
              <a:buNone/>
            </a:pPr>
            <a:r>
              <a:rPr lang="en-US" sz="1200" dirty="0" smtClean="0"/>
              <a:t>With the predicted increase in strife and conflict, the need for humanitarian care will increase, placing greater care demand from already overwhelmed humanitarian workers. </a:t>
            </a:r>
          </a:p>
          <a:p>
            <a:pPr marL="0" indent="0">
              <a:buFont typeface="+mj-lt"/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6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Online google forms-a platform that allows users</a:t>
            </a:r>
            <a:r>
              <a:rPr lang="en-US" baseline="0" dirty="0" smtClean="0"/>
              <a:t> to gather data effortlessly while collaborating with other users in real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99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refugees and asylum seekers-850,00</a:t>
            </a:r>
            <a:r>
              <a:rPr lang="en-US" baseline="0" dirty="0" smtClean="0"/>
              <a:t>  as of may 2025-around 1.4% of </a:t>
            </a:r>
            <a:r>
              <a:rPr lang="en-US" baseline="0" dirty="0" err="1" smtClean="0"/>
              <a:t>Kenyas</a:t>
            </a:r>
            <a:r>
              <a:rPr lang="en-US" baseline="0" dirty="0" smtClean="0"/>
              <a:t> population, are granted legal protection under national law</a:t>
            </a:r>
          </a:p>
          <a:p>
            <a:r>
              <a:rPr lang="en-US" baseline="0" dirty="0" err="1" smtClean="0"/>
              <a:t>Kakuma</a:t>
            </a:r>
            <a:r>
              <a:rPr lang="en-US" baseline="0" dirty="0" smtClean="0"/>
              <a:t>-receives refugees from </a:t>
            </a:r>
            <a:r>
              <a:rPr lang="en-US" baseline="0" dirty="0" err="1" smtClean="0"/>
              <a:t>sudan</a:t>
            </a:r>
            <a:endParaRPr lang="en-US" baseline="0" dirty="0" smtClean="0"/>
          </a:p>
          <a:p>
            <a:r>
              <a:rPr lang="en-US" baseline="0" dirty="0" err="1" smtClean="0"/>
              <a:t>Dadaab</a:t>
            </a:r>
            <a:r>
              <a:rPr lang="en-US" baseline="0" dirty="0" smtClean="0"/>
              <a:t>-refugees from Somalia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2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Oldest was 50</a:t>
            </a:r>
          </a:p>
          <a:p>
            <a:r>
              <a:rPr lang="en-US" dirty="0" smtClean="0"/>
              <a:t>Youngest was 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43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Depression</a:t>
            </a:r>
            <a:r>
              <a:rPr lang="en-US" dirty="0" smtClean="0"/>
              <a:t>:31% (n=38) of the respondents had depression.  Cut</a:t>
            </a:r>
            <a:r>
              <a:rPr lang="en-US" baseline="0" dirty="0" smtClean="0"/>
              <a:t> off being at14 and higher. </a:t>
            </a:r>
            <a:r>
              <a:rPr lang="en-US" dirty="0" smtClean="0"/>
              <a:t>Of these, 39%(n=15) had mild depression,42%(n=16) had moderate depression and 19%(n=7) had severe depression.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General population 5%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PTSD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en-US" dirty="0" smtClean="0"/>
              <a:t>41% (n=51) were above the cut-off point  which is 33 or higher and may benefit from further PTSD assessment and treatment.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General population:3.9%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8D46B-DBC4-48A9-936A-5278A2DF65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62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EMOTIONAL EXHAUSTION</a:t>
            </a:r>
            <a:r>
              <a:rPr lang="en-US" dirty="0" smtClean="0"/>
              <a:t>: 7%(n=8) scored highly for emotional exhaustion,44%(n=56) scored moderately while 49%(n=60) had a low score.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DEPERSONALIZATION</a:t>
            </a:r>
            <a:r>
              <a:rPr lang="en-US" dirty="0" smtClean="0"/>
              <a:t>: 77% (n=96) had high scores while the minority, 23% (n=28) had moderate scores for depersonalization.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PERSONAL ACCOMPLISHMENTS</a:t>
            </a:r>
            <a:r>
              <a:rPr lang="en-US" dirty="0" smtClean="0"/>
              <a:t>: All 124 respondents had high scores for personal accomplishment.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8D46B-DBC4-48A9-936A-5278A2DF65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17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the above with my study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7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-high workload, stressful shifts, and unfavourable shift organizations on the BDI, MBI, and PTSD scales scores showed a direct and incremental relationship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-study results showed that only 23.4% sought mental health services. </a:t>
            </a:r>
          </a:p>
          <a:p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15AC7-F9CA-45B6-AE2D-7A93752882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03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D1062-E1B9-9590-7418-A482AB752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EDDBAA-EE1F-AE9B-B610-3E4A4519E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50DA1-BE22-BE05-3004-E8923C176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F83F4-3D9B-AAC2-876F-CFE1E40B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7988C-E154-BE27-68A8-D52C79C7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0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07A1A-CFE1-4B9F-3F4C-ECA1905B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1F1C3-7ECF-CAE8-4299-0CFEF3301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3C315-EE7A-8B2A-608A-0A1F3E42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F8E9F-D742-1481-EFB6-3FAB01B6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7FCD2-D040-D490-A1DD-37D74BC9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380576-22BF-6EC4-56D6-B92D05F19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96C4E-7265-D68E-009F-516CF5EAE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077B7-3A9E-58AC-FD1D-65B14F905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0065C-B9BE-188C-7A1B-14E6E0FA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F1DAD-0C10-B46E-5E72-DB2E17A4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8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- Full Pho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3277268"/>
            <a:ext cx="10828179" cy="867497"/>
          </a:xfrm>
          <a:effectLst>
            <a:outerShdw blurRad="254000" dir="2700000" algn="tl" rotWithShape="0">
              <a:srgbClr val="000000">
                <a:alpha val="20000"/>
              </a:srgbClr>
            </a:outerShdw>
          </a:effectLst>
        </p:spPr>
        <p:txBody>
          <a:bodyPr anchor="b" anchorCtr="0">
            <a:normAutofit/>
          </a:bodyPr>
          <a:lstStyle>
            <a:lvl1pPr algn="ctr">
              <a:defRPr sz="3174" b="1">
                <a:solidFill>
                  <a:srgbClr val="AB824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399" y="4879699"/>
            <a:ext cx="10927255" cy="867497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116" b="1">
                <a:solidFill>
                  <a:srgbClr val="AB8241"/>
                </a:solidFill>
              </a:defRPr>
            </a:lvl1pPr>
            <a:lvl2pPr marL="604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9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14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18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23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28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33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3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BY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995680" y="3932955"/>
            <a:ext cx="426720" cy="0"/>
          </a:xfrm>
          <a:prstGeom prst="line">
            <a:avLst/>
          </a:prstGeom>
          <a:ln w="19050">
            <a:solidFill>
              <a:srgbClr val="FFFFFF"/>
            </a:solidFill>
          </a:ln>
          <a:effectLst>
            <a:outerShdw blurRad="2540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68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798C7-964C-5BCB-C759-7C1DFFE37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92572-4001-EE8F-D517-C2558ED78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242FD-A4D4-D805-9F8F-0F67A6640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118F8-54D7-F2F9-B70A-BCFF0047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7F4A8-EAB7-8E1D-5B6D-7002F0E6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8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021F-1C7E-6EEE-29B2-B680A754E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C6CFD-F845-0855-8104-C1E42BBF0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9F5AD-C506-C045-4433-26A40A1C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B0105-C70A-1AF3-8DCA-CF9F0BDB2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0F62A-4268-409D-9F45-6BA5C47A2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D947-2791-7829-63F3-88DE8470E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E56A5-AD80-BA7B-F50E-DD81F9EE0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BC808-15D9-C8C1-6291-A6020E37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845EA-8132-9F76-B672-AC50A5CD8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42436-026D-F7E1-8996-BF2392A24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BDA48-44A2-D5F3-83B3-C1931F910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CE9D1-42CA-A101-2C6F-1D809FFC3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2FB46-D7E0-3621-DFBE-611022A24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A1AED-4392-2626-F7A2-10D9D40C2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E4B12-7D76-3C3E-745D-0CD9573FC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CE67C9-082B-9A19-6035-EC93B59E9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406BCB-6EAD-2D59-18FF-9A52659F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774F34-C527-CE1C-4144-E35E4932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6F0F03-1FC9-C73E-88CF-400CA43E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4BC0-E7E5-E572-F5D0-ED610FC7D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83488E-9AF1-4423-0D1B-78D5079A7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DA7731-D5B8-FB78-D9B7-80F593EA3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8D0CFF-5763-BED6-4586-5D94AC7A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0010DB-163C-789F-F38E-A797D379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E1A84-6FB5-E1E9-84D6-5DF2936B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E1F2D-0C47-AAED-370B-910962AF4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FF29-1E89-A796-6FC9-AEEC3D7D5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197E1-9C20-ED41-EDE7-51E1A15D2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E599B-5F1F-521C-1B33-66D14E78C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6B13B-51B8-FFDF-1798-316102D82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119F4-A968-F85F-70BC-1C8E09D2B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9048B-83A5-D6C8-00DA-BF3D0C15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20A9-5D93-B75E-F9CF-12E99EC4C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CEBEC-50FF-9F3C-F7A4-EF29A3C6A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B56EA3-12CD-15C0-926A-B7A7133D7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1E969-EA6C-096A-F034-ADED8598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2608B-E1A9-28F9-1DDD-AF40407CD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FF3AA-FE96-ABAA-5933-7BB221C1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4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B2D07-F945-3C4F-FE24-BB0806C3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3EA4F-D396-E1DB-93F3-1011E3ACA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6B984-7566-7B97-0EFE-C5E522630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7316E1-6F22-4A8E-94C2-8702AEDB47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724BC-F41C-C3AF-1B0A-0AF3F47D1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3CB5-E8D9-1B1B-18D3-7BB70BA27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0578E2-6E4B-4BF4-8D1C-4FA7FEB48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0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hart" Target="../charts/chart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2.xm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0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119736" y="6408097"/>
            <a:ext cx="2822153" cy="246221"/>
          </a:xfrm>
        </p:spPr>
        <p:txBody>
          <a:bodyPr/>
          <a:lstStyle/>
          <a:p>
            <a:fld id="{42782948-4DBE-204D-AB9E-B65E067054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94662" y="3646671"/>
            <a:ext cx="11117183" cy="102555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UNSEEN TOLL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PREVALENCE AND FACTORS ASSOCIATED WITH DEPRESSION , PTSD AND BURNOUT AMONGST HUMANITARIAN AID WORKERS IN KAKUMA AND DADAAB REFUGEE CAMPS.</a:t>
            </a:r>
            <a:endParaRPr lang="en-US" sz="3000" u="sng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60308" y="4552229"/>
            <a:ext cx="5454467" cy="1828243"/>
          </a:xfrm>
        </p:spPr>
        <p:txBody>
          <a:bodyPr>
            <a:noAutofit/>
          </a:bodyPr>
          <a:lstStyle/>
          <a:p>
            <a:endParaRPr lang="sv-SE" sz="2000" b="0" dirty="0"/>
          </a:p>
          <a:p>
            <a:r>
              <a:rPr lang="sv-SE" sz="2000" dirty="0" smtClean="0"/>
              <a:t>17TH ANNUAL KPA CONFERENCE</a:t>
            </a:r>
          </a:p>
          <a:p>
            <a:r>
              <a:rPr lang="sv-S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BRENDA OMBANE</a:t>
            </a:r>
          </a:p>
          <a:p>
            <a:r>
              <a:rPr lang="sv-S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04/09/2025</a:t>
            </a:r>
            <a:endParaRPr lang="sv-S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71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DISCUSSION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prevalence of 38% for depression,24% for emotional exhaustion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, 19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% for depersonalization amongst HAWs in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Sudan.(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Strohmeier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et al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2018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) 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26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% of humanitarian aid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workers in Uganda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presented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PTSD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symptoms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Ager et al., 2012) </a:t>
            </a:r>
            <a:endParaRPr lang="en-GB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factors:</a:t>
            </a:r>
            <a:endParaRPr lang="en-GB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ajority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HAWs  in all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settings are female and nurses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(WHO, 2024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Female HAWs in Jordan had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 increased odds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experiencing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clinical depression, burnout, anxiety and PTSD. 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(Eriksson et al., 2013) </a:t>
            </a:r>
          </a:p>
          <a:p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 smtClean="0"/>
          </a:p>
          <a:p>
            <a:endParaRPr lang="en-GB" b="1" dirty="0" smtClean="0"/>
          </a:p>
          <a:p>
            <a:endParaRPr lang="en-GB" b="1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39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Work-related factors: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Workloads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poor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work-life balance, and role strain were important contributors to psychological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distress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(Brooks et al., 2015);(Curling &amp; Simmons, 2010) </a:t>
            </a:r>
            <a:endParaRPr lang="en-GB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Help-seeking behaviour:</a:t>
            </a:r>
            <a:endParaRPr lang="en-GB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than 20% of 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HAWs in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Bangladesh sought mental support despite approximately 50% of the respondents indicating they needed support. (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Parvin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et al., 2022)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77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LIMITATIONS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tool was given online, hence over-reporting or under-reporting symptoms- unconscious bias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study was conducted amongst a small subset of humanitarian aid workers –healthcare workers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19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significant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number of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HAWs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suffer from depression,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PTSD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burnout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Contributing factors: high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staff turnover, heavy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workloads, stressful shifts,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mental health-seeking behavior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Dearth of data among HAWs providing health care in Kenya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74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Continuous wellness programs and regular mental health screening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amongst HAWs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Timely referrals for psychiatric interventions to those in need 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Facilities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better working environments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Need for more studies on HAWs in </a:t>
            </a:r>
            <a:r>
              <a:rPr lang="en-US" dirty="0" smtClean="0">
                <a:latin typeface="calibri (Body)"/>
              </a:rPr>
              <a:t>Kenya</a:t>
            </a:r>
            <a:endParaRPr lang="en-US" dirty="0">
              <a:latin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18218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Supervisors-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John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Mburu,Dr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Teresia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Mutavi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Chiromo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Hospital Group management team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HAWs-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kakuma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Dadaab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Refugee camps-International Rescue Committee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Kenya Psychiatric Association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9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en-US" b="1" dirty="0" smtClean="0"/>
              <a:t>         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HAWs provide professional services to populations in crisis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heir work has been cited as dangerous, volatile and unpredictable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Sifaki-pistolla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et al,2017)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UN reports that 360 million people are in humanitarian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Humanitarian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workers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operating in conflict-prone areas are often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unable to prioritize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self-care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egative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mental health consequences-compassion fatigue, depression, anxiety, burnout and PTSD.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(WHO,2016)</a:t>
            </a:r>
          </a:p>
          <a:p>
            <a:pPr marL="0" indent="0">
              <a:buNone/>
            </a:pP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84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STATEMENT</a:t>
            </a:r>
            <a:endParaRPr lang="en-US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Kenyan Refugee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Act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2021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Kenya’s ability to handle the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rising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number of refugees is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strained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Leads to physical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psychological stressors amongst HAWs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There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a dearth of data 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HAWs 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Kenya  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Objective: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 determine the prevalence  and factors associated with Depression, Burnout and PTSD among Humanitarian aid workers providing healthcare services in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Dadaab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Kakuma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Refugee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camps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76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490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Study design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 A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cross-sectional quantitative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</a:p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ite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Dadaab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 and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Kakuma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refugee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camps</a:t>
            </a:r>
          </a:p>
          <a:p>
            <a:pPr marL="0" indent="0">
              <a:buNone/>
            </a:pP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: HAWs  providing healthcare from IRC,124 participants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Sampling technique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 Population-based Census survey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Tools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 researcher-designed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socio-demographic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questionnaire, BDI, MBI, and PCL-5</a:t>
            </a:r>
          </a:p>
          <a:p>
            <a:pPr marL="0" indent="0">
              <a:buNone/>
            </a:pP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Exclusion criteria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 HAWs &lt;6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months into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posting, who didn’t sign informed consent</a:t>
            </a: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collection: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online google forms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7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cdn09.allafrica.com/download/pic/main/main/csiid/00580731:a7b64192638e7e470a18ce883f0d8a79:arc614x376:w1248:us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95" y="745724"/>
            <a:ext cx="7449260" cy="568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944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RESULTS:SOCIODEMOGRAPHICS</a:t>
            </a:r>
            <a:endParaRPr lang="en-US" b="1" dirty="0">
              <a:solidFill>
                <a:srgbClr val="AB82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3129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Females:55%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arried: 48% 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Christians: 59%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ean age:33.9 years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largest cadre was nurses:38%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spouse was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modal source of emotional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85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WORK-RELATED FACTORS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54% had worked for less than one year </a:t>
            </a:r>
            <a:endParaRPr lang="en-GB" b="1" dirty="0" smtClean="0"/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83% worked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between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40-50 hours a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week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48% rated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their workload as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high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48% rated  work as stressful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particularly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night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shifts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AB82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HELP-SEEKING BEHAVIOUR</a:t>
            </a: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54%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rated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their current general health as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82% sought general healthcare services in the preceding year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23% had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sought mental health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61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</a:rPr>
              <a:t>PREVALENCE OF DEPRESSION,PTSD</a:t>
            </a:r>
            <a:endParaRPr lang="en-US" b="1" dirty="0">
              <a:solidFill>
                <a:srgbClr val="AB824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222730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/>
          </p:cNvGrpSpPr>
          <p:nvPr/>
        </p:nvGrpSpPr>
        <p:grpSpPr>
          <a:xfrm>
            <a:off x="6172200" y="1825625"/>
            <a:ext cx="5181600" cy="4351020"/>
            <a:chOff x="4762" y="4762"/>
            <a:chExt cx="5181600" cy="4351020"/>
          </a:xfrm>
        </p:grpSpPr>
        <p:pic>
          <p:nvPicPr>
            <p:cNvPr id="10" name="Image 5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62" y="4762"/>
              <a:ext cx="5181600" cy="4351020"/>
            </a:xfrm>
            <a:prstGeom prst="rect">
              <a:avLst/>
            </a:prstGeom>
          </p:spPr>
        </p:pic>
        <p:pic>
          <p:nvPicPr>
            <p:cNvPr id="11" name="Image 5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3446" y="585279"/>
              <a:ext cx="3999738" cy="3629405"/>
            </a:xfrm>
            <a:prstGeom prst="rect">
              <a:avLst/>
            </a:prstGeom>
          </p:spPr>
        </p:pic>
        <p:pic>
          <p:nvPicPr>
            <p:cNvPr id="12" name="Image 5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08922" y="2113788"/>
              <a:ext cx="542556" cy="338391"/>
            </a:xfrm>
            <a:prstGeom prst="rect">
              <a:avLst/>
            </a:prstGeom>
          </p:spPr>
        </p:pic>
        <p:pic>
          <p:nvPicPr>
            <p:cNvPr id="13" name="Image 5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34576" y="2139823"/>
              <a:ext cx="441007" cy="236156"/>
            </a:xfrm>
            <a:prstGeom prst="rect">
              <a:avLst/>
            </a:prstGeom>
          </p:spPr>
        </p:pic>
        <p:pic>
          <p:nvPicPr>
            <p:cNvPr id="14" name="Image 5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7554" y="1748027"/>
              <a:ext cx="544068" cy="338391"/>
            </a:xfrm>
            <a:prstGeom prst="rect">
              <a:avLst/>
            </a:prstGeom>
          </p:spPr>
        </p:pic>
        <p:pic>
          <p:nvPicPr>
            <p:cNvPr id="15" name="Image 6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34478" y="1773808"/>
              <a:ext cx="441007" cy="236156"/>
            </a:xfrm>
            <a:prstGeom prst="rect">
              <a:avLst/>
            </a:prstGeom>
          </p:spPr>
        </p:pic>
        <p:sp>
          <p:nvSpPr>
            <p:cNvPr id="16" name="Graphic 61"/>
            <p:cNvSpPr/>
            <p:nvPr/>
          </p:nvSpPr>
          <p:spPr>
            <a:xfrm>
              <a:off x="4284789" y="2148662"/>
              <a:ext cx="825500" cy="505459"/>
            </a:xfrm>
            <a:custGeom>
              <a:avLst/>
              <a:gdLst/>
              <a:ahLst/>
              <a:cxnLst/>
              <a:rect l="l" t="t" r="r" b="b"/>
              <a:pathLst>
                <a:path w="825500" h="505459">
                  <a:moveTo>
                    <a:pt x="825334" y="0"/>
                  </a:moveTo>
                  <a:lnTo>
                    <a:pt x="0" y="0"/>
                  </a:lnTo>
                  <a:lnTo>
                    <a:pt x="0" y="505320"/>
                  </a:lnTo>
                  <a:lnTo>
                    <a:pt x="825334" y="505320"/>
                  </a:lnTo>
                  <a:lnTo>
                    <a:pt x="825334" y="0"/>
                  </a:lnTo>
                  <a:close/>
                </a:path>
              </a:pathLst>
            </a:custGeom>
            <a:solidFill>
              <a:srgbClr val="F1F1F1">
                <a:alpha val="38822"/>
              </a:srgbClr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7" name="Graphic 62"/>
            <p:cNvSpPr/>
            <p:nvPr/>
          </p:nvSpPr>
          <p:spPr>
            <a:xfrm>
              <a:off x="4353496" y="2234810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" name="Graphic 63"/>
            <p:cNvSpPr/>
            <p:nvPr/>
          </p:nvSpPr>
          <p:spPr>
            <a:xfrm>
              <a:off x="4353496" y="2487540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" name="Textbox 64"/>
            <p:cNvSpPr txBox="1"/>
            <p:nvPr/>
          </p:nvSpPr>
          <p:spPr>
            <a:xfrm>
              <a:off x="4762" y="4762"/>
              <a:ext cx="5181600" cy="4351020"/>
            </a:xfrm>
            <a:prstGeom prst="rect">
              <a:avLst/>
            </a:prstGeom>
            <a:ln w="9525">
              <a:solidFill>
                <a:srgbClr val="BEBEBE"/>
              </a:solidFill>
              <a:prstDash val="solid"/>
            </a:ln>
          </p:spPr>
          <p:txBody>
            <a:bodyPr wrap="square" lIns="0" tIns="0" rIns="0" bIns="0" rtlCol="0">
              <a:noAutofit/>
            </a:bodyPr>
            <a:lstStyle/>
            <a:p>
              <a:pPr marL="635" marR="0" algn="ctr">
                <a:spcBef>
                  <a:spcPts val="710"/>
                </a:spcBef>
                <a:spcAft>
                  <a:spcPts val="0"/>
                </a:spcAft>
              </a:pPr>
              <a:r>
                <a:rPr lang="en-US" sz="2200" b="1" spc="-20" dirty="0" smtClean="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PTSD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465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062355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spc="-25" dirty="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41%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921385" marR="0" algn="ctr">
                <a:spcBef>
                  <a:spcPts val="1360"/>
                </a:spcBef>
                <a:spcAft>
                  <a:spcPts val="0"/>
                </a:spcAft>
              </a:pPr>
              <a:r>
                <a:rPr lang="en-US" sz="1300" b="1" spc="-25" dirty="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59%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box 65"/>
            <p:cNvSpPr txBox="1"/>
            <p:nvPr/>
          </p:nvSpPr>
          <p:spPr>
            <a:xfrm>
              <a:off x="4284789" y="2148662"/>
              <a:ext cx="825500" cy="505459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184785" marR="0">
                <a:spcBef>
                  <a:spcPts val="245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NO</a:t>
              </a:r>
              <a:r>
                <a:rPr lang="en-US" sz="1200" spc="-15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1200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PTSD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84785" marR="0">
                <a:spcBef>
                  <a:spcPts val="580"/>
                </a:spcBef>
                <a:spcAft>
                  <a:spcPts val="0"/>
                </a:spcAft>
              </a:pPr>
              <a:r>
                <a:rPr lang="en-US" sz="1200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PTSD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21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5792816"/>
              </p:ext>
            </p:extLst>
          </p:nvPr>
        </p:nvGraphicFramePr>
        <p:xfrm>
          <a:off x="914400" y="1825307"/>
          <a:ext cx="50292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823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B8241"/>
                </a:solidFill>
              </a:rPr>
              <a:t>PREVALENCE OF BURNOUT</a:t>
            </a:r>
            <a:endParaRPr lang="en-US" b="1" dirty="0">
              <a:solidFill>
                <a:srgbClr val="AB824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>
          <a:xfrm>
            <a:off x="852881" y="1825943"/>
            <a:ext cx="5181600" cy="4351020"/>
            <a:chOff x="4762" y="4762"/>
            <a:chExt cx="5181600" cy="4351020"/>
          </a:xfrm>
        </p:grpSpPr>
        <p:pic>
          <p:nvPicPr>
            <p:cNvPr id="6" name="Image 6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" y="4762"/>
              <a:ext cx="5181600" cy="4351020"/>
            </a:xfrm>
            <a:prstGeom prst="rect">
              <a:avLst/>
            </a:prstGeom>
          </p:spPr>
        </p:pic>
        <p:pic>
          <p:nvPicPr>
            <p:cNvPr id="7" name="Image 6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446" y="585533"/>
              <a:ext cx="3810762" cy="3629405"/>
            </a:xfrm>
            <a:prstGeom prst="rect">
              <a:avLst/>
            </a:prstGeom>
          </p:spPr>
        </p:pic>
        <p:pic>
          <p:nvPicPr>
            <p:cNvPr id="8" name="Image 6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74810" y="1832178"/>
              <a:ext cx="547090" cy="536435"/>
            </a:xfrm>
            <a:prstGeom prst="rect">
              <a:avLst/>
            </a:prstGeom>
          </p:spPr>
        </p:pic>
        <p:pic>
          <p:nvPicPr>
            <p:cNvPr id="9" name="Image 7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1861" y="1858073"/>
              <a:ext cx="444119" cy="434213"/>
            </a:xfrm>
            <a:prstGeom prst="rect">
              <a:avLst/>
            </a:prstGeom>
          </p:spPr>
        </p:pic>
        <p:pic>
          <p:nvPicPr>
            <p:cNvPr id="10" name="Image 7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5322" y="2007438"/>
              <a:ext cx="1068311" cy="536435"/>
            </a:xfrm>
            <a:prstGeom prst="rect">
              <a:avLst/>
            </a:prstGeom>
          </p:spPr>
        </p:pic>
        <p:pic>
          <p:nvPicPr>
            <p:cNvPr id="11" name="Image 7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1357" y="2034095"/>
              <a:ext cx="967041" cy="434213"/>
            </a:xfrm>
            <a:prstGeom prst="rect">
              <a:avLst/>
            </a:prstGeom>
          </p:spPr>
        </p:pic>
        <p:pic>
          <p:nvPicPr>
            <p:cNvPr id="12" name="Image 7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08010" y="1225626"/>
              <a:ext cx="589788" cy="536435"/>
            </a:xfrm>
            <a:prstGeom prst="rect">
              <a:avLst/>
            </a:prstGeom>
          </p:spPr>
        </p:pic>
        <p:pic>
          <p:nvPicPr>
            <p:cNvPr id="13" name="Image 7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34426" y="1252537"/>
              <a:ext cx="488314" cy="434212"/>
            </a:xfrm>
            <a:prstGeom prst="rect">
              <a:avLst/>
            </a:prstGeom>
          </p:spPr>
        </p:pic>
        <p:sp>
          <p:nvSpPr>
            <p:cNvPr id="14" name="Graphic 75"/>
            <p:cNvSpPr/>
            <p:nvPr/>
          </p:nvSpPr>
          <p:spPr>
            <a:xfrm>
              <a:off x="4095559" y="2022233"/>
              <a:ext cx="1014730" cy="758190"/>
            </a:xfrm>
            <a:custGeom>
              <a:avLst/>
              <a:gdLst/>
              <a:ahLst/>
              <a:cxnLst/>
              <a:rect l="l" t="t" r="r" b="b"/>
              <a:pathLst>
                <a:path w="1014730" h="758190">
                  <a:moveTo>
                    <a:pt x="1014628" y="0"/>
                  </a:moveTo>
                  <a:lnTo>
                    <a:pt x="0" y="0"/>
                  </a:lnTo>
                  <a:lnTo>
                    <a:pt x="0" y="757986"/>
                  </a:lnTo>
                  <a:lnTo>
                    <a:pt x="1014628" y="757986"/>
                  </a:lnTo>
                  <a:lnTo>
                    <a:pt x="1014628" y="0"/>
                  </a:lnTo>
                  <a:close/>
                </a:path>
              </a:pathLst>
            </a:custGeom>
            <a:solidFill>
              <a:srgbClr val="F1F1F1">
                <a:alpha val="38822"/>
              </a:srgbClr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Graphic 76"/>
            <p:cNvSpPr/>
            <p:nvPr/>
          </p:nvSpPr>
          <p:spPr>
            <a:xfrm>
              <a:off x="4164266" y="2108445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" name="Graphic 77"/>
            <p:cNvSpPr/>
            <p:nvPr/>
          </p:nvSpPr>
          <p:spPr>
            <a:xfrm>
              <a:off x="4164266" y="2361175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7" name="Graphic 78"/>
            <p:cNvSpPr/>
            <p:nvPr/>
          </p:nvSpPr>
          <p:spPr>
            <a:xfrm>
              <a:off x="4164266" y="2613778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" name="Graphic 79"/>
            <p:cNvSpPr/>
            <p:nvPr/>
          </p:nvSpPr>
          <p:spPr>
            <a:xfrm>
              <a:off x="4762" y="4762"/>
              <a:ext cx="5181600" cy="4351020"/>
            </a:xfrm>
            <a:custGeom>
              <a:avLst/>
              <a:gdLst/>
              <a:ahLst/>
              <a:cxnLst/>
              <a:rect l="l" t="t" r="r" b="b"/>
              <a:pathLst>
                <a:path w="5181600" h="4351020">
                  <a:moveTo>
                    <a:pt x="0" y="4351020"/>
                  </a:moveTo>
                  <a:lnTo>
                    <a:pt x="5181600" y="4351020"/>
                  </a:lnTo>
                  <a:lnTo>
                    <a:pt x="5181600" y="0"/>
                  </a:lnTo>
                  <a:lnTo>
                    <a:pt x="0" y="0"/>
                  </a:lnTo>
                  <a:lnTo>
                    <a:pt x="0" y="4351020"/>
                  </a:lnTo>
                  <a:close/>
                </a:path>
              </a:pathLst>
            </a:custGeom>
            <a:ln w="9524">
              <a:solidFill>
                <a:srgbClr val="BEBEB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" name="Textbox 80"/>
            <p:cNvSpPr txBox="1"/>
            <p:nvPr/>
          </p:nvSpPr>
          <p:spPr>
            <a:xfrm>
              <a:off x="930084" y="100151"/>
              <a:ext cx="3348990" cy="3276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lnSpc>
                  <a:spcPts val="257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EMOTIONAL</a:t>
              </a:r>
              <a:r>
                <a:rPr lang="en-US" sz="2200" b="1" spc="-45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200" b="1" spc="-1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EXHAUSTION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box 81"/>
            <p:cNvSpPr txBox="1"/>
            <p:nvPr/>
          </p:nvSpPr>
          <p:spPr>
            <a:xfrm>
              <a:off x="1671764" y="1270960"/>
              <a:ext cx="426720" cy="39751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30"/>
                </a:spcBef>
                <a:spcAft>
                  <a:spcPts val="0"/>
                </a:spcAft>
              </a:pPr>
              <a:r>
                <a:rPr lang="en-US" sz="1300" b="1" spc="-2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HIGH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" marR="0">
                <a:spcBef>
                  <a:spcPts val="40"/>
                </a:spcBef>
                <a:spcAft>
                  <a:spcPts val="0"/>
                </a:spcAft>
              </a:pPr>
              <a:r>
                <a:rPr lang="en-US" sz="1300" b="1" spc="-25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7%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box 82"/>
            <p:cNvSpPr txBox="1"/>
            <p:nvPr/>
          </p:nvSpPr>
          <p:spPr>
            <a:xfrm>
              <a:off x="740219" y="2053061"/>
              <a:ext cx="903605" cy="39687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61620" marR="11430" indent="-262255">
                <a:lnSpc>
                  <a:spcPct val="101000"/>
                </a:lnSpc>
                <a:spcBef>
                  <a:spcPts val="10"/>
                </a:spcBef>
                <a:spcAft>
                  <a:spcPts val="0"/>
                </a:spcAft>
              </a:pPr>
              <a:r>
                <a:rPr lang="en-US" sz="1300" b="1" spc="-1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MODERATE </a:t>
              </a:r>
              <a:r>
                <a:rPr lang="en-US" sz="1300" b="1" spc="-2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44%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box 83"/>
            <p:cNvSpPr txBox="1"/>
            <p:nvPr/>
          </p:nvSpPr>
          <p:spPr>
            <a:xfrm>
              <a:off x="2740342" y="1877166"/>
              <a:ext cx="381635" cy="39687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1270" marR="11430" indent="-1905">
                <a:lnSpc>
                  <a:spcPct val="101000"/>
                </a:lnSpc>
                <a:spcBef>
                  <a:spcPts val="10"/>
                </a:spcBef>
                <a:spcAft>
                  <a:spcPts val="0"/>
                </a:spcAft>
              </a:pPr>
              <a:r>
                <a:rPr lang="en-US" sz="1300" b="1" spc="-2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LOW </a:t>
              </a:r>
              <a:r>
                <a:rPr lang="en-US" sz="1300" b="1" spc="-25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49%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Textbox 84"/>
            <p:cNvSpPr txBox="1"/>
            <p:nvPr/>
          </p:nvSpPr>
          <p:spPr>
            <a:xfrm>
              <a:off x="4095559" y="2022233"/>
              <a:ext cx="1014730" cy="7581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184785" marR="46990">
                <a:lnSpc>
                  <a:spcPct val="140000"/>
                </a:lnSpc>
                <a:spcBef>
                  <a:spcPts val="245"/>
                </a:spcBef>
                <a:spcAft>
                  <a:spcPts val="0"/>
                </a:spcAft>
              </a:pPr>
              <a:r>
                <a:rPr lang="en-US" sz="1200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LOW </a:t>
              </a:r>
              <a:r>
                <a:rPr lang="en-US" sz="1200" spc="-1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MODERATE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84785" marR="0">
                <a:spcBef>
                  <a:spcPts val="10"/>
                </a:spcBef>
                <a:spcAft>
                  <a:spcPts val="0"/>
                </a:spcAft>
              </a:pPr>
              <a:r>
                <a:rPr lang="en-US" sz="1200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HIGH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5" name="Content Placeholder 2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9" name="Group 28"/>
          <p:cNvGrpSpPr>
            <a:grpSpLocks/>
          </p:cNvGrpSpPr>
          <p:nvPr/>
        </p:nvGrpSpPr>
        <p:grpSpPr>
          <a:xfrm>
            <a:off x="6052515" y="1825625"/>
            <a:ext cx="5535180" cy="4456920"/>
            <a:chOff x="143446" y="54873"/>
            <a:chExt cx="5382780" cy="4355320"/>
          </a:xfrm>
        </p:grpSpPr>
        <p:pic>
          <p:nvPicPr>
            <p:cNvPr id="30" name="Image 8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4626" y="59173"/>
              <a:ext cx="5181600" cy="4351020"/>
            </a:xfrm>
            <a:prstGeom prst="rect">
              <a:avLst/>
            </a:prstGeom>
          </p:spPr>
        </p:pic>
        <p:pic>
          <p:nvPicPr>
            <p:cNvPr id="31" name="Image 8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3446" y="585406"/>
              <a:ext cx="3810761" cy="3629406"/>
            </a:xfrm>
            <a:prstGeom prst="rect">
              <a:avLst/>
            </a:prstGeom>
          </p:spPr>
        </p:pic>
        <p:pic>
          <p:nvPicPr>
            <p:cNvPr id="32" name="Image 8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392870" y="2455291"/>
              <a:ext cx="542556" cy="338391"/>
            </a:xfrm>
            <a:prstGeom prst="rect">
              <a:avLst/>
            </a:prstGeom>
          </p:spPr>
        </p:pic>
        <p:pic>
          <p:nvPicPr>
            <p:cNvPr id="33" name="Image 8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418905" y="2482469"/>
              <a:ext cx="441007" cy="236156"/>
            </a:xfrm>
            <a:prstGeom prst="rect">
              <a:avLst/>
            </a:prstGeom>
          </p:spPr>
        </p:pic>
        <p:pic>
          <p:nvPicPr>
            <p:cNvPr id="34" name="Image 9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249870" y="1463166"/>
              <a:ext cx="542556" cy="338391"/>
            </a:xfrm>
            <a:prstGeom prst="rect">
              <a:avLst/>
            </a:prstGeom>
          </p:spPr>
        </p:pic>
        <p:pic>
          <p:nvPicPr>
            <p:cNvPr id="35" name="Image 9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75651" y="1489075"/>
              <a:ext cx="441007" cy="236156"/>
            </a:xfrm>
            <a:prstGeom prst="rect">
              <a:avLst/>
            </a:prstGeom>
          </p:spPr>
        </p:pic>
        <p:sp>
          <p:nvSpPr>
            <p:cNvPr id="36" name="Graphic 92"/>
            <p:cNvSpPr/>
            <p:nvPr/>
          </p:nvSpPr>
          <p:spPr>
            <a:xfrm>
              <a:off x="4095559" y="2148535"/>
              <a:ext cx="1014730" cy="505459"/>
            </a:xfrm>
            <a:custGeom>
              <a:avLst/>
              <a:gdLst/>
              <a:ahLst/>
              <a:cxnLst/>
              <a:rect l="l" t="t" r="r" b="b"/>
              <a:pathLst>
                <a:path w="1014730" h="505459">
                  <a:moveTo>
                    <a:pt x="1014628" y="0"/>
                  </a:moveTo>
                  <a:lnTo>
                    <a:pt x="0" y="0"/>
                  </a:lnTo>
                  <a:lnTo>
                    <a:pt x="0" y="505320"/>
                  </a:lnTo>
                  <a:lnTo>
                    <a:pt x="1014628" y="505320"/>
                  </a:lnTo>
                  <a:lnTo>
                    <a:pt x="1014628" y="0"/>
                  </a:lnTo>
                  <a:close/>
                </a:path>
              </a:pathLst>
            </a:custGeom>
            <a:solidFill>
              <a:srgbClr val="F1F1F1">
                <a:alpha val="38822"/>
              </a:srgbClr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Graphic 93"/>
            <p:cNvSpPr/>
            <p:nvPr/>
          </p:nvSpPr>
          <p:spPr>
            <a:xfrm>
              <a:off x="4164266" y="2234683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Graphic 94"/>
            <p:cNvSpPr/>
            <p:nvPr/>
          </p:nvSpPr>
          <p:spPr>
            <a:xfrm>
              <a:off x="4164266" y="2487413"/>
              <a:ext cx="80645" cy="80645"/>
            </a:xfrm>
            <a:custGeom>
              <a:avLst/>
              <a:gdLst/>
              <a:ahLst/>
              <a:cxnLst/>
              <a:rect l="l" t="t" r="r" b="b"/>
              <a:pathLst>
                <a:path w="80645" h="80645">
                  <a:moveTo>
                    <a:pt x="80209" y="0"/>
                  </a:moveTo>
                  <a:lnTo>
                    <a:pt x="0" y="0"/>
                  </a:lnTo>
                  <a:lnTo>
                    <a:pt x="0" y="80209"/>
                  </a:lnTo>
                  <a:lnTo>
                    <a:pt x="80209" y="80209"/>
                  </a:lnTo>
                  <a:lnTo>
                    <a:pt x="80209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9" name="Textbox 95"/>
            <p:cNvSpPr txBox="1"/>
            <p:nvPr/>
          </p:nvSpPr>
          <p:spPr>
            <a:xfrm>
              <a:off x="283234" y="54873"/>
              <a:ext cx="5181600" cy="4347038"/>
            </a:xfrm>
            <a:prstGeom prst="rect">
              <a:avLst/>
            </a:prstGeom>
            <a:ln w="9525">
              <a:solidFill>
                <a:srgbClr val="BEBEBE"/>
              </a:solidFill>
              <a:prstDash val="solid"/>
            </a:ln>
          </p:spPr>
          <p:txBody>
            <a:bodyPr wrap="square" lIns="0" tIns="0" rIns="0" bIns="0" rtlCol="0">
              <a:noAutofit/>
            </a:bodyPr>
            <a:lstStyle/>
            <a:p>
              <a:pPr marL="2540" marR="0" algn="ctr">
                <a:spcBef>
                  <a:spcPts val="710"/>
                </a:spcBef>
                <a:spcAft>
                  <a:spcPts val="0"/>
                </a:spcAft>
              </a:pPr>
              <a:r>
                <a:rPr lang="en-US" sz="2200" b="1" spc="-10" dirty="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DEPERSONALIZATION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800"/>
                </a:spcBef>
                <a:spcAft>
                  <a:spcPts val="0"/>
                </a:spcAft>
              </a:pPr>
              <a:r>
                <a:rPr lang="en-US" sz="22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30429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spc="-25" dirty="0" smtClean="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23%</a:t>
              </a:r>
              <a:endPara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>
                <a:spcBef>
                  <a:spcPts val="200"/>
                </a:spcBef>
                <a:spcAft>
                  <a:spcPts val="0"/>
                </a:spcAft>
              </a:pPr>
              <a:r>
                <a:rPr lang="en-US" sz="1300" b="1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 </a:t>
              </a:r>
              <a:endPara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89535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1" spc="-25" dirty="0" smtClean="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77%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0" name="Textbox 96"/>
            <p:cNvSpPr txBox="1"/>
            <p:nvPr/>
          </p:nvSpPr>
          <p:spPr>
            <a:xfrm>
              <a:off x="4095559" y="2148535"/>
              <a:ext cx="1014730" cy="505459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184785" marR="0">
                <a:spcBef>
                  <a:spcPts val="245"/>
                </a:spcBef>
                <a:spcAft>
                  <a:spcPts val="0"/>
                </a:spcAft>
              </a:pPr>
              <a:r>
                <a:rPr lang="en-US" sz="1200" spc="-2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HIGH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84785" marR="0">
                <a:spcBef>
                  <a:spcPts val="580"/>
                </a:spcBef>
                <a:spcAft>
                  <a:spcPts val="0"/>
                </a:spcAft>
              </a:pPr>
              <a:r>
                <a:rPr lang="en-US" sz="1200" spc="-10">
                  <a:solidFill>
                    <a:srgbClr val="40404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MODERATE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608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7566</TotalTime>
  <Words>968</Words>
  <Application>Microsoft Office PowerPoint</Application>
  <PresentationFormat>Widescreen</PresentationFormat>
  <Paragraphs>147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calibri (Body)</vt:lpstr>
      <vt:lpstr>Cambria</vt:lpstr>
      <vt:lpstr>Times New Roman</vt:lpstr>
      <vt:lpstr>Office Theme</vt:lpstr>
      <vt:lpstr>      THE UNSEEN TOLL: THE PREVALENCE AND FACTORS ASSOCIATED WITH DEPRESSION , PTSD AND BURNOUT AMONGST HUMANITARIAN AID WORKERS IN KAKUMA AND DADAAB REFUGEE CAMPS.</vt:lpstr>
      <vt:lpstr> INTRODUCTION             </vt:lpstr>
      <vt:lpstr>PROBLEM STATEMENT</vt:lpstr>
      <vt:lpstr> METHODOLOGY</vt:lpstr>
      <vt:lpstr>PowerPoint Presentation</vt:lpstr>
      <vt:lpstr>RESULTS:SOCIODEMOGRAPHICS</vt:lpstr>
      <vt:lpstr>PowerPoint Presentation</vt:lpstr>
      <vt:lpstr>PREVALENCE OF DEPRESSION,PTSD</vt:lpstr>
      <vt:lpstr>PREVALENCE OF BURNOUT</vt:lpstr>
      <vt:lpstr>DISCUSSION</vt:lpstr>
      <vt:lpstr>PowerPoint Presentation</vt:lpstr>
      <vt:lpstr>LIMITATIONS</vt:lpstr>
      <vt:lpstr>CONCLUSION</vt:lpstr>
      <vt:lpstr>RECOMMENDATIONS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THE UNSEEN TOLL: THE PREVALENCE AND FACTORS ASSOCIATED WITH DEPRESSION , PTSD AND BURNOUT AMONGST HUMANITARIAN AID WORKERS IN KAKUMA AND DADAAB REFUGEE CAMPS.</dc:title>
  <dc:creator>nyamioboj@gmail.com</dc:creator>
  <cp:lastModifiedBy>user</cp:lastModifiedBy>
  <cp:revision>82</cp:revision>
  <dcterms:created xsi:type="dcterms:W3CDTF">2025-08-15T17:14:08Z</dcterms:created>
  <dcterms:modified xsi:type="dcterms:W3CDTF">2025-09-03T14:13:11Z</dcterms:modified>
</cp:coreProperties>
</file>