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3"/>
  </p:notesMasterIdLst>
  <p:sldIdLst>
    <p:sldId id="256" r:id="rId4"/>
    <p:sldId id="257" r:id="rId5"/>
    <p:sldId id="262" r:id="rId6"/>
    <p:sldId id="261" r:id="rId7"/>
    <p:sldId id="260" r:id="rId8"/>
    <p:sldId id="263" r:id="rId9"/>
    <p:sldId id="266" r:id="rId10"/>
    <p:sldId id="264" r:id="rId11"/>
    <p:sldId id="268" r:id="rId12"/>
    <p:sldId id="259" r:id="rId14"/>
    <p:sldId id="269" r:id="rId15"/>
    <p:sldId id="271" r:id="rId16"/>
    <p:sldId id="27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00" autoAdjust="0"/>
    <p:restoredTop sz="94660"/>
  </p:normalViewPr>
  <p:slideViewPr>
    <p:cSldViewPr snapToGrid="0" showGuides="1">
      <p:cViewPr>
        <p:scale>
          <a:sx n="68" d="100"/>
          <a:sy n="68" d="100"/>
        </p:scale>
        <p:origin x="56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notesMaster" Target="notesMasters/notesMaster1.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904D68A-A27E-4416-A7AB-D8211B1F741F}" type="doc">
      <dgm:prSet loTypeId="urn:microsoft.com/office/officeart/2008/layout/LinedList" loCatId="list" qsTypeId="urn:microsoft.com/office/officeart/2005/8/quickstyle/simple1#1" qsCatId="simple" csTypeId="urn:microsoft.com/office/officeart/2005/8/colors/accent1_2#1" csCatId="accent1" phldr="1"/>
      <dgm:spPr/>
      <dgm:t>
        <a:bodyPr/>
        <a:lstStyle/>
        <a:p>
          <a:endParaRPr lang="en-US"/>
        </a:p>
      </dgm:t>
    </dgm:pt>
    <dgm:pt modelId="{95D1D6C5-46A8-4840-A725-7ED13A3C23C4}">
      <dgm:prSet/>
      <dgm:spPr/>
      <dgm:t>
        <a:bodyPr/>
        <a:lstStyle/>
        <a:p>
          <a:r>
            <a:rPr lang="en-US" dirty="0"/>
            <a:t>No of youth sensitized in schools: </a:t>
          </a:r>
          <a:r>
            <a:rPr lang="en-US" b="1" dirty="0" smtClean="0"/>
            <a:t>24,309</a:t>
          </a:r>
          <a:endParaRPr lang="en-US" b="1" dirty="0"/>
        </a:p>
      </dgm:t>
    </dgm:pt>
    <dgm:pt modelId="{FA2F1FFD-1D44-4830-A58D-B227CFB5D88A}" cxnId="{BD7FECC0-594B-44C1-8316-6DC7DD8EE585}" type="parTrans">
      <dgm:prSet/>
      <dgm:spPr/>
      <dgm:t>
        <a:bodyPr/>
        <a:lstStyle/>
        <a:p>
          <a:endParaRPr lang="en-US"/>
        </a:p>
      </dgm:t>
    </dgm:pt>
    <dgm:pt modelId="{E4AC5774-34A8-4722-9E81-478498297D43}" cxnId="{BD7FECC0-594B-44C1-8316-6DC7DD8EE585}" type="sibTrans">
      <dgm:prSet/>
      <dgm:spPr/>
      <dgm:t>
        <a:bodyPr/>
        <a:lstStyle/>
        <a:p>
          <a:endParaRPr lang="en-US"/>
        </a:p>
      </dgm:t>
    </dgm:pt>
    <dgm:pt modelId="{16222876-07AB-4866-8160-23A479E8E066}">
      <dgm:prSet/>
      <dgm:spPr/>
      <dgm:t>
        <a:bodyPr/>
        <a:lstStyle/>
        <a:p>
          <a:r>
            <a:rPr lang="en-US" dirty="0"/>
            <a:t>Sensitized youth in community: </a:t>
          </a:r>
          <a:r>
            <a:rPr lang="en-US" b="1" dirty="0" smtClean="0"/>
            <a:t>18,093 </a:t>
          </a:r>
          <a:endParaRPr lang="en-US" b="1" dirty="0"/>
        </a:p>
      </dgm:t>
    </dgm:pt>
    <dgm:pt modelId="{9CB972D7-DC69-4DE4-960F-DD8BCEC5C656}" cxnId="{D0C37E2E-5DEC-4B56-865B-5B16B04C7530}" type="parTrans">
      <dgm:prSet/>
      <dgm:spPr/>
      <dgm:t>
        <a:bodyPr/>
        <a:lstStyle/>
        <a:p>
          <a:endParaRPr lang="en-US"/>
        </a:p>
      </dgm:t>
    </dgm:pt>
    <dgm:pt modelId="{A4281B34-51EB-4823-BCFA-67CE864F98BF}" cxnId="{D0C37E2E-5DEC-4B56-865B-5B16B04C7530}" type="sibTrans">
      <dgm:prSet/>
      <dgm:spPr/>
      <dgm:t>
        <a:bodyPr/>
        <a:lstStyle/>
        <a:p>
          <a:endParaRPr lang="en-US"/>
        </a:p>
      </dgm:t>
    </dgm:pt>
    <dgm:pt modelId="{585339B5-91CC-424D-9D7B-6EFC18136C51}">
      <dgm:prSet/>
      <dgm:spPr/>
      <dgm:t>
        <a:bodyPr/>
        <a:lstStyle/>
        <a:p>
          <a:pPr algn="l"/>
          <a:r>
            <a:rPr lang="en-US" dirty="0"/>
            <a:t>Sensitized teacher and non-teaching </a:t>
          </a:r>
          <a:r>
            <a:rPr lang="en-US" dirty="0" smtClean="0"/>
            <a:t>staff; </a:t>
          </a:r>
          <a:r>
            <a:rPr lang="en-US" b="1" dirty="0" smtClean="0"/>
            <a:t>1,486 </a:t>
          </a:r>
          <a:r>
            <a:rPr lang="en-US" dirty="0" smtClean="0"/>
            <a:t>  </a:t>
          </a:r>
        </a:p>
        <a:p>
          <a:pPr algn="l"/>
          <a:r>
            <a:rPr lang="en-US" dirty="0" smtClean="0"/>
            <a:t> Parents:</a:t>
          </a:r>
          <a:r>
            <a:rPr lang="en-US" b="1" dirty="0" smtClean="0"/>
            <a:t>8,126</a:t>
          </a:r>
          <a:endParaRPr lang="en-US" dirty="0"/>
        </a:p>
      </dgm:t>
    </dgm:pt>
    <dgm:pt modelId="{23552A71-78F7-40DA-8648-8E82B148BF68}" cxnId="{A36E53FE-707B-4024-B4A2-3BF0D4642B06}" type="parTrans">
      <dgm:prSet/>
      <dgm:spPr/>
      <dgm:t>
        <a:bodyPr/>
        <a:lstStyle/>
        <a:p>
          <a:endParaRPr lang="en-US"/>
        </a:p>
      </dgm:t>
    </dgm:pt>
    <dgm:pt modelId="{FF5A0B01-0309-408C-8CB5-36196FD452E4}" cxnId="{A36E53FE-707B-4024-B4A2-3BF0D4642B06}" type="sibTrans">
      <dgm:prSet/>
      <dgm:spPr/>
      <dgm:t>
        <a:bodyPr/>
        <a:lstStyle/>
        <a:p>
          <a:endParaRPr lang="en-US"/>
        </a:p>
      </dgm:t>
    </dgm:pt>
    <dgm:pt modelId="{8F6A57DA-4B33-49F9-A019-DDCA4CADA823}">
      <dgm:prSet/>
      <dgm:spPr/>
      <dgm:t>
        <a:bodyPr/>
        <a:lstStyle/>
        <a:p>
          <a:r>
            <a:rPr lang="en-US" dirty="0"/>
            <a:t>Teachers trained on Counseling and  Curriculum:</a:t>
          </a:r>
          <a:r>
            <a:rPr lang="en-US" b="1" dirty="0"/>
            <a:t>451</a:t>
          </a:r>
        </a:p>
      </dgm:t>
    </dgm:pt>
    <dgm:pt modelId="{E7F05082-454D-4037-AE19-CB0369F8F254}" cxnId="{D799AFA0-64E0-4D04-B268-4DAF9ECCA984}" type="parTrans">
      <dgm:prSet/>
      <dgm:spPr/>
      <dgm:t>
        <a:bodyPr/>
        <a:lstStyle/>
        <a:p>
          <a:endParaRPr lang="en-US"/>
        </a:p>
      </dgm:t>
    </dgm:pt>
    <dgm:pt modelId="{9D5FAEE1-E98C-421F-ACAC-B7B85A0DD546}" cxnId="{D799AFA0-64E0-4D04-B268-4DAF9ECCA984}" type="sibTrans">
      <dgm:prSet/>
      <dgm:spPr/>
      <dgm:t>
        <a:bodyPr/>
        <a:lstStyle/>
        <a:p>
          <a:endParaRPr lang="en-US"/>
        </a:p>
      </dgm:t>
    </dgm:pt>
    <dgm:pt modelId="{0D678190-A502-434F-99D2-93A1FA4FB356}">
      <dgm:prSet/>
      <dgm:spPr/>
      <dgm:t>
        <a:bodyPr/>
        <a:lstStyle/>
        <a:p>
          <a:r>
            <a:rPr lang="en-US" dirty="0"/>
            <a:t>No of Schools Engaged: </a:t>
          </a:r>
          <a:r>
            <a:rPr lang="en-US" dirty="0" smtClean="0"/>
            <a:t>48</a:t>
          </a:r>
          <a:endParaRPr lang="en-US" b="1" dirty="0"/>
        </a:p>
      </dgm:t>
    </dgm:pt>
    <dgm:pt modelId="{59A4D9A4-57B1-4C9E-AD00-478FF5662516}" cxnId="{36FA265A-05E4-43B5-8526-C200BB6A24B9}" type="parTrans">
      <dgm:prSet/>
      <dgm:spPr/>
      <dgm:t>
        <a:bodyPr/>
        <a:lstStyle/>
        <a:p>
          <a:endParaRPr lang="en-US"/>
        </a:p>
      </dgm:t>
    </dgm:pt>
    <dgm:pt modelId="{B5C196FE-205C-4B7B-8374-900C19E289F7}" cxnId="{36FA265A-05E4-43B5-8526-C200BB6A24B9}" type="sibTrans">
      <dgm:prSet/>
      <dgm:spPr/>
      <dgm:t>
        <a:bodyPr/>
        <a:lstStyle/>
        <a:p>
          <a:endParaRPr lang="en-US"/>
        </a:p>
      </dgm:t>
    </dgm:pt>
    <dgm:pt modelId="{ABBCAC15-28C6-4917-B917-2D02FA6C6880}">
      <dgm:prSet/>
      <dgm:spPr/>
      <dgm:t>
        <a:bodyPr/>
        <a:lstStyle/>
        <a:p>
          <a:r>
            <a:rPr lang="en-US" dirty="0" smtClean="0"/>
            <a:t>48 </a:t>
          </a:r>
          <a:r>
            <a:rPr lang="en-US" dirty="0"/>
            <a:t>Schools fully trained,  </a:t>
          </a:r>
          <a:r>
            <a:rPr lang="en-US" b="1" dirty="0" smtClean="0"/>
            <a:t>24 </a:t>
          </a:r>
          <a:r>
            <a:rPr lang="en-US" dirty="0" smtClean="0"/>
            <a:t>started </a:t>
          </a:r>
          <a:r>
            <a:rPr lang="en-US" dirty="0"/>
            <a:t>implementing </a:t>
          </a:r>
          <a:r>
            <a:rPr lang="en-US" dirty="0" smtClean="0"/>
            <a:t>curriculum</a:t>
          </a:r>
        </a:p>
        <a:p>
          <a:r>
            <a:rPr lang="en-US" b="1" dirty="0" smtClean="0"/>
            <a:t>835 teachers</a:t>
          </a:r>
          <a:r>
            <a:rPr lang="en-US" dirty="0" smtClean="0"/>
            <a:t> were trained</a:t>
          </a:r>
          <a:endParaRPr lang="en-US" dirty="0"/>
        </a:p>
      </dgm:t>
    </dgm:pt>
    <dgm:pt modelId="{3BC6A32B-51B0-4288-A11E-666CCB94AB23}" cxnId="{1BE088F1-26E2-4F7B-89FA-B554B16A69E8}" type="parTrans">
      <dgm:prSet/>
      <dgm:spPr/>
      <dgm:t>
        <a:bodyPr/>
        <a:lstStyle/>
        <a:p>
          <a:endParaRPr lang="en-US"/>
        </a:p>
      </dgm:t>
    </dgm:pt>
    <dgm:pt modelId="{E084F6FC-3FE2-4364-88CF-694725C3FACF}" cxnId="{1BE088F1-26E2-4F7B-89FA-B554B16A69E8}" type="sibTrans">
      <dgm:prSet/>
      <dgm:spPr/>
      <dgm:t>
        <a:bodyPr/>
        <a:lstStyle/>
        <a:p>
          <a:endParaRPr lang="en-US"/>
        </a:p>
      </dgm:t>
    </dgm:pt>
    <dgm:pt modelId="{8D0E1AE6-9268-42C3-BCA0-C5CF837B9454}" type="pres">
      <dgm:prSet presAssocID="{8904D68A-A27E-4416-A7AB-D8211B1F741F}" presName="vert0" presStyleCnt="0">
        <dgm:presLayoutVars>
          <dgm:dir/>
          <dgm:animOne val="branch"/>
          <dgm:animLvl val="lvl"/>
        </dgm:presLayoutVars>
      </dgm:prSet>
      <dgm:spPr/>
      <dgm:t>
        <a:bodyPr/>
        <a:lstStyle/>
        <a:p>
          <a:endParaRPr lang="en-US"/>
        </a:p>
      </dgm:t>
    </dgm:pt>
    <dgm:pt modelId="{AAA79E51-1DF8-4A5B-B4ED-CB9402609651}" type="pres">
      <dgm:prSet presAssocID="{95D1D6C5-46A8-4840-A725-7ED13A3C23C4}" presName="thickLine" presStyleLbl="alignNode1" presStyleIdx="0" presStyleCnt="6"/>
      <dgm:spPr/>
    </dgm:pt>
    <dgm:pt modelId="{83547425-FF8F-45C2-A26B-8CB5432308A3}" type="pres">
      <dgm:prSet presAssocID="{95D1D6C5-46A8-4840-A725-7ED13A3C23C4}" presName="horz1" presStyleCnt="0"/>
      <dgm:spPr/>
    </dgm:pt>
    <dgm:pt modelId="{91A4F3B7-BF17-4CD9-B67D-60688363FB23}" type="pres">
      <dgm:prSet presAssocID="{95D1D6C5-46A8-4840-A725-7ED13A3C23C4}" presName="tx1" presStyleLbl="revTx" presStyleIdx="0" presStyleCnt="6"/>
      <dgm:spPr/>
      <dgm:t>
        <a:bodyPr/>
        <a:lstStyle/>
        <a:p>
          <a:endParaRPr lang="en-US"/>
        </a:p>
      </dgm:t>
    </dgm:pt>
    <dgm:pt modelId="{E800C76E-651A-4FBD-8F1D-FD9931D9AEF7}" type="pres">
      <dgm:prSet presAssocID="{95D1D6C5-46A8-4840-A725-7ED13A3C23C4}" presName="vert1" presStyleCnt="0"/>
      <dgm:spPr/>
    </dgm:pt>
    <dgm:pt modelId="{ACB9B2B0-AE8E-4C68-95DB-E328EFAF32DB}" type="pres">
      <dgm:prSet presAssocID="{16222876-07AB-4866-8160-23A479E8E066}" presName="thickLine" presStyleLbl="alignNode1" presStyleIdx="1" presStyleCnt="6"/>
      <dgm:spPr/>
    </dgm:pt>
    <dgm:pt modelId="{C3DB22A7-CD23-4754-9756-C62F9EB0CBBC}" type="pres">
      <dgm:prSet presAssocID="{16222876-07AB-4866-8160-23A479E8E066}" presName="horz1" presStyleCnt="0"/>
      <dgm:spPr/>
    </dgm:pt>
    <dgm:pt modelId="{1834FC62-7B44-4906-93B9-5A57C217CE6C}" type="pres">
      <dgm:prSet presAssocID="{16222876-07AB-4866-8160-23A479E8E066}" presName="tx1" presStyleLbl="revTx" presStyleIdx="1" presStyleCnt="6"/>
      <dgm:spPr/>
      <dgm:t>
        <a:bodyPr/>
        <a:lstStyle/>
        <a:p>
          <a:endParaRPr lang="en-US"/>
        </a:p>
      </dgm:t>
    </dgm:pt>
    <dgm:pt modelId="{7281859E-FCF3-41D3-97D4-B2D555AA2245}" type="pres">
      <dgm:prSet presAssocID="{16222876-07AB-4866-8160-23A479E8E066}" presName="vert1" presStyleCnt="0"/>
      <dgm:spPr/>
    </dgm:pt>
    <dgm:pt modelId="{C0CFBCD6-0F80-4340-923B-5C02BDD5200F}" type="pres">
      <dgm:prSet presAssocID="{585339B5-91CC-424D-9D7B-6EFC18136C51}" presName="thickLine" presStyleLbl="alignNode1" presStyleIdx="2" presStyleCnt="6"/>
      <dgm:spPr/>
    </dgm:pt>
    <dgm:pt modelId="{D3A060B9-5E9C-46B8-9082-3FA85DC941D5}" type="pres">
      <dgm:prSet presAssocID="{585339B5-91CC-424D-9D7B-6EFC18136C51}" presName="horz1" presStyleCnt="0"/>
      <dgm:spPr/>
    </dgm:pt>
    <dgm:pt modelId="{B2194FD5-C30E-4B0A-B39D-0017033DB9DA}" type="pres">
      <dgm:prSet presAssocID="{585339B5-91CC-424D-9D7B-6EFC18136C51}" presName="tx1" presStyleLbl="revTx" presStyleIdx="2" presStyleCnt="6"/>
      <dgm:spPr/>
      <dgm:t>
        <a:bodyPr/>
        <a:lstStyle/>
        <a:p>
          <a:endParaRPr lang="en-US"/>
        </a:p>
      </dgm:t>
    </dgm:pt>
    <dgm:pt modelId="{899F6340-2FDF-4650-89EB-E87F189EFBB3}" type="pres">
      <dgm:prSet presAssocID="{585339B5-91CC-424D-9D7B-6EFC18136C51}" presName="vert1" presStyleCnt="0"/>
      <dgm:spPr/>
    </dgm:pt>
    <dgm:pt modelId="{2B8F61AB-EFC7-484F-B877-71AA157AF5BB}" type="pres">
      <dgm:prSet presAssocID="{8F6A57DA-4B33-49F9-A019-DDCA4CADA823}" presName="thickLine" presStyleLbl="alignNode1" presStyleIdx="3" presStyleCnt="6"/>
      <dgm:spPr/>
    </dgm:pt>
    <dgm:pt modelId="{C137C225-D15C-450B-B932-2C1A6A4E2BC8}" type="pres">
      <dgm:prSet presAssocID="{8F6A57DA-4B33-49F9-A019-DDCA4CADA823}" presName="horz1" presStyleCnt="0"/>
      <dgm:spPr/>
    </dgm:pt>
    <dgm:pt modelId="{01D3D4D2-A65D-43E1-9796-FE7DF8936599}" type="pres">
      <dgm:prSet presAssocID="{8F6A57DA-4B33-49F9-A019-DDCA4CADA823}" presName="tx1" presStyleLbl="revTx" presStyleIdx="3" presStyleCnt="6"/>
      <dgm:spPr/>
      <dgm:t>
        <a:bodyPr/>
        <a:lstStyle/>
        <a:p>
          <a:endParaRPr lang="en-US"/>
        </a:p>
      </dgm:t>
    </dgm:pt>
    <dgm:pt modelId="{4B6EAC38-F8F3-4DF0-809E-060F43DFB472}" type="pres">
      <dgm:prSet presAssocID="{8F6A57DA-4B33-49F9-A019-DDCA4CADA823}" presName="vert1" presStyleCnt="0"/>
      <dgm:spPr/>
    </dgm:pt>
    <dgm:pt modelId="{6D48894D-045B-4F18-913D-23EA3B4986AB}" type="pres">
      <dgm:prSet presAssocID="{0D678190-A502-434F-99D2-93A1FA4FB356}" presName="thickLine" presStyleLbl="alignNode1" presStyleIdx="4" presStyleCnt="6"/>
      <dgm:spPr/>
    </dgm:pt>
    <dgm:pt modelId="{1E016C54-5693-48C6-9F12-7555A1D380E3}" type="pres">
      <dgm:prSet presAssocID="{0D678190-A502-434F-99D2-93A1FA4FB356}" presName="horz1" presStyleCnt="0"/>
      <dgm:spPr/>
    </dgm:pt>
    <dgm:pt modelId="{6CA86BD1-B32F-4BF5-8D62-88CC5E3A4A6F}" type="pres">
      <dgm:prSet presAssocID="{0D678190-A502-434F-99D2-93A1FA4FB356}" presName="tx1" presStyleLbl="revTx" presStyleIdx="4" presStyleCnt="6"/>
      <dgm:spPr/>
      <dgm:t>
        <a:bodyPr/>
        <a:lstStyle/>
        <a:p>
          <a:endParaRPr lang="en-US"/>
        </a:p>
      </dgm:t>
    </dgm:pt>
    <dgm:pt modelId="{68F5E2AA-7A97-4A7A-9509-34A4824F25A5}" type="pres">
      <dgm:prSet presAssocID="{0D678190-A502-434F-99D2-93A1FA4FB356}" presName="vert1" presStyleCnt="0"/>
      <dgm:spPr/>
    </dgm:pt>
    <dgm:pt modelId="{2041AB32-BE25-48A3-8052-42F69849B4D7}" type="pres">
      <dgm:prSet presAssocID="{ABBCAC15-28C6-4917-B917-2D02FA6C6880}" presName="thickLine" presStyleLbl="alignNode1" presStyleIdx="5" presStyleCnt="6"/>
      <dgm:spPr/>
    </dgm:pt>
    <dgm:pt modelId="{244FF3C6-C563-4AFD-AE9C-0DB47E7B78F4}" type="pres">
      <dgm:prSet presAssocID="{ABBCAC15-28C6-4917-B917-2D02FA6C6880}" presName="horz1" presStyleCnt="0"/>
      <dgm:spPr/>
    </dgm:pt>
    <dgm:pt modelId="{8BBCAD5D-3B19-4F61-B206-2FC73FB0784F}" type="pres">
      <dgm:prSet presAssocID="{ABBCAC15-28C6-4917-B917-2D02FA6C6880}" presName="tx1" presStyleLbl="revTx" presStyleIdx="5" presStyleCnt="6"/>
      <dgm:spPr/>
      <dgm:t>
        <a:bodyPr/>
        <a:lstStyle/>
        <a:p>
          <a:endParaRPr lang="en-US"/>
        </a:p>
      </dgm:t>
    </dgm:pt>
    <dgm:pt modelId="{FF05032F-1062-4FE1-AE8E-A58BD2FB2A1B}" type="pres">
      <dgm:prSet presAssocID="{ABBCAC15-28C6-4917-B917-2D02FA6C6880}" presName="vert1" presStyleCnt="0"/>
      <dgm:spPr/>
    </dgm:pt>
  </dgm:ptLst>
  <dgm:cxnLst>
    <dgm:cxn modelId="{BD7FECC0-594B-44C1-8316-6DC7DD8EE585}" srcId="{8904D68A-A27E-4416-A7AB-D8211B1F741F}" destId="{95D1D6C5-46A8-4840-A725-7ED13A3C23C4}" srcOrd="0" destOrd="0" parTransId="{FA2F1FFD-1D44-4830-A58D-B227CFB5D88A}" sibTransId="{E4AC5774-34A8-4722-9E81-478498297D43}"/>
    <dgm:cxn modelId="{00F7C84F-73BC-4ED6-BF7C-DC96CD424ED2}" type="presOf" srcId="{0D678190-A502-434F-99D2-93A1FA4FB356}" destId="{6CA86BD1-B32F-4BF5-8D62-88CC5E3A4A6F}" srcOrd="0" destOrd="0" presId="urn:microsoft.com/office/officeart/2008/layout/LinedList"/>
    <dgm:cxn modelId="{88C1C6B1-ACCE-4916-97BC-88178D4689D5}" type="presOf" srcId="{8F6A57DA-4B33-49F9-A019-DDCA4CADA823}" destId="{01D3D4D2-A65D-43E1-9796-FE7DF8936599}" srcOrd="0" destOrd="0" presId="urn:microsoft.com/office/officeart/2008/layout/LinedList"/>
    <dgm:cxn modelId="{66EE6413-79A4-45D9-8C76-D49717E36A32}" type="presOf" srcId="{ABBCAC15-28C6-4917-B917-2D02FA6C6880}" destId="{8BBCAD5D-3B19-4F61-B206-2FC73FB0784F}" srcOrd="0" destOrd="0" presId="urn:microsoft.com/office/officeart/2008/layout/LinedList"/>
    <dgm:cxn modelId="{A24DBAB4-963A-441D-9809-C1EB458D243B}" type="presOf" srcId="{8904D68A-A27E-4416-A7AB-D8211B1F741F}" destId="{8D0E1AE6-9268-42C3-BCA0-C5CF837B9454}" srcOrd="0" destOrd="0" presId="urn:microsoft.com/office/officeart/2008/layout/LinedList"/>
    <dgm:cxn modelId="{1BE088F1-26E2-4F7B-89FA-B554B16A69E8}" srcId="{8904D68A-A27E-4416-A7AB-D8211B1F741F}" destId="{ABBCAC15-28C6-4917-B917-2D02FA6C6880}" srcOrd="5" destOrd="0" parTransId="{3BC6A32B-51B0-4288-A11E-666CCB94AB23}" sibTransId="{E084F6FC-3FE2-4364-88CF-694725C3FACF}"/>
    <dgm:cxn modelId="{7C1B9AD1-54A7-4C49-9573-8BF7AA2D8EBC}" type="presOf" srcId="{16222876-07AB-4866-8160-23A479E8E066}" destId="{1834FC62-7B44-4906-93B9-5A57C217CE6C}" srcOrd="0" destOrd="0" presId="urn:microsoft.com/office/officeart/2008/layout/LinedList"/>
    <dgm:cxn modelId="{D0C37E2E-5DEC-4B56-865B-5B16B04C7530}" srcId="{8904D68A-A27E-4416-A7AB-D8211B1F741F}" destId="{16222876-07AB-4866-8160-23A479E8E066}" srcOrd="1" destOrd="0" parTransId="{9CB972D7-DC69-4DE4-960F-DD8BCEC5C656}" sibTransId="{A4281B34-51EB-4823-BCFA-67CE864F98BF}"/>
    <dgm:cxn modelId="{36FA265A-05E4-43B5-8526-C200BB6A24B9}" srcId="{8904D68A-A27E-4416-A7AB-D8211B1F741F}" destId="{0D678190-A502-434F-99D2-93A1FA4FB356}" srcOrd="4" destOrd="0" parTransId="{59A4D9A4-57B1-4C9E-AD00-478FF5662516}" sibTransId="{B5C196FE-205C-4B7B-8374-900C19E289F7}"/>
    <dgm:cxn modelId="{E1B29705-FFCB-45F7-87A6-11B82ACE1F80}" type="presOf" srcId="{95D1D6C5-46A8-4840-A725-7ED13A3C23C4}" destId="{91A4F3B7-BF17-4CD9-B67D-60688363FB23}" srcOrd="0" destOrd="0" presId="urn:microsoft.com/office/officeart/2008/layout/LinedList"/>
    <dgm:cxn modelId="{40BD8916-1D88-406C-9E3D-A160D9062010}" type="presOf" srcId="{585339B5-91CC-424D-9D7B-6EFC18136C51}" destId="{B2194FD5-C30E-4B0A-B39D-0017033DB9DA}" srcOrd="0" destOrd="0" presId="urn:microsoft.com/office/officeart/2008/layout/LinedList"/>
    <dgm:cxn modelId="{A36E53FE-707B-4024-B4A2-3BF0D4642B06}" srcId="{8904D68A-A27E-4416-A7AB-D8211B1F741F}" destId="{585339B5-91CC-424D-9D7B-6EFC18136C51}" srcOrd="2" destOrd="0" parTransId="{23552A71-78F7-40DA-8648-8E82B148BF68}" sibTransId="{FF5A0B01-0309-408C-8CB5-36196FD452E4}"/>
    <dgm:cxn modelId="{D799AFA0-64E0-4D04-B268-4DAF9ECCA984}" srcId="{8904D68A-A27E-4416-A7AB-D8211B1F741F}" destId="{8F6A57DA-4B33-49F9-A019-DDCA4CADA823}" srcOrd="3" destOrd="0" parTransId="{E7F05082-454D-4037-AE19-CB0369F8F254}" sibTransId="{9D5FAEE1-E98C-421F-ACAC-B7B85A0DD546}"/>
    <dgm:cxn modelId="{93ABA6F9-C363-45AA-8348-6420017A1440}" type="presParOf" srcId="{8D0E1AE6-9268-42C3-BCA0-C5CF837B9454}" destId="{AAA79E51-1DF8-4A5B-B4ED-CB9402609651}" srcOrd="0" destOrd="0" presId="urn:microsoft.com/office/officeart/2008/layout/LinedList"/>
    <dgm:cxn modelId="{55633ACD-EBDA-40C5-AC85-51EE49F1C375}" type="presParOf" srcId="{8D0E1AE6-9268-42C3-BCA0-C5CF837B9454}" destId="{83547425-FF8F-45C2-A26B-8CB5432308A3}" srcOrd="1" destOrd="0" presId="urn:microsoft.com/office/officeart/2008/layout/LinedList"/>
    <dgm:cxn modelId="{011FD7A8-7227-43B9-AEB8-290F70E11649}" type="presParOf" srcId="{83547425-FF8F-45C2-A26B-8CB5432308A3}" destId="{91A4F3B7-BF17-4CD9-B67D-60688363FB23}" srcOrd="0" destOrd="0" presId="urn:microsoft.com/office/officeart/2008/layout/LinedList"/>
    <dgm:cxn modelId="{6020904B-0FF4-4144-B969-5554022076FB}" type="presParOf" srcId="{83547425-FF8F-45C2-A26B-8CB5432308A3}" destId="{E800C76E-651A-4FBD-8F1D-FD9931D9AEF7}" srcOrd="1" destOrd="0" presId="urn:microsoft.com/office/officeart/2008/layout/LinedList"/>
    <dgm:cxn modelId="{008C79A3-6F33-430A-9EF8-702B58489F22}" type="presParOf" srcId="{8D0E1AE6-9268-42C3-BCA0-C5CF837B9454}" destId="{ACB9B2B0-AE8E-4C68-95DB-E328EFAF32DB}" srcOrd="2" destOrd="0" presId="urn:microsoft.com/office/officeart/2008/layout/LinedList"/>
    <dgm:cxn modelId="{30C84891-08A8-4BCC-A55A-92A4A456B802}" type="presParOf" srcId="{8D0E1AE6-9268-42C3-BCA0-C5CF837B9454}" destId="{C3DB22A7-CD23-4754-9756-C62F9EB0CBBC}" srcOrd="3" destOrd="0" presId="urn:microsoft.com/office/officeart/2008/layout/LinedList"/>
    <dgm:cxn modelId="{FCFF3E57-35AB-49A2-B7ED-C286F6D8F0B4}" type="presParOf" srcId="{C3DB22A7-CD23-4754-9756-C62F9EB0CBBC}" destId="{1834FC62-7B44-4906-93B9-5A57C217CE6C}" srcOrd="0" destOrd="0" presId="urn:microsoft.com/office/officeart/2008/layout/LinedList"/>
    <dgm:cxn modelId="{F9131BB2-203D-4036-8A50-858EE2A68956}" type="presParOf" srcId="{C3DB22A7-CD23-4754-9756-C62F9EB0CBBC}" destId="{7281859E-FCF3-41D3-97D4-B2D555AA2245}" srcOrd="1" destOrd="0" presId="urn:microsoft.com/office/officeart/2008/layout/LinedList"/>
    <dgm:cxn modelId="{F6A1A678-7AC6-4DD4-994C-19F62B271AC9}" type="presParOf" srcId="{8D0E1AE6-9268-42C3-BCA0-C5CF837B9454}" destId="{C0CFBCD6-0F80-4340-923B-5C02BDD5200F}" srcOrd="4" destOrd="0" presId="urn:microsoft.com/office/officeart/2008/layout/LinedList"/>
    <dgm:cxn modelId="{B880A808-76F1-4415-9546-7C6F0D5EF25E}" type="presParOf" srcId="{8D0E1AE6-9268-42C3-BCA0-C5CF837B9454}" destId="{D3A060B9-5E9C-46B8-9082-3FA85DC941D5}" srcOrd="5" destOrd="0" presId="urn:microsoft.com/office/officeart/2008/layout/LinedList"/>
    <dgm:cxn modelId="{7E019742-557C-4453-B934-6F125835EEDE}" type="presParOf" srcId="{D3A060B9-5E9C-46B8-9082-3FA85DC941D5}" destId="{B2194FD5-C30E-4B0A-B39D-0017033DB9DA}" srcOrd="0" destOrd="0" presId="urn:microsoft.com/office/officeart/2008/layout/LinedList"/>
    <dgm:cxn modelId="{3738F02A-936C-4DF6-944C-B8B1335817E1}" type="presParOf" srcId="{D3A060B9-5E9C-46B8-9082-3FA85DC941D5}" destId="{899F6340-2FDF-4650-89EB-E87F189EFBB3}" srcOrd="1" destOrd="0" presId="urn:microsoft.com/office/officeart/2008/layout/LinedList"/>
    <dgm:cxn modelId="{DEA46023-D855-4CFB-B162-B846C56BF317}" type="presParOf" srcId="{8D0E1AE6-9268-42C3-BCA0-C5CF837B9454}" destId="{2B8F61AB-EFC7-484F-B877-71AA157AF5BB}" srcOrd="6" destOrd="0" presId="urn:microsoft.com/office/officeart/2008/layout/LinedList"/>
    <dgm:cxn modelId="{43B1F0F0-5770-4DFF-BF9A-3BCB9FC13C0C}" type="presParOf" srcId="{8D0E1AE6-9268-42C3-BCA0-C5CF837B9454}" destId="{C137C225-D15C-450B-B932-2C1A6A4E2BC8}" srcOrd="7" destOrd="0" presId="urn:microsoft.com/office/officeart/2008/layout/LinedList"/>
    <dgm:cxn modelId="{A2F00BD2-6CF7-4C46-94E0-C352B1063E93}" type="presParOf" srcId="{C137C225-D15C-450B-B932-2C1A6A4E2BC8}" destId="{01D3D4D2-A65D-43E1-9796-FE7DF8936599}" srcOrd="0" destOrd="0" presId="urn:microsoft.com/office/officeart/2008/layout/LinedList"/>
    <dgm:cxn modelId="{B0DC9208-E2B8-47BA-9293-D4418654F2A1}" type="presParOf" srcId="{C137C225-D15C-450B-B932-2C1A6A4E2BC8}" destId="{4B6EAC38-F8F3-4DF0-809E-060F43DFB472}" srcOrd="1" destOrd="0" presId="urn:microsoft.com/office/officeart/2008/layout/LinedList"/>
    <dgm:cxn modelId="{0942221A-B0A9-4493-A6F7-E0676957433B}" type="presParOf" srcId="{8D0E1AE6-9268-42C3-BCA0-C5CF837B9454}" destId="{6D48894D-045B-4F18-913D-23EA3B4986AB}" srcOrd="8" destOrd="0" presId="urn:microsoft.com/office/officeart/2008/layout/LinedList"/>
    <dgm:cxn modelId="{441B20E3-7FB3-432E-9CCE-51B714A156A6}" type="presParOf" srcId="{8D0E1AE6-9268-42C3-BCA0-C5CF837B9454}" destId="{1E016C54-5693-48C6-9F12-7555A1D380E3}" srcOrd="9" destOrd="0" presId="urn:microsoft.com/office/officeart/2008/layout/LinedList"/>
    <dgm:cxn modelId="{0B0C4DA6-A436-4104-B015-7B7018EF0268}" type="presParOf" srcId="{1E016C54-5693-48C6-9F12-7555A1D380E3}" destId="{6CA86BD1-B32F-4BF5-8D62-88CC5E3A4A6F}" srcOrd="0" destOrd="0" presId="urn:microsoft.com/office/officeart/2008/layout/LinedList"/>
    <dgm:cxn modelId="{9122E654-4455-42B4-A459-F1F9B0CB1028}" type="presParOf" srcId="{1E016C54-5693-48C6-9F12-7555A1D380E3}" destId="{68F5E2AA-7A97-4A7A-9509-34A4824F25A5}" srcOrd="1" destOrd="0" presId="urn:microsoft.com/office/officeart/2008/layout/LinedList"/>
    <dgm:cxn modelId="{40A0297C-DF03-44F9-8E97-2E86A0929BE3}" type="presParOf" srcId="{8D0E1AE6-9268-42C3-BCA0-C5CF837B9454}" destId="{2041AB32-BE25-48A3-8052-42F69849B4D7}" srcOrd="10" destOrd="0" presId="urn:microsoft.com/office/officeart/2008/layout/LinedList"/>
    <dgm:cxn modelId="{FA918A91-4C7F-48C4-AEE2-25D50A160450}" type="presParOf" srcId="{8D0E1AE6-9268-42C3-BCA0-C5CF837B9454}" destId="{244FF3C6-C563-4AFD-AE9C-0DB47E7B78F4}" srcOrd="11" destOrd="0" presId="urn:microsoft.com/office/officeart/2008/layout/LinedList"/>
    <dgm:cxn modelId="{000D25F3-34FC-4E42-92DF-CC6EA7F6A332}" type="presParOf" srcId="{244FF3C6-C563-4AFD-AE9C-0DB47E7B78F4}" destId="{8BBCAD5D-3B19-4F61-B206-2FC73FB0784F}" srcOrd="0" destOrd="0" presId="urn:microsoft.com/office/officeart/2008/layout/LinedList"/>
    <dgm:cxn modelId="{CF9DCDF5-776C-4F6D-81DE-92C2B2002334}" type="presParOf" srcId="{244FF3C6-C563-4AFD-AE9C-0DB47E7B78F4}" destId="{FF05032F-1062-4FE1-AE8E-A58BD2FB2A1B}" srcOrd="1" destOrd="0" presId="urn:microsoft.com/office/officeart/2008/layout/Lin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79E51-1DF8-4A5B-B4ED-CB9402609651}">
      <dsp:nvSpPr>
        <dsp:cNvPr id="0" name=""/>
        <dsp:cNvSpPr/>
      </dsp:nvSpPr>
      <dsp:spPr>
        <a:xfrm>
          <a:off x="0" y="2089"/>
          <a:ext cx="10515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4F3B7-BF17-4CD9-B67D-60688363FB23}">
      <dsp:nvSpPr>
        <dsp:cNvPr id="0" name=""/>
        <dsp:cNvSpPr/>
      </dsp:nvSpPr>
      <dsp:spPr bwMode="white">
        <a:xfrm>
          <a:off x="0" y="2089"/>
          <a:ext cx="10515599" cy="71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No of youth sensitized in schools: </a:t>
          </a:r>
          <a:r>
            <a:rPr lang="en-US" sz="1800" b="1" kern="1200" dirty="0" smtClean="0"/>
            <a:t>24,309</a:t>
          </a:r>
          <a:endParaRPr lang="en-US" sz="1800" b="1" kern="1200" dirty="0"/>
        </a:p>
      </dsp:txBody>
      <dsp:txXfrm>
        <a:off x="0" y="2089"/>
        <a:ext cx="10515599" cy="712598"/>
      </dsp:txXfrm>
    </dsp:sp>
    <dsp:sp modelId="{ACB9B2B0-AE8E-4C68-95DB-E328EFAF32DB}">
      <dsp:nvSpPr>
        <dsp:cNvPr id="0" name=""/>
        <dsp:cNvSpPr/>
      </dsp:nvSpPr>
      <dsp:spPr>
        <a:xfrm>
          <a:off x="0" y="714687"/>
          <a:ext cx="10515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34FC62-7B44-4906-93B9-5A57C217CE6C}">
      <dsp:nvSpPr>
        <dsp:cNvPr id="0" name=""/>
        <dsp:cNvSpPr/>
      </dsp:nvSpPr>
      <dsp:spPr bwMode="white">
        <a:xfrm>
          <a:off x="0" y="714687"/>
          <a:ext cx="10515599" cy="71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Sensitized youth in community: </a:t>
          </a:r>
          <a:r>
            <a:rPr lang="en-US" sz="1800" b="1" kern="1200" dirty="0" smtClean="0"/>
            <a:t>18,093 </a:t>
          </a:r>
          <a:endParaRPr lang="en-US" sz="1800" b="1" kern="1200" dirty="0"/>
        </a:p>
      </dsp:txBody>
      <dsp:txXfrm>
        <a:off x="0" y="714687"/>
        <a:ext cx="10515599" cy="712598"/>
      </dsp:txXfrm>
    </dsp:sp>
    <dsp:sp modelId="{C0CFBCD6-0F80-4340-923B-5C02BDD5200F}">
      <dsp:nvSpPr>
        <dsp:cNvPr id="0" name=""/>
        <dsp:cNvSpPr/>
      </dsp:nvSpPr>
      <dsp:spPr>
        <a:xfrm>
          <a:off x="0" y="1427286"/>
          <a:ext cx="10515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194FD5-C30E-4B0A-B39D-0017033DB9DA}">
      <dsp:nvSpPr>
        <dsp:cNvPr id="0" name=""/>
        <dsp:cNvSpPr/>
      </dsp:nvSpPr>
      <dsp:spPr bwMode="white">
        <a:xfrm>
          <a:off x="0" y="1427286"/>
          <a:ext cx="10515599" cy="71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Sensitized teacher and non-teaching </a:t>
          </a:r>
          <a:r>
            <a:rPr lang="en-US" sz="1800" kern="1200" dirty="0" smtClean="0"/>
            <a:t>staff; </a:t>
          </a:r>
          <a:r>
            <a:rPr lang="en-US" sz="1800" b="1" kern="1200" dirty="0" smtClean="0"/>
            <a:t>1,486 </a:t>
          </a:r>
          <a:r>
            <a:rPr lang="en-US" sz="1800" kern="1200" dirty="0" smtClean="0"/>
            <a:t>  </a:t>
          </a:r>
        </a:p>
        <a:p>
          <a:pPr lvl="0" algn="l" defTabSz="800100">
            <a:lnSpc>
              <a:spcPct val="90000"/>
            </a:lnSpc>
            <a:spcBef>
              <a:spcPct val="0"/>
            </a:spcBef>
            <a:spcAft>
              <a:spcPct val="35000"/>
            </a:spcAft>
          </a:pPr>
          <a:r>
            <a:rPr lang="en-US" sz="1800" kern="1200" dirty="0" smtClean="0"/>
            <a:t> Parents:</a:t>
          </a:r>
          <a:r>
            <a:rPr lang="en-US" sz="1800" b="1" kern="1200" dirty="0" smtClean="0"/>
            <a:t>8,126</a:t>
          </a:r>
          <a:endParaRPr lang="en-US" sz="1800" kern="1200" dirty="0"/>
        </a:p>
      </dsp:txBody>
      <dsp:txXfrm>
        <a:off x="0" y="1427286"/>
        <a:ext cx="10515599" cy="712598"/>
      </dsp:txXfrm>
    </dsp:sp>
    <dsp:sp modelId="{2B8F61AB-EFC7-484F-B877-71AA157AF5BB}">
      <dsp:nvSpPr>
        <dsp:cNvPr id="0" name=""/>
        <dsp:cNvSpPr/>
      </dsp:nvSpPr>
      <dsp:spPr>
        <a:xfrm>
          <a:off x="0" y="2139884"/>
          <a:ext cx="10515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D3D4D2-A65D-43E1-9796-FE7DF8936599}">
      <dsp:nvSpPr>
        <dsp:cNvPr id="0" name=""/>
        <dsp:cNvSpPr/>
      </dsp:nvSpPr>
      <dsp:spPr bwMode="white">
        <a:xfrm>
          <a:off x="0" y="2139884"/>
          <a:ext cx="10515599" cy="71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Teachers trained on Counseling and  Curriculum:</a:t>
          </a:r>
          <a:r>
            <a:rPr lang="en-US" sz="1800" b="1" kern="1200" dirty="0"/>
            <a:t>451</a:t>
          </a:r>
        </a:p>
      </dsp:txBody>
      <dsp:txXfrm>
        <a:off x="0" y="2139884"/>
        <a:ext cx="10515599" cy="712598"/>
      </dsp:txXfrm>
    </dsp:sp>
    <dsp:sp modelId="{6D48894D-045B-4F18-913D-23EA3B4986AB}">
      <dsp:nvSpPr>
        <dsp:cNvPr id="0" name=""/>
        <dsp:cNvSpPr/>
      </dsp:nvSpPr>
      <dsp:spPr>
        <a:xfrm>
          <a:off x="0" y="2852482"/>
          <a:ext cx="10515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A86BD1-B32F-4BF5-8D62-88CC5E3A4A6F}">
      <dsp:nvSpPr>
        <dsp:cNvPr id="0" name=""/>
        <dsp:cNvSpPr/>
      </dsp:nvSpPr>
      <dsp:spPr bwMode="white">
        <a:xfrm>
          <a:off x="0" y="2852482"/>
          <a:ext cx="10515599" cy="71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a:t>No of Schools Engaged: </a:t>
          </a:r>
          <a:r>
            <a:rPr lang="en-US" sz="1800" kern="1200" dirty="0" smtClean="0"/>
            <a:t>48</a:t>
          </a:r>
          <a:endParaRPr lang="en-US" sz="1800" b="1" kern="1200" dirty="0"/>
        </a:p>
      </dsp:txBody>
      <dsp:txXfrm>
        <a:off x="0" y="2852482"/>
        <a:ext cx="10515599" cy="712598"/>
      </dsp:txXfrm>
    </dsp:sp>
    <dsp:sp modelId="{2041AB32-BE25-48A3-8052-42F69849B4D7}">
      <dsp:nvSpPr>
        <dsp:cNvPr id="0" name=""/>
        <dsp:cNvSpPr/>
      </dsp:nvSpPr>
      <dsp:spPr>
        <a:xfrm>
          <a:off x="0" y="3565081"/>
          <a:ext cx="10515599"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BCAD5D-3B19-4F61-B206-2FC73FB0784F}">
      <dsp:nvSpPr>
        <dsp:cNvPr id="0" name=""/>
        <dsp:cNvSpPr/>
      </dsp:nvSpPr>
      <dsp:spPr bwMode="white">
        <a:xfrm>
          <a:off x="0" y="3565081"/>
          <a:ext cx="10515599" cy="712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48 </a:t>
          </a:r>
          <a:r>
            <a:rPr lang="en-US" sz="1800" kern="1200" dirty="0"/>
            <a:t>Schools fully trained,  </a:t>
          </a:r>
          <a:r>
            <a:rPr lang="en-US" sz="1800" b="1" kern="1200" dirty="0" smtClean="0"/>
            <a:t>24 </a:t>
          </a:r>
          <a:r>
            <a:rPr lang="en-US" sz="1800" kern="1200" dirty="0" smtClean="0"/>
            <a:t>started </a:t>
          </a:r>
          <a:r>
            <a:rPr lang="en-US" sz="1800" kern="1200" dirty="0"/>
            <a:t>implementing </a:t>
          </a:r>
          <a:r>
            <a:rPr lang="en-US" sz="1800" kern="1200" dirty="0" smtClean="0"/>
            <a:t>curriculum</a:t>
          </a:r>
        </a:p>
        <a:p>
          <a:pPr lvl="0" algn="l" defTabSz="800100">
            <a:lnSpc>
              <a:spcPct val="90000"/>
            </a:lnSpc>
            <a:spcBef>
              <a:spcPct val="0"/>
            </a:spcBef>
            <a:spcAft>
              <a:spcPct val="35000"/>
            </a:spcAft>
          </a:pPr>
          <a:r>
            <a:rPr lang="en-US" sz="1800" b="1" kern="1200" dirty="0" smtClean="0"/>
            <a:t>835 teachers</a:t>
          </a:r>
          <a:r>
            <a:rPr lang="en-US" sz="1800" kern="1200" dirty="0" smtClean="0"/>
            <a:t> were trained</a:t>
          </a:r>
          <a:endParaRPr lang="en-US" sz="1800" kern="1200" dirty="0"/>
        </a:p>
      </dsp:txBody>
      <dsp:txXfrm>
        <a:off x="0" y="3565081"/>
        <a:ext cx="10515599" cy="71259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7ECC-91B7-4733-A0DF-6F3AB6B92CF4}"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AD1E8-E18A-4B9F-B7A2-921E05BB74F3}"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77A2B9-B251-415C-8A6F-B7F1F02766BE}" type="slidenum">
              <a:rPr kumimoji="0" lang="en-US" sz="1200" b="0" i="0" u="none" strike="noStrike" kern="1200" cap="none" spc="0" normalizeH="0" baseline="0" noProof="0" smtClean="0">
                <a:ln>
                  <a:noFill/>
                </a:ln>
                <a:solidFill>
                  <a:prstClr val="black"/>
                </a:solidFill>
                <a:effectLst/>
                <a:uLnTx/>
                <a:uFillTx/>
                <a:latin typeface="Aptos"/>
                <a:ea typeface="+mn-ea"/>
                <a:cs typeface="+mn-cs"/>
              </a:rPr>
            </a:fld>
            <a:endParaRPr kumimoji="0" lang="en-US" sz="1200" b="0" i="0" u="none" strike="noStrike" kern="1200" cap="none" spc="0" normalizeH="0" baseline="0" noProof="0">
              <a:ln>
                <a:noFill/>
              </a:ln>
              <a:solidFill>
                <a:prstClr val="black"/>
              </a:solidFill>
              <a:effectLst/>
              <a:uLnTx/>
              <a:uFillTx/>
              <a:latin typeface="Aptos"/>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75420F-8E2D-4CD1-B084-EB64D96A78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275420F-8E2D-4CD1-B084-EB64D96A78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275420F-8E2D-4CD1-B084-EB64D96A78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299AB4B-C4CF-4443-9789-8FE82248B721}"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A172DAAC-D4CF-4130-920A-4C22CED36636}"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E863050A-A9F6-42F2-A31C-838F921F16F2}"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10E4988-C0CB-487D-9184-CEB970D13CDB}"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C9B1B22-A85B-4E9A-B6A1-2EC7BCA72D43}" type="datetime1">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24D4441-1906-4900-8E42-F0E317E28DE7}" type="datetime1">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EFC008-1E8C-4645-855A-BDC88856F4DC}" type="datetime1">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81FCE00-7EE0-4F99-A9B3-C1B7028B6882}"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B275420F-8E2D-4CD1-B084-EB64D96A78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ACB4FB6F-807A-4A30-8A03-9BF4C1A67F71}" type="datetime1">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77D61A98-CDAC-46E0-A46D-D5C7F9BC964C}"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4467AF1-77DF-43D0-AB86-5AC9D8ABE645}" type="datetime1">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B275420F-8E2D-4CD1-B084-EB64D96A787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B275420F-8E2D-4CD1-B084-EB64D96A78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B275420F-8E2D-4CD1-B084-EB64D96A787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275420F-8E2D-4CD1-B084-EB64D96A787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5420F-8E2D-4CD1-B084-EB64D96A787A}"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275420F-8E2D-4CD1-B084-EB64D96A78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B275420F-8E2D-4CD1-B084-EB64D96A787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09AEB2-45AF-4B06-9DA5-35F57CE8E9F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75420F-8E2D-4CD1-B084-EB64D96A787A}"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9AEB2-45AF-4B06-9DA5-35F57CE8E9F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D85A9A-1032-41EA-8D4F-D2DCB21BD1C2}" type="datetime1">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4000A7F-8B2C-4335-A234-3C5383BD29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5.jpe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913" y="414024"/>
            <a:ext cx="11434714" cy="2743200"/>
          </a:xfrm>
        </p:spPr>
        <p:txBody>
          <a:bodyPr>
            <a:normAutofit/>
          </a:bodyPr>
          <a:lstStyle/>
          <a:p>
            <a:r>
              <a:rPr lang="en-US" sz="4000" dirty="0">
                <a:latin typeface="+mn-lt"/>
              </a:rPr>
              <a:t>Youth and School Mental Health Project: A Model for Strengthening Adolescent Mental Health Support in Kenyan Schools</a:t>
            </a:r>
            <a:br>
              <a:rPr lang="en-US" sz="4000" dirty="0">
                <a:latin typeface="+mn-lt"/>
              </a:rPr>
            </a:br>
            <a:endParaRPr lang="en-US" sz="4000" dirty="0">
              <a:latin typeface="+mn-lt"/>
            </a:endParaRPr>
          </a:p>
        </p:txBody>
      </p:sp>
      <p:sp>
        <p:nvSpPr>
          <p:cNvPr id="3" name="Subtitle 2"/>
          <p:cNvSpPr>
            <a:spLocks noGrp="1"/>
          </p:cNvSpPr>
          <p:nvPr>
            <p:ph type="subTitle" idx="1"/>
          </p:nvPr>
        </p:nvSpPr>
        <p:spPr>
          <a:xfrm>
            <a:off x="616562" y="3029482"/>
            <a:ext cx="11481847" cy="2121030"/>
          </a:xfrm>
        </p:spPr>
        <p:txBody>
          <a:bodyPr>
            <a:normAutofit/>
          </a:bodyPr>
          <a:lstStyle/>
          <a:p>
            <a:r>
              <a:rPr lang="en-US" sz="2000" dirty="0" smtClean="0"/>
              <a:t>Faith Njiriri</a:t>
            </a:r>
            <a:endParaRPr lang="en-US" sz="2000" dirty="0" smtClean="0"/>
          </a:p>
          <a:p>
            <a:r>
              <a:rPr lang="en-US" sz="2000" dirty="0" smtClean="0"/>
              <a:t>17</a:t>
            </a:r>
            <a:r>
              <a:rPr lang="en-US" sz="2000" baseline="30000" dirty="0" smtClean="0"/>
              <a:t>th</a:t>
            </a:r>
            <a:r>
              <a:rPr lang="en-US" sz="2000" dirty="0" smtClean="0"/>
              <a:t> Annual Kenya Psychiatric Association Conference</a:t>
            </a:r>
            <a:endParaRPr lang="en-US" sz="2000" dirty="0" smtClean="0"/>
          </a:p>
          <a:p>
            <a:r>
              <a:rPr lang="en-US" sz="2000" dirty="0" err="1" smtClean="0"/>
              <a:t>Eldoret</a:t>
            </a:r>
            <a:r>
              <a:rPr lang="en-US" sz="2000" dirty="0" smtClean="0"/>
              <a:t>, Kenya</a:t>
            </a:r>
            <a:endParaRPr lang="en-US" sz="2000" dirty="0" smtClean="0"/>
          </a:p>
          <a:p>
            <a:r>
              <a:rPr lang="en-US" sz="2000" dirty="0" smtClean="0"/>
              <a:t>September 2025</a:t>
            </a:r>
            <a:endParaRPr lang="en-US" sz="2000" dirty="0"/>
          </a:p>
        </p:txBody>
      </p:sp>
      <p:pic>
        <p:nvPicPr>
          <p:cNvPr id="4" name="Picture 3"/>
          <p:cNvPicPr>
            <a:picLocks noChangeAspect="1"/>
          </p:cNvPicPr>
          <p:nvPr/>
        </p:nvPicPr>
        <p:blipFill>
          <a:blip r:embed="rId1"/>
          <a:stretch>
            <a:fillRect/>
          </a:stretch>
        </p:blipFill>
        <p:spPr>
          <a:xfrm>
            <a:off x="3823299" y="5167846"/>
            <a:ext cx="4613691" cy="1224928"/>
          </a:xfrm>
          <a:prstGeom prst="rect">
            <a:avLst/>
          </a:prstGeom>
        </p:spPr>
      </p:pic>
      <p:pic>
        <p:nvPicPr>
          <p:cNvPr id="5" name="Picture 4"/>
          <p:cNvPicPr>
            <a:picLocks noChangeAspect="1"/>
          </p:cNvPicPr>
          <p:nvPr/>
        </p:nvPicPr>
        <p:blipFill>
          <a:blip r:embed="rId2"/>
          <a:stretch>
            <a:fillRect/>
          </a:stretch>
        </p:blipFill>
        <p:spPr>
          <a:xfrm>
            <a:off x="461913" y="5022769"/>
            <a:ext cx="1596665" cy="1498805"/>
          </a:xfrm>
          <a:prstGeom prst="rect">
            <a:avLst/>
          </a:prstGeom>
        </p:spPr>
      </p:pic>
      <p:pic>
        <p:nvPicPr>
          <p:cNvPr id="6" name="Picture 5"/>
          <p:cNvPicPr>
            <a:picLocks noChangeAspect="1"/>
          </p:cNvPicPr>
          <p:nvPr/>
        </p:nvPicPr>
        <p:blipFill>
          <a:blip r:embed="rId3"/>
          <a:stretch>
            <a:fillRect/>
          </a:stretch>
        </p:blipFill>
        <p:spPr>
          <a:xfrm>
            <a:off x="10466614" y="5122005"/>
            <a:ext cx="1335745" cy="139956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8457" y="365126"/>
            <a:ext cx="10635343" cy="1137104"/>
          </a:xfrm>
        </p:spPr>
        <p:txBody>
          <a:bodyPr/>
          <a:lstStyle/>
          <a:p>
            <a:r>
              <a:rPr lang="en-US" dirty="0" smtClean="0"/>
              <a:t>iv) Follow-up outcomes</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program engaged 48 schools, reaching </a:t>
            </a:r>
            <a:r>
              <a:rPr lang="en-US" b="1" dirty="0"/>
              <a:t>24,309 students</a:t>
            </a:r>
            <a:r>
              <a:rPr lang="en-US" dirty="0"/>
              <a:t>, </a:t>
            </a:r>
            <a:r>
              <a:rPr lang="en-US" b="1" dirty="0"/>
              <a:t>8,126 parents</a:t>
            </a:r>
            <a:r>
              <a:rPr lang="en-US" dirty="0"/>
              <a:t>, </a:t>
            </a:r>
            <a:r>
              <a:rPr lang="en-US" b="1" dirty="0"/>
              <a:t>1,486 teachers and non-teaching staff</a:t>
            </a:r>
            <a:r>
              <a:rPr lang="en-US" dirty="0"/>
              <a:t>, and </a:t>
            </a:r>
            <a:r>
              <a:rPr lang="en-US" b="1" dirty="0"/>
              <a:t>18,093 community youth</a:t>
            </a:r>
            <a:r>
              <a:rPr lang="en-US" dirty="0"/>
              <a:t> through sensitizations</a:t>
            </a:r>
            <a:r>
              <a:rPr lang="en-US" dirty="0" smtClean="0"/>
              <a:t>.</a:t>
            </a:r>
            <a:endParaRPr lang="en-US" dirty="0" smtClean="0"/>
          </a:p>
          <a:p>
            <a:pPr marL="0" indent="0">
              <a:buNone/>
            </a:pPr>
            <a:r>
              <a:rPr lang="en-US" dirty="0" smtClean="0"/>
              <a:t> </a:t>
            </a:r>
            <a:r>
              <a:rPr lang="en-US" b="1" dirty="0"/>
              <a:t>835 teachers</a:t>
            </a:r>
            <a:r>
              <a:rPr lang="en-US" dirty="0"/>
              <a:t> were trained, with 24 schools actively delivering the curriculum. </a:t>
            </a:r>
            <a:endParaRPr lang="en-US" dirty="0" smtClean="0"/>
          </a:p>
          <a:p>
            <a:pPr marL="0" indent="0">
              <a:buNone/>
            </a:pPr>
            <a:r>
              <a:rPr lang="en-US" dirty="0" smtClean="0"/>
              <a:t>Between </a:t>
            </a:r>
            <a:r>
              <a:rPr lang="en-US" dirty="0"/>
              <a:t>July 2024 and March 2025: </a:t>
            </a:r>
            <a:r>
              <a:rPr lang="en-US" b="1" dirty="0"/>
              <a:t>12,302 students</a:t>
            </a:r>
            <a:r>
              <a:rPr lang="en-US" dirty="0"/>
              <a:t> attended curriculum-based lessons, </a:t>
            </a:r>
            <a:r>
              <a:rPr lang="en-US" b="1" dirty="0"/>
              <a:t>4,564 students</a:t>
            </a:r>
            <a:r>
              <a:rPr lang="en-US" dirty="0"/>
              <a:t> participated in group counselling, </a:t>
            </a:r>
            <a:r>
              <a:rPr lang="en-US" b="1" dirty="0"/>
              <a:t>156 students</a:t>
            </a:r>
            <a:r>
              <a:rPr lang="en-US" dirty="0"/>
              <a:t> received one-on-one counselling and </a:t>
            </a:r>
            <a:endParaRPr lang="en-US" dirty="0" smtClean="0"/>
          </a:p>
          <a:p>
            <a:pPr marL="0" indent="0">
              <a:buNone/>
            </a:pPr>
            <a:r>
              <a:rPr lang="en-US" b="1" dirty="0" smtClean="0"/>
              <a:t>30 </a:t>
            </a:r>
            <a:r>
              <a:rPr lang="en-US" b="1" dirty="0"/>
              <a:t>students</a:t>
            </a:r>
            <a:r>
              <a:rPr lang="en-US" dirty="0"/>
              <a:t> were referred for mental health care. </a:t>
            </a:r>
            <a:endParaRPr lang="en-US" dirty="0" smtClean="0"/>
          </a:p>
          <a:p>
            <a:pPr marL="0" indent="0">
              <a:buNone/>
            </a:pPr>
            <a:r>
              <a:rPr lang="en-US" dirty="0" smtClean="0"/>
              <a:t>Schools </a:t>
            </a:r>
            <a:r>
              <a:rPr lang="en-US" dirty="0"/>
              <a:t>tailored delivery of the curriculum to fit their programs</a:t>
            </a:r>
            <a:r>
              <a:rPr lang="en-US" dirty="0" smtClean="0"/>
              <a:t>.</a:t>
            </a:r>
            <a:endParaRPr lang="en-US" dirty="0" smtClean="0"/>
          </a:p>
          <a:p>
            <a:pPr marL="0" indent="0">
              <a:buNone/>
            </a:pPr>
            <a:r>
              <a:rPr lang="en-US" dirty="0" smtClean="0"/>
              <a:t> </a:t>
            </a:r>
            <a:r>
              <a:rPr lang="en-US" dirty="0"/>
              <a:t>Integrating the content into guidance and counselling sessions and life skills classes. Teachers reported greater confidence in addressing mental health problems, while students showed improved literacy and increased willingness to seek help. Strengthened school counselling services and referral pathways enhanced access to care.</a:t>
            </a:r>
            <a:endParaRPr lang="en-US" dirty="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73818"/>
          </a:xfrm>
        </p:spPr>
        <p:txBody>
          <a:bodyPr/>
          <a:lstStyle/>
          <a:p>
            <a:r>
              <a:rPr lang="en-US" dirty="0"/>
              <a:t>Achievements so far</a:t>
            </a:r>
            <a:endParaRPr lang="en-US" dirty="0"/>
          </a:p>
        </p:txBody>
      </p:sp>
      <p:graphicFrame>
        <p:nvGraphicFramePr>
          <p:cNvPr id="7" name="Content Placeholder 2"/>
          <p:cNvGraphicFramePr>
            <a:graphicFrameLocks noGrp="1"/>
          </p:cNvGraphicFramePr>
          <p:nvPr>
            <p:ph idx="1"/>
          </p:nvPr>
        </p:nvGraphicFramePr>
        <p:xfrm>
          <a:off x="838200" y="1706252"/>
          <a:ext cx="10515599" cy="427976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44B1FAC9-FF88-48E4-9D99-FCC7DA5FD449}" type="datetime1">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000A7F-8B2C-4335-A234-3C5383BD2988}"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 Linkage to care: Referral </a:t>
            </a:r>
            <a:r>
              <a:rPr lang="en-US" dirty="0"/>
              <a:t>Pathway</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72DAAC-D4CF-4130-920A-4C22CED36636}" type="datetime1">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000A7F-8B2C-4335-A234-3C5383BD2988}"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sp>
        <p:nvSpPr>
          <p:cNvPr id="7" name="Rectangle: Rounded Corners 6"/>
          <p:cNvSpPr/>
          <p:nvPr/>
        </p:nvSpPr>
        <p:spPr>
          <a:xfrm>
            <a:off x="5242174" y="3429000"/>
            <a:ext cx="1929188"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Aptos"/>
                <a:ea typeface="+mn-ea"/>
                <a:cs typeface="+mn-cs"/>
              </a:rPr>
              <a:t>Mentored Facility/Youth Friendly service</a:t>
            </a:r>
            <a:endParaRPr kumimoji="0" lang="en-US" sz="1800" b="0" i="0" u="none" strike="noStrike" kern="1200" cap="none" spc="0" normalizeH="0" baseline="0" noProof="0" dirty="0">
              <a:ln>
                <a:noFill/>
              </a:ln>
              <a:solidFill>
                <a:prstClr val="white"/>
              </a:solidFill>
              <a:effectLst/>
              <a:uLnTx/>
              <a:uFillTx/>
              <a:latin typeface="Aptos"/>
              <a:ea typeface="+mn-ea"/>
              <a:cs typeface="+mn-cs"/>
            </a:endParaRPr>
          </a:p>
        </p:txBody>
      </p:sp>
      <p:sp>
        <p:nvSpPr>
          <p:cNvPr id="8" name="Rectangle: Rounded Corners 7"/>
          <p:cNvSpPr/>
          <p:nvPr/>
        </p:nvSpPr>
        <p:spPr>
          <a:xfrm>
            <a:off x="1401565" y="1994249"/>
            <a:ext cx="2759467" cy="11589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Aptos"/>
                <a:ea typeface="+mn-ea"/>
                <a:cs typeface="+mn-cs"/>
              </a:rPr>
              <a:t>Counseling Support/SUD Support Group run by teachers, supported by peers</a:t>
            </a:r>
            <a:endParaRPr kumimoji="0" lang="en-US" sz="1800" b="0" i="0" u="none" strike="noStrike" kern="1200" cap="none" spc="0" normalizeH="0" baseline="0" noProof="0" dirty="0">
              <a:ln>
                <a:noFill/>
              </a:ln>
              <a:solidFill>
                <a:prstClr val="white"/>
              </a:solidFill>
              <a:effectLst/>
              <a:uLnTx/>
              <a:uFillTx/>
              <a:latin typeface="Aptos"/>
              <a:ea typeface="+mn-ea"/>
              <a:cs typeface="+mn-cs"/>
            </a:endParaRPr>
          </a:p>
        </p:txBody>
      </p:sp>
      <p:sp>
        <p:nvSpPr>
          <p:cNvPr id="9" name="Rectangle: Rounded Corners 8"/>
          <p:cNvSpPr/>
          <p:nvPr/>
        </p:nvSpPr>
        <p:spPr>
          <a:xfrm>
            <a:off x="8610600" y="3469240"/>
            <a:ext cx="2141306" cy="9144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Aptos"/>
                <a:ea typeface="+mn-ea"/>
                <a:cs typeface="+mn-cs"/>
              </a:rPr>
              <a:t>Higher level of care (MOH Referral Facilities)</a:t>
            </a:r>
            <a:endParaRPr kumimoji="0" lang="en-US" sz="1800" b="0" i="0" u="none" strike="noStrike" kern="1200" cap="none" spc="0" normalizeH="0" baseline="0" noProof="0" dirty="0">
              <a:ln>
                <a:noFill/>
              </a:ln>
              <a:solidFill>
                <a:prstClr val="white"/>
              </a:solidFill>
              <a:effectLst/>
              <a:uLnTx/>
              <a:uFillTx/>
              <a:latin typeface="Aptos"/>
              <a:ea typeface="+mn-ea"/>
              <a:cs typeface="+mn-cs"/>
            </a:endParaRPr>
          </a:p>
        </p:txBody>
      </p:sp>
      <p:sp>
        <p:nvSpPr>
          <p:cNvPr id="12" name="Rectangle: Rounded Corners 11"/>
          <p:cNvSpPr/>
          <p:nvPr/>
        </p:nvSpPr>
        <p:spPr>
          <a:xfrm>
            <a:off x="1511372" y="4251635"/>
            <a:ext cx="2376113" cy="996914"/>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800" b="0" i="0" u="none" strike="noStrike" kern="1200" cap="none" spc="0" normalizeH="0" baseline="0" noProof="0" dirty="0">
                <a:ln>
                  <a:noFill/>
                </a:ln>
                <a:solidFill>
                  <a:prstClr val="white"/>
                </a:solidFill>
                <a:effectLst/>
                <a:uLnTx/>
                <a:uFillTx/>
                <a:latin typeface="Aptos"/>
                <a:ea typeface="+mn-ea"/>
                <a:cs typeface="+mn-cs"/>
              </a:rPr>
              <a:t>Teacher Screens (Mental illness and SUDS)</a:t>
            </a:r>
            <a:endParaRPr kumimoji="0" lang="en-US" sz="1800" b="0" i="0" u="none" strike="noStrike" kern="1200" cap="none" spc="0" normalizeH="0" baseline="0" noProof="0" dirty="0">
              <a:ln>
                <a:noFill/>
              </a:ln>
              <a:solidFill>
                <a:prstClr val="white"/>
              </a:solidFill>
              <a:effectLst/>
              <a:uLnTx/>
              <a:uFillTx/>
              <a:latin typeface="Aptos"/>
              <a:ea typeface="+mn-ea"/>
              <a:cs typeface="+mn-cs"/>
            </a:endParaRPr>
          </a:p>
        </p:txBody>
      </p:sp>
      <p:cxnSp>
        <p:nvCxnSpPr>
          <p:cNvPr id="14" name="Straight Arrow Connector 13"/>
          <p:cNvCxnSpPr/>
          <p:nvPr/>
        </p:nvCxnSpPr>
        <p:spPr>
          <a:xfrm>
            <a:off x="7325472" y="3926440"/>
            <a:ext cx="121620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984340" y="3820273"/>
            <a:ext cx="1160979" cy="11267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4201273" y="2518743"/>
            <a:ext cx="976902" cy="10256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2489983" y="3182194"/>
            <a:ext cx="0" cy="2177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24" y="534838"/>
            <a:ext cx="10594675" cy="608162"/>
          </a:xfrm>
        </p:spPr>
        <p:txBody>
          <a:bodyPr>
            <a:normAutofit fontScale="90000"/>
          </a:bodyPr>
          <a:lstStyle/>
          <a:p>
            <a:r>
              <a:rPr lang="en-US" dirty="0" smtClean="0"/>
              <a:t>Conclusion</a:t>
            </a:r>
            <a:endParaRPr lang="en-US" dirty="0"/>
          </a:p>
        </p:txBody>
      </p:sp>
      <p:sp>
        <p:nvSpPr>
          <p:cNvPr id="3" name="Content Placeholder 2"/>
          <p:cNvSpPr>
            <a:spLocks noGrp="1"/>
          </p:cNvSpPr>
          <p:nvPr>
            <p:ph idx="1"/>
          </p:nvPr>
        </p:nvSpPr>
        <p:spPr>
          <a:xfrm>
            <a:off x="571499" y="1450067"/>
            <a:ext cx="11217729" cy="4738461"/>
          </a:xfrm>
        </p:spPr>
        <p:txBody>
          <a:bodyPr/>
          <a:lstStyle/>
          <a:p>
            <a:pPr lvl="0"/>
            <a:r>
              <a:rPr lang="en-US" dirty="0">
                <a:solidFill>
                  <a:prstClr val="black"/>
                </a:solidFill>
              </a:rPr>
              <a:t>The burden is huge</a:t>
            </a:r>
            <a:endParaRPr lang="en-US" dirty="0">
              <a:solidFill>
                <a:prstClr val="black"/>
              </a:solidFill>
            </a:endParaRPr>
          </a:p>
          <a:p>
            <a:pPr lvl="0"/>
            <a:r>
              <a:rPr lang="en-US" dirty="0">
                <a:solidFill>
                  <a:prstClr val="black"/>
                </a:solidFill>
              </a:rPr>
              <a:t>The resources are limited</a:t>
            </a:r>
            <a:endParaRPr lang="en-US" dirty="0">
              <a:solidFill>
                <a:prstClr val="black"/>
              </a:solidFill>
            </a:endParaRPr>
          </a:p>
          <a:p>
            <a:pPr lvl="0"/>
            <a:r>
              <a:rPr lang="en-US" dirty="0">
                <a:solidFill>
                  <a:prstClr val="black"/>
                </a:solidFill>
              </a:rPr>
              <a:t>Together we can make a difference</a:t>
            </a:r>
            <a:endParaRPr lang="en-US" dirty="0">
              <a:solidFill>
                <a:prstClr val="black"/>
              </a:solidFill>
            </a:endParaRPr>
          </a:p>
          <a:p>
            <a:pPr lvl="0"/>
            <a:r>
              <a:rPr lang="en-US" dirty="0">
                <a:solidFill>
                  <a:prstClr val="black"/>
                </a:solidFill>
              </a:rPr>
              <a:t>Interventions among the youth are promising</a:t>
            </a:r>
            <a:endParaRPr lang="en-US" dirty="0">
              <a:solidFill>
                <a:prstClr val="black"/>
              </a:solidFill>
            </a:endParaRPr>
          </a:p>
          <a:p>
            <a:pPr lvl="0"/>
            <a:r>
              <a:rPr lang="en-US" dirty="0">
                <a:solidFill>
                  <a:prstClr val="black"/>
                </a:solidFill>
              </a:rPr>
              <a:t>Our school mental health intervention can be scaled.</a:t>
            </a:r>
            <a:endParaRPr lang="en-US" dirty="0">
              <a:solidFill>
                <a:prstClr val="black"/>
              </a:solidFill>
            </a:endParaRPr>
          </a:p>
          <a:p>
            <a:pPr lvl="0"/>
            <a:r>
              <a:rPr lang="en-US" dirty="0">
                <a:solidFill>
                  <a:prstClr val="black"/>
                </a:solidFill>
              </a:rPr>
              <a:t>“ </a:t>
            </a:r>
            <a:r>
              <a:rPr lang="en-US" b="1" dirty="0">
                <a:solidFill>
                  <a:prstClr val="black"/>
                </a:solidFill>
              </a:rPr>
              <a:t>There is no health without mental health” WHO</a:t>
            </a:r>
            <a:endParaRPr lang="en-US" b="1" dirty="0">
              <a:solidFill>
                <a:prstClr val="black"/>
              </a:solidFill>
            </a:endParaRPr>
          </a:p>
          <a:p>
            <a:endParaRPr lang="en-US" dirty="0"/>
          </a:p>
        </p:txBody>
      </p:sp>
      <p:sp>
        <p:nvSpPr>
          <p:cNvPr id="4" name="Date Placeholder 3"/>
          <p:cNvSpPr>
            <a:spLocks noGrp="1"/>
          </p:cNvSpPr>
          <p:nvPr>
            <p:ph type="dt" sz="half" idx="10"/>
          </p:nvPr>
        </p:nvSpPr>
        <p:spPr/>
        <p:txBody>
          <a:bodyPr/>
          <a:lstStyle/>
          <a:p>
            <a:fld id="{A172DAAC-D4CF-4130-920A-4C22CED36636}" type="datetime1">
              <a:rPr lang="en-US" smtClean="0"/>
            </a:fld>
            <a:endParaRPr lang="en-US"/>
          </a:p>
        </p:txBody>
      </p:sp>
      <p:sp>
        <p:nvSpPr>
          <p:cNvPr id="5" name="Slide Number Placeholder 4"/>
          <p:cNvSpPr>
            <a:spLocks noGrp="1"/>
          </p:cNvSpPr>
          <p:nvPr>
            <p:ph type="sldNum" sz="quarter" idx="12"/>
          </p:nvPr>
        </p:nvSpPr>
        <p:spPr/>
        <p:txBody>
          <a:bodyPr/>
          <a:lstStyle/>
          <a:p>
            <a:fld id="{34000A7F-8B2C-4335-A234-3C5383BD2988}" type="slidenum">
              <a:rPr lang="en-US" smtClean="0"/>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11188"/>
          </a:xfrm>
        </p:spPr>
        <p:txBody>
          <a:bodyPr/>
          <a:lstStyle/>
          <a:p>
            <a:r>
              <a:rPr lang="en-US" dirty="0" smtClean="0"/>
              <a:t>Acknowledgements</a:t>
            </a:r>
            <a:endParaRPr lang="en-US" dirty="0"/>
          </a:p>
        </p:txBody>
      </p:sp>
      <p:sp>
        <p:nvSpPr>
          <p:cNvPr id="3" name="Content Placeholder 2"/>
          <p:cNvSpPr>
            <a:spLocks noGrp="1"/>
          </p:cNvSpPr>
          <p:nvPr>
            <p:ph idx="1"/>
          </p:nvPr>
        </p:nvSpPr>
        <p:spPr>
          <a:xfrm>
            <a:off x="536564" y="1376314"/>
            <a:ext cx="10693924" cy="4685121"/>
          </a:xfrm>
        </p:spPr>
        <p:txBody>
          <a:bodyPr/>
          <a:lstStyle/>
          <a:p>
            <a:r>
              <a:rPr lang="en-US" dirty="0" smtClean="0"/>
              <a:t>AMPATH-</a:t>
            </a:r>
            <a:r>
              <a:rPr lang="en-US" dirty="0" err="1" smtClean="0"/>
              <a:t>Afya</a:t>
            </a:r>
            <a:r>
              <a:rPr lang="en-US" dirty="0" smtClean="0"/>
              <a:t> </a:t>
            </a:r>
            <a:r>
              <a:rPr lang="en-US" dirty="0" err="1" smtClean="0"/>
              <a:t>Ya</a:t>
            </a:r>
            <a:r>
              <a:rPr lang="en-US" dirty="0" smtClean="0"/>
              <a:t> </a:t>
            </a:r>
            <a:r>
              <a:rPr lang="en-US" dirty="0" err="1" smtClean="0"/>
              <a:t>Akili</a:t>
            </a:r>
            <a:r>
              <a:rPr lang="en-US" dirty="0" smtClean="0"/>
              <a:t> </a:t>
            </a:r>
            <a:r>
              <a:rPr lang="en-US" dirty="0" err="1" smtClean="0"/>
              <a:t>Mashinani</a:t>
            </a:r>
            <a:r>
              <a:rPr lang="en-US" dirty="0" smtClean="0"/>
              <a:t>(AYAM) Team</a:t>
            </a:r>
            <a:endParaRPr lang="en-US" dirty="0" smtClean="0"/>
          </a:p>
          <a:p>
            <a:r>
              <a:rPr lang="en-US" dirty="0" smtClean="0"/>
              <a:t>Teachers Service Commission UG County’</a:t>
            </a:r>
            <a:endParaRPr lang="en-US" dirty="0" smtClean="0"/>
          </a:p>
          <a:p>
            <a:r>
              <a:rPr lang="en-US" dirty="0" smtClean="0"/>
              <a:t>Ministry of Education UG County</a:t>
            </a:r>
            <a:endParaRPr lang="en-US" dirty="0" smtClean="0"/>
          </a:p>
          <a:p>
            <a:r>
              <a:rPr lang="en-US" dirty="0" smtClean="0"/>
              <a:t>Ministry of Health UG County</a:t>
            </a:r>
            <a:endParaRPr lang="en-US" dirty="0" smtClean="0"/>
          </a:p>
          <a:p>
            <a:r>
              <a:rPr lang="en-US" dirty="0" smtClean="0"/>
              <a:t>Implementation committee</a:t>
            </a:r>
            <a:endParaRPr lang="en-US" dirty="0" smtClean="0"/>
          </a:p>
          <a:p>
            <a:pPr marL="0" indent="0">
              <a:buNone/>
            </a:pPr>
            <a:endParaRPr lang="en-US" dirty="0" smtClean="0"/>
          </a:p>
          <a:p>
            <a:pPr marL="0" indent="0">
              <a:buNone/>
            </a:pPr>
            <a:r>
              <a:rPr lang="en-US" dirty="0" smtClean="0"/>
              <a:t>Funders: </a:t>
            </a:r>
            <a:r>
              <a:rPr lang="en-US" dirty="0" err="1" smtClean="0"/>
              <a:t>Astellas</a:t>
            </a:r>
            <a:r>
              <a:rPr lang="en-US" dirty="0" smtClean="0"/>
              <a:t> Global Health Foundation</a:t>
            </a:r>
            <a:endParaRPr lang="en-US" dirty="0"/>
          </a:p>
        </p:txBody>
      </p:sp>
      <p:sp>
        <p:nvSpPr>
          <p:cNvPr id="4" name="Date Placeholder 3"/>
          <p:cNvSpPr>
            <a:spLocks noGrp="1"/>
          </p:cNvSpPr>
          <p:nvPr>
            <p:ph type="dt" sz="half" idx="10"/>
          </p:nvPr>
        </p:nvSpPr>
        <p:spPr/>
        <p:txBody>
          <a:bodyPr/>
          <a:lstStyle/>
          <a:p>
            <a:fld id="{A172DAAC-D4CF-4130-920A-4C22CED36636}" type="datetime1">
              <a:rPr lang="en-US" smtClean="0"/>
            </a:fld>
            <a:endParaRPr lang="en-US"/>
          </a:p>
        </p:txBody>
      </p:sp>
      <p:sp>
        <p:nvSpPr>
          <p:cNvPr id="5" name="Slide Number Placeholder 4"/>
          <p:cNvSpPr>
            <a:spLocks noGrp="1"/>
          </p:cNvSpPr>
          <p:nvPr>
            <p:ph type="sldNum" sz="quarter" idx="12"/>
          </p:nvPr>
        </p:nvSpPr>
        <p:spPr/>
        <p:txBody>
          <a:bodyPr/>
          <a:lstStyle/>
          <a:p>
            <a:fld id="{34000A7F-8B2C-4335-A234-3C5383BD2988}" type="slidenum">
              <a:rPr lang="en-US" smtClean="0"/>
            </a:fld>
            <a:endParaRPr lang="en-US"/>
          </a:p>
        </p:txBody>
      </p:sp>
      <p:pic>
        <p:nvPicPr>
          <p:cNvPr id="6" name="Picture 5"/>
          <p:cNvPicPr>
            <a:picLocks noChangeAspect="1"/>
          </p:cNvPicPr>
          <p:nvPr/>
        </p:nvPicPr>
        <p:blipFill>
          <a:blip r:embed="rId1"/>
          <a:stretch>
            <a:fillRect/>
          </a:stretch>
        </p:blipFill>
        <p:spPr>
          <a:xfrm>
            <a:off x="383667" y="5283027"/>
            <a:ext cx="1209610" cy="1135741"/>
          </a:xfrm>
          <a:prstGeom prst="rect">
            <a:avLst/>
          </a:prstGeom>
        </p:spPr>
      </p:pic>
      <p:pic>
        <p:nvPicPr>
          <p:cNvPr id="7" name="Picture 6"/>
          <p:cNvPicPr>
            <a:picLocks noChangeAspect="1"/>
          </p:cNvPicPr>
          <p:nvPr/>
        </p:nvPicPr>
        <p:blipFill>
          <a:blip r:embed="rId2"/>
          <a:stretch>
            <a:fillRect/>
          </a:stretch>
        </p:blipFill>
        <p:spPr>
          <a:xfrm>
            <a:off x="2329344" y="5328724"/>
            <a:ext cx="4090309" cy="1090044"/>
          </a:xfrm>
          <a:prstGeom prst="rect">
            <a:avLst/>
          </a:prstGeom>
        </p:spPr>
      </p:pic>
      <p:pic>
        <p:nvPicPr>
          <p:cNvPr id="8" name="Picture 7"/>
          <p:cNvPicPr>
            <a:picLocks noChangeAspect="1"/>
          </p:cNvPicPr>
          <p:nvPr/>
        </p:nvPicPr>
        <p:blipFill>
          <a:blip r:embed="rId3"/>
          <a:stretch>
            <a:fillRect/>
          </a:stretch>
        </p:blipFill>
        <p:spPr>
          <a:xfrm>
            <a:off x="7530712" y="5255552"/>
            <a:ext cx="936840" cy="984550"/>
          </a:xfrm>
          <a:prstGeom prst="rect">
            <a:avLst/>
          </a:prstGeom>
        </p:spPr>
      </p:pic>
      <p:pic>
        <p:nvPicPr>
          <p:cNvPr id="9" name="Picture 8"/>
          <p:cNvPicPr>
            <a:picLocks noChangeAspect="1"/>
          </p:cNvPicPr>
          <p:nvPr/>
        </p:nvPicPr>
        <p:blipFill>
          <a:blip r:embed="rId4"/>
          <a:stretch>
            <a:fillRect/>
          </a:stretch>
        </p:blipFill>
        <p:spPr>
          <a:xfrm>
            <a:off x="9348810" y="5328724"/>
            <a:ext cx="2437207" cy="999880"/>
          </a:xfrm>
          <a:prstGeom prst="rect">
            <a:avLst/>
          </a:prstGeom>
        </p:spPr>
      </p:pic>
      <p:pic>
        <p:nvPicPr>
          <p:cNvPr id="10" name="Picture 9"/>
          <p:cNvPicPr>
            <a:picLocks noChangeAspect="1"/>
          </p:cNvPicPr>
          <p:nvPr/>
        </p:nvPicPr>
        <p:blipFill>
          <a:blip r:embed="rId5"/>
          <a:stretch>
            <a:fillRect/>
          </a:stretch>
        </p:blipFill>
        <p:spPr>
          <a:xfrm>
            <a:off x="8177469" y="3580483"/>
            <a:ext cx="3114675" cy="14668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245096"/>
            <a:ext cx="10978243" cy="820133"/>
          </a:xfrm>
        </p:spPr>
        <p:txBody>
          <a:bodyPr>
            <a:normAutofit fontScale="90000"/>
          </a:bodyPr>
          <a:lstStyle/>
          <a:p>
            <a:r>
              <a:rPr lang="en-US" b="1" dirty="0" smtClean="0"/>
              <a:t>Introduction: Youth and Adolescents Mental Health</a:t>
            </a:r>
            <a:endParaRPr lang="en-US" b="1" dirty="0"/>
          </a:p>
        </p:txBody>
      </p:sp>
      <p:sp>
        <p:nvSpPr>
          <p:cNvPr id="3" name="Content Placeholder 2"/>
          <p:cNvSpPr>
            <a:spLocks noGrp="1"/>
          </p:cNvSpPr>
          <p:nvPr>
            <p:ph idx="1"/>
          </p:nvPr>
        </p:nvSpPr>
        <p:spPr>
          <a:xfrm>
            <a:off x="375557" y="1175658"/>
            <a:ext cx="11674929" cy="5339442"/>
          </a:xfrm>
        </p:spPr>
        <p:txBody>
          <a:bodyPr>
            <a:normAutofit/>
          </a:bodyPr>
          <a:lstStyle/>
          <a:p>
            <a:pPr marL="0" indent="0">
              <a:buNone/>
            </a:pPr>
            <a:r>
              <a:rPr lang="en-US" dirty="0" smtClean="0"/>
              <a:t>-50% of mental health problems are established by the age of 14 years</a:t>
            </a:r>
            <a:endParaRPr lang="en-US" dirty="0" smtClean="0"/>
          </a:p>
          <a:p>
            <a:pPr marL="0" indent="0">
              <a:buNone/>
            </a:pPr>
            <a:r>
              <a:rPr lang="en-US" dirty="0" smtClean="0"/>
              <a:t>-75% by the age of 24 years</a:t>
            </a:r>
            <a:endParaRPr lang="en-US" dirty="0" smtClean="0"/>
          </a:p>
          <a:p>
            <a:pPr marL="0" indent="0">
              <a:buNone/>
            </a:pPr>
            <a:r>
              <a:rPr lang="en-US" dirty="0" smtClean="0"/>
              <a:t>-Adolescents in Kenya face increasing mental health difficulties from </a:t>
            </a:r>
            <a:endParaRPr lang="en-US" dirty="0" smtClean="0"/>
          </a:p>
          <a:p>
            <a:pPr marL="0" indent="0">
              <a:buNone/>
            </a:pPr>
            <a:r>
              <a:rPr lang="en-US" dirty="0"/>
              <a:t>	</a:t>
            </a:r>
            <a:r>
              <a:rPr lang="en-US" dirty="0" smtClean="0"/>
              <a:t>-Academic pressures</a:t>
            </a:r>
            <a:endParaRPr lang="en-US" dirty="0" smtClean="0"/>
          </a:p>
          <a:p>
            <a:pPr marL="0" indent="0">
              <a:buNone/>
            </a:pPr>
            <a:r>
              <a:rPr lang="en-US" dirty="0"/>
              <a:t>	</a:t>
            </a:r>
            <a:r>
              <a:rPr lang="en-US" dirty="0" smtClean="0"/>
              <a:t>-Peer pressure</a:t>
            </a:r>
            <a:endParaRPr lang="en-US" dirty="0" smtClean="0"/>
          </a:p>
          <a:p>
            <a:pPr marL="0" indent="0">
              <a:buNone/>
            </a:pPr>
            <a:r>
              <a:rPr lang="en-US" dirty="0"/>
              <a:t>	</a:t>
            </a:r>
            <a:r>
              <a:rPr lang="en-US" dirty="0" smtClean="0"/>
              <a:t>-A rise in substance use among young people</a:t>
            </a:r>
            <a:endParaRPr lang="en-US" dirty="0" smtClean="0"/>
          </a:p>
          <a:p>
            <a:pPr marL="0" indent="0">
              <a:buNone/>
            </a:pPr>
            <a:r>
              <a:rPr lang="en-US" dirty="0"/>
              <a:t>	</a:t>
            </a:r>
            <a:r>
              <a:rPr lang="en-US" dirty="0" smtClean="0"/>
              <a:t>-Socio-economic hardships; dysfunctions families</a:t>
            </a:r>
            <a:endParaRPr lang="en-US" dirty="0" smtClean="0"/>
          </a:p>
          <a:p>
            <a:pPr marL="0" indent="0">
              <a:buNone/>
            </a:pPr>
            <a:r>
              <a:rPr lang="en-US" dirty="0" smtClean="0"/>
              <a:t>-Stigma and low mental health literacy</a:t>
            </a:r>
            <a:endParaRPr lang="en-US" dirty="0"/>
          </a:p>
          <a:p>
            <a:pPr marL="0" indent="0">
              <a:buNone/>
            </a:pPr>
            <a:r>
              <a:rPr lang="en-US" dirty="0"/>
              <a:t>-</a:t>
            </a:r>
            <a:r>
              <a:rPr lang="en-US" dirty="0" smtClean="0"/>
              <a:t>This </a:t>
            </a:r>
            <a:r>
              <a:rPr lang="en-US" dirty="0"/>
              <a:t>prevents early detection and timely intervention for mental health problems.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186" y="293913"/>
            <a:ext cx="9243701" cy="702155"/>
          </a:xfrm>
        </p:spPr>
        <p:txBody>
          <a:bodyPr>
            <a:normAutofit/>
          </a:bodyPr>
          <a:lstStyle/>
          <a:p>
            <a:r>
              <a:rPr lang="en-US" sz="4000" b="1" dirty="0">
                <a:latin typeface="Calibri" panose="020F0502020204030204" pitchFamily="34" charset="0"/>
                <a:ea typeface="Calibri" panose="020F0502020204030204" pitchFamily="34" charset="0"/>
                <a:cs typeface="Calibri" panose="020F0502020204030204" pitchFamily="34" charset="0"/>
              </a:rPr>
              <a:t>Why focus on Schools Now</a:t>
            </a:r>
            <a:endParaRPr lang="en-US" sz="4000"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506186" y="996068"/>
            <a:ext cx="11613346" cy="5561485"/>
          </a:xfrm>
        </p:spPr>
        <p:txBody>
          <a:bodyPr>
            <a:normAutofit/>
          </a:bodyPr>
          <a:lstStyle/>
          <a:p>
            <a:endParaRPr lang="en-US" sz="2000" dirty="0"/>
          </a:p>
          <a:p>
            <a:pPr marL="171450" marR="266700" algn="just">
              <a:lnSpc>
                <a:spcPct val="107000"/>
              </a:lnSpc>
              <a:spcBef>
                <a:spcPts val="0"/>
              </a:spcBef>
              <a:spcAft>
                <a:spcPts val="0"/>
              </a:spcAft>
            </a:pPr>
            <a:r>
              <a:rPr lang="en-US"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 2021 alone more than 30 schools were closed </a:t>
            </a:r>
            <a:r>
              <a:rPr lang="en-US" dirty="0">
                <a:effectLst/>
                <a:latin typeface="Calibri" panose="020F0502020204030204" pitchFamily="34" charset="0"/>
                <a:ea typeface="Calibri" panose="020F0502020204030204" pitchFamily="34" charset="0"/>
                <a:cs typeface="Calibri" panose="020F0502020204030204" pitchFamily="34" charset="0"/>
              </a:rPr>
              <a:t>due to unrest in schools. </a:t>
            </a:r>
            <a:endParaRPr lang="en-US" dirty="0">
              <a:effectLst/>
              <a:latin typeface="Calibri" panose="020F0502020204030204" pitchFamily="34" charset="0"/>
              <a:ea typeface="Calibri" panose="020F0502020204030204" pitchFamily="34" charset="0"/>
              <a:cs typeface="Calibri" panose="020F0502020204030204" pitchFamily="34" charset="0"/>
            </a:endParaRPr>
          </a:p>
          <a:p>
            <a:pPr marL="171450" marR="266700" algn="just">
              <a:lnSpc>
                <a:spcPct val="107000"/>
              </a:lnSpc>
              <a:spcBef>
                <a:spcPts val="0"/>
              </a:spcBef>
              <a:spcAft>
                <a:spcPts val="0"/>
              </a:spcAft>
            </a:pPr>
            <a:r>
              <a:rPr lang="en-US" dirty="0">
                <a:latin typeface="Calibri" panose="020F0502020204030204" pitchFamily="34" charset="0"/>
                <a:ea typeface="Calibri" panose="020F0502020204030204" pitchFamily="34" charset="0"/>
                <a:cs typeface="Calibri" panose="020F0502020204030204" pitchFamily="34" charset="0"/>
              </a:rPr>
              <a:t>School environment is organized,  allows better learning.</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71AC6539-5AF2-4670-B430-28BC0E90D7C1}" type="datetime1">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dirty="0">
              <a:ln>
                <a:noFill/>
              </a:ln>
              <a:solidFill>
                <a:prstClr val="black">
                  <a:tint val="82000"/>
                </a:prstClr>
              </a:solidFill>
              <a:effectLst/>
              <a:uLnTx/>
              <a:uFillTx/>
              <a:latin typeface="Apto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57F1E4F-1CFF-5643-939E-217C01CDF565}"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dirty="0">
              <a:ln>
                <a:noFill/>
              </a:ln>
              <a:solidFill>
                <a:prstClr val="black">
                  <a:tint val="82000"/>
                </a:prstClr>
              </a:solidFill>
              <a:effectLst/>
              <a:uLnTx/>
              <a:uFillTx/>
              <a:latin typeface="Aptos"/>
              <a:ea typeface="+mn-ea"/>
              <a:cs typeface="+mn-cs"/>
            </a:endParaRPr>
          </a:p>
        </p:txBody>
      </p:sp>
      <p:pic>
        <p:nvPicPr>
          <p:cNvPr id="6" name="Picture 5"/>
          <p:cNvPicPr>
            <a:picLocks noChangeAspect="1"/>
          </p:cNvPicPr>
          <p:nvPr/>
        </p:nvPicPr>
        <p:blipFill>
          <a:blip r:embed="rId1"/>
          <a:stretch>
            <a:fillRect/>
          </a:stretch>
        </p:blipFill>
        <p:spPr>
          <a:xfrm>
            <a:off x="6332135" y="3096580"/>
            <a:ext cx="5216269" cy="2712749"/>
          </a:xfrm>
          <a:prstGeom prst="rect">
            <a:avLst/>
          </a:prstGeom>
        </p:spPr>
      </p:pic>
      <p:pic>
        <p:nvPicPr>
          <p:cNvPr id="1026" name="Picture 2" descr="Unrest in schools: Teacher and student arrested over arson attacks in  Litein School in Kericho - YouTu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096580"/>
            <a:ext cx="4922807" cy="2769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893" y="489858"/>
            <a:ext cx="10610850" cy="1012370"/>
          </a:xfrm>
        </p:spPr>
        <p:txBody>
          <a:bodyPr/>
          <a:lstStyle/>
          <a:p>
            <a:r>
              <a:rPr lang="en-US" b="1" dirty="0" smtClean="0"/>
              <a:t>Youth and school’s mental health program</a:t>
            </a:r>
            <a:endParaRPr lang="en-US" b="1" dirty="0"/>
          </a:p>
        </p:txBody>
      </p:sp>
      <p:sp>
        <p:nvSpPr>
          <p:cNvPr id="3" name="Content Placeholder 2"/>
          <p:cNvSpPr>
            <a:spLocks noGrp="1"/>
          </p:cNvSpPr>
          <p:nvPr>
            <p:ph idx="1"/>
          </p:nvPr>
        </p:nvSpPr>
        <p:spPr>
          <a:xfrm>
            <a:off x="557893" y="1649185"/>
            <a:ext cx="11296649" cy="4898571"/>
          </a:xfrm>
        </p:spPr>
        <p:txBody>
          <a:bodyPr>
            <a:normAutofit/>
          </a:bodyPr>
          <a:lstStyle/>
          <a:p>
            <a:pPr marL="0" indent="0">
              <a:buNone/>
            </a:pPr>
            <a:r>
              <a:rPr lang="en-US" dirty="0" smtClean="0"/>
              <a:t>Overall goal: </a:t>
            </a:r>
            <a:r>
              <a:rPr lang="en-US" b="1" dirty="0" smtClean="0">
                <a:solidFill>
                  <a:prstClr val="black">
                    <a:lumMod val="75000"/>
                    <a:lumOff val="25000"/>
                  </a:prstClr>
                </a:solidFill>
              </a:rPr>
              <a:t>Expand access and quality of care for adolescent and youth mental illness and substance use</a:t>
            </a:r>
            <a:endParaRPr lang="en-US" b="1" dirty="0" smtClean="0">
              <a:solidFill>
                <a:prstClr val="black">
                  <a:lumMod val="75000"/>
                  <a:lumOff val="25000"/>
                </a:prstClr>
              </a:solidFill>
            </a:endParaRPr>
          </a:p>
          <a:p>
            <a:r>
              <a:rPr lang="en-US" dirty="0"/>
              <a:t>Create awareness</a:t>
            </a:r>
            <a:endParaRPr lang="en-US" dirty="0"/>
          </a:p>
          <a:p>
            <a:r>
              <a:rPr lang="en-US" dirty="0"/>
              <a:t>Build Capacity</a:t>
            </a:r>
            <a:endParaRPr lang="en-US" dirty="0"/>
          </a:p>
          <a:p>
            <a:r>
              <a:rPr lang="en-US" dirty="0"/>
              <a:t>Increase access to quality mental health care</a:t>
            </a:r>
            <a:endParaRPr lang="en-US" dirty="0"/>
          </a:p>
          <a:p>
            <a:pPr marL="0" indent="0">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856" y="195944"/>
            <a:ext cx="10863943" cy="930728"/>
          </a:xfrm>
        </p:spPr>
        <p:txBody>
          <a:bodyPr>
            <a:normAutofit/>
          </a:bodyPr>
          <a:lstStyle/>
          <a:p>
            <a:r>
              <a:rPr lang="en-US" sz="4000" b="1" dirty="0" smtClean="0"/>
              <a:t>Implementation process</a:t>
            </a:r>
            <a:endParaRPr lang="en-US" sz="4000" b="1" dirty="0"/>
          </a:p>
        </p:txBody>
      </p:sp>
      <p:sp>
        <p:nvSpPr>
          <p:cNvPr id="3" name="Content Placeholder 2"/>
          <p:cNvSpPr>
            <a:spLocks noGrp="1"/>
          </p:cNvSpPr>
          <p:nvPr>
            <p:ph idx="1"/>
          </p:nvPr>
        </p:nvSpPr>
        <p:spPr>
          <a:xfrm>
            <a:off x="669470" y="1289958"/>
            <a:ext cx="11364686" cy="4702628"/>
          </a:xfrm>
        </p:spPr>
        <p:txBody>
          <a:bodyPr/>
          <a:lstStyle/>
          <a:p>
            <a:pPr marL="0" indent="0">
              <a:buNone/>
            </a:pPr>
            <a:r>
              <a:rPr lang="en-US" dirty="0" smtClean="0"/>
              <a:t>We implemented the program in five phases: </a:t>
            </a:r>
            <a:endParaRPr lang="en-US" dirty="0" smtClean="0"/>
          </a:p>
          <a:p>
            <a:pPr marL="514350" indent="-514350">
              <a:buAutoNum type="arabicParenBoth"/>
            </a:pPr>
            <a:r>
              <a:rPr lang="en-US" dirty="0" smtClean="0"/>
              <a:t>curriculum adaptation,</a:t>
            </a:r>
            <a:endParaRPr lang="en-US" dirty="0" smtClean="0"/>
          </a:p>
          <a:p>
            <a:pPr marL="0" indent="0">
              <a:buNone/>
            </a:pPr>
            <a:r>
              <a:rPr lang="en-US" dirty="0" smtClean="0"/>
              <a:t> (2) program implementation, </a:t>
            </a:r>
            <a:endParaRPr lang="en-US" dirty="0" smtClean="0"/>
          </a:p>
          <a:p>
            <a:pPr marL="0" indent="0">
              <a:buNone/>
            </a:pPr>
            <a:r>
              <a:rPr lang="en-US" dirty="0" smtClean="0"/>
              <a:t>(3) teacher-led curriculum delivery,</a:t>
            </a:r>
            <a:endParaRPr lang="en-US" dirty="0" smtClean="0"/>
          </a:p>
          <a:p>
            <a:pPr marL="0" indent="0">
              <a:buNone/>
            </a:pPr>
            <a:r>
              <a:rPr lang="en-US" dirty="0" smtClean="0"/>
              <a:t> (4) follow-up, and </a:t>
            </a:r>
            <a:endParaRPr lang="en-US" dirty="0" smtClean="0"/>
          </a:p>
          <a:p>
            <a:pPr marL="0" indent="0">
              <a:buNone/>
            </a:pPr>
            <a:r>
              <a:rPr lang="en-US" dirty="0" smtClean="0"/>
              <a:t>(5) linkage to care. We adapted the African School Mental Health Curriculum through a participatory process into eight modules</a:t>
            </a:r>
            <a:endParaRPr lang="en-US" dirty="0" smtClean="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3" y="250826"/>
            <a:ext cx="10782300" cy="990146"/>
          </a:xfrm>
        </p:spPr>
        <p:txBody>
          <a:bodyPr>
            <a:normAutofit/>
          </a:bodyPr>
          <a:lstStyle/>
          <a:p>
            <a:r>
              <a:rPr lang="en-US" sz="4000" b="1" dirty="0"/>
              <a:t>i</a:t>
            </a:r>
            <a:r>
              <a:rPr lang="en-US" sz="4000" b="1" dirty="0" smtClean="0"/>
              <a:t>)Curriculum adaptation process</a:t>
            </a:r>
            <a:endParaRPr lang="en-US" sz="4000" b="1" dirty="0"/>
          </a:p>
        </p:txBody>
      </p:sp>
      <p:sp>
        <p:nvSpPr>
          <p:cNvPr id="3" name="Content Placeholder 2"/>
          <p:cNvSpPr>
            <a:spLocks noGrp="1"/>
          </p:cNvSpPr>
          <p:nvPr>
            <p:ph idx="1"/>
          </p:nvPr>
        </p:nvSpPr>
        <p:spPr>
          <a:xfrm>
            <a:off x="702128" y="1355272"/>
            <a:ext cx="10716985" cy="4947557"/>
          </a:xfrm>
        </p:spPr>
        <p:txBody>
          <a:bodyPr/>
          <a:lstStyle/>
          <a:p>
            <a:r>
              <a:rPr lang="en-US" dirty="0" smtClean="0"/>
              <a:t>We adapted the African School Mental Health Curriculum through a participatory </a:t>
            </a:r>
            <a:endParaRPr lang="en-US" dirty="0" smtClean="0"/>
          </a:p>
          <a:p>
            <a:r>
              <a:rPr lang="en-US" dirty="0" smtClean="0"/>
              <a:t>Stakeholder engagement meeting with </a:t>
            </a:r>
            <a:br>
              <a:rPr lang="en-US" dirty="0" smtClean="0"/>
            </a:br>
            <a:r>
              <a:rPr lang="en-US" dirty="0" smtClean="0"/>
              <a:t>	-Teachers</a:t>
            </a:r>
            <a:endParaRPr lang="en-US" dirty="0" smtClean="0"/>
          </a:p>
          <a:p>
            <a:pPr marL="0" indent="0">
              <a:buNone/>
            </a:pPr>
            <a:r>
              <a:rPr lang="en-US" dirty="0" smtClean="0"/>
              <a:t>	-Teachers service commission </a:t>
            </a:r>
            <a:endParaRPr lang="en-US" dirty="0" smtClean="0"/>
          </a:p>
          <a:p>
            <a:pPr marL="0" indent="0">
              <a:buNone/>
            </a:pPr>
            <a:r>
              <a:rPr lang="en-US" dirty="0" smtClean="0"/>
              <a:t>`	-Ministry of Education</a:t>
            </a:r>
            <a:endParaRPr lang="en-US" dirty="0" smtClean="0"/>
          </a:p>
          <a:p>
            <a:pPr marL="0" indent="0">
              <a:buNone/>
            </a:pPr>
            <a:r>
              <a:rPr lang="en-US" dirty="0"/>
              <a:t>	</a:t>
            </a:r>
            <a:r>
              <a:rPr lang="en-US" dirty="0" smtClean="0"/>
              <a:t>-Ministry of Health</a:t>
            </a:r>
            <a:endParaRPr lang="en-US" dirty="0" smtClean="0"/>
          </a:p>
          <a:p>
            <a:r>
              <a:rPr lang="en-US" dirty="0"/>
              <a:t>E</a:t>
            </a:r>
            <a:r>
              <a:rPr lang="en-US" dirty="0" smtClean="0"/>
              <a:t>ight modules covering stigma, mental disorders, and counselling skills</a:t>
            </a:r>
            <a:endParaRPr lang="en-US" dirty="0" smtClean="0"/>
          </a:p>
          <a:p>
            <a:pPr marL="0" indent="0">
              <a:buNone/>
            </a:pPr>
            <a:endParaRPr lang="en-US" dirty="0" smtClean="0"/>
          </a:p>
          <a:p>
            <a:pPr marL="0" indent="0">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14" y="365126"/>
            <a:ext cx="10716986" cy="875846"/>
          </a:xfrm>
        </p:spPr>
        <p:txBody>
          <a:bodyPr>
            <a:normAutofit/>
          </a:bodyPr>
          <a:lstStyle/>
          <a:p>
            <a:r>
              <a:rPr lang="en-US" sz="4000" b="1" dirty="0" smtClean="0"/>
              <a:t>ii) Program Implementation</a:t>
            </a:r>
            <a:endParaRPr lang="en-US" sz="4000" b="1" dirty="0"/>
          </a:p>
        </p:txBody>
      </p:sp>
      <p:sp>
        <p:nvSpPr>
          <p:cNvPr id="3" name="Content Placeholder 2"/>
          <p:cNvSpPr>
            <a:spLocks noGrp="1"/>
          </p:cNvSpPr>
          <p:nvPr>
            <p:ph idx="1"/>
          </p:nvPr>
        </p:nvSpPr>
        <p:spPr>
          <a:xfrm>
            <a:off x="828136" y="1500996"/>
            <a:ext cx="10525664" cy="4692296"/>
          </a:xfrm>
        </p:spPr>
        <p:txBody>
          <a:bodyPr/>
          <a:lstStyle/>
          <a:p>
            <a:r>
              <a:rPr lang="en-US" dirty="0"/>
              <a:t>Reviewed various existing curriculums and settled on the African School Mental Health Curriculum.</a:t>
            </a:r>
            <a:endParaRPr lang="en-US" dirty="0"/>
          </a:p>
          <a:p>
            <a:r>
              <a:rPr lang="en-US" dirty="0"/>
              <a:t>Got blessings from department of health and Ministry of Education.</a:t>
            </a:r>
            <a:endParaRPr lang="en-US" dirty="0"/>
          </a:p>
          <a:p>
            <a:r>
              <a:rPr lang="en-US" dirty="0"/>
              <a:t>Target schools selection with MOE</a:t>
            </a:r>
            <a:endParaRPr lang="en-US" dirty="0"/>
          </a:p>
          <a:p>
            <a:r>
              <a:rPr lang="en-US" dirty="0"/>
              <a:t>Initial stakeholder engagement forum with MOE, department of health, TSC, and school representatives.</a:t>
            </a:r>
            <a:endParaRPr lang="en-US" dirty="0"/>
          </a:p>
          <a:p>
            <a:r>
              <a:rPr lang="en-US" dirty="0"/>
              <a:t>Smaller implementation Committee formation and quarterly meetings to review content and monitor implementation.</a:t>
            </a:r>
            <a:endParaRPr lang="en-US" dirty="0"/>
          </a:p>
          <a:p>
            <a:r>
              <a:rPr lang="en-US" dirty="0"/>
              <a:t>Periodic feedback reports with MOE, TSC and Department of health. </a:t>
            </a:r>
            <a:endParaRPr lang="en-US" dirty="0"/>
          </a:p>
          <a:p>
            <a:endParaRPr lang="en-US" dirty="0"/>
          </a:p>
          <a:p>
            <a:endParaRPr lang="en-US"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290" y="365126"/>
            <a:ext cx="10344509" cy="816693"/>
          </a:xfrm>
        </p:spPr>
        <p:txBody>
          <a:bodyPr>
            <a:normAutofit/>
          </a:bodyPr>
          <a:lstStyle/>
          <a:p>
            <a:r>
              <a:rPr lang="en-US" sz="4000" b="1" dirty="0" smtClean="0"/>
              <a:t>ii)Teacher Trainings</a:t>
            </a:r>
            <a:endParaRPr lang="en-US" sz="4000" b="1" dirty="0"/>
          </a:p>
        </p:txBody>
      </p:sp>
      <p:sp>
        <p:nvSpPr>
          <p:cNvPr id="3" name="Content Placeholder 2"/>
          <p:cNvSpPr>
            <a:spLocks noGrp="1"/>
          </p:cNvSpPr>
          <p:nvPr>
            <p:ph idx="1"/>
          </p:nvPr>
        </p:nvSpPr>
        <p:spPr>
          <a:xfrm>
            <a:off x="838200" y="1469571"/>
            <a:ext cx="10515600" cy="4707392"/>
          </a:xfrm>
        </p:spPr>
        <p:txBody>
          <a:bodyPr/>
          <a:lstStyle/>
          <a:p>
            <a:r>
              <a:rPr lang="en-US" dirty="0" smtClean="0"/>
              <a:t>Using a Trainer of Trainers (</a:t>
            </a:r>
            <a:r>
              <a:rPr lang="en-US" dirty="0" err="1" smtClean="0"/>
              <a:t>ToT</a:t>
            </a:r>
            <a:r>
              <a:rPr lang="en-US" dirty="0" smtClean="0"/>
              <a:t>) model, we trained teachers to deliver the curriculum in schools. We conducted sensitizations in schools and in the community, targeting students, teachers and non-teaching staff.</a:t>
            </a:r>
            <a:endParaRPr lang="en-US" dirty="0" smtClean="0"/>
          </a:p>
          <a:p>
            <a:r>
              <a:rPr lang="en-US" dirty="0"/>
              <a:t>o get an overview of mental health</a:t>
            </a:r>
            <a:endParaRPr lang="en-US" dirty="0"/>
          </a:p>
          <a:p>
            <a:r>
              <a:rPr lang="en-US" dirty="0"/>
              <a:t>To learn  about different counseling approaches</a:t>
            </a:r>
            <a:endParaRPr lang="en-US" dirty="0"/>
          </a:p>
          <a:p>
            <a:r>
              <a:rPr lang="en-US" dirty="0"/>
              <a:t>To learn basic counseling skills</a:t>
            </a:r>
            <a:endParaRPr lang="en-US" dirty="0"/>
          </a:p>
          <a:p>
            <a:r>
              <a:rPr lang="en-US" dirty="0"/>
              <a:t>To practice different case scenarios and brainstorm in teams</a:t>
            </a:r>
            <a:endParaRPr lang="en-US" dirty="0"/>
          </a:p>
          <a:p>
            <a:r>
              <a:rPr lang="en-US" dirty="0"/>
              <a:t>To learn about mental health screening and referral</a:t>
            </a:r>
            <a:endParaRPr lang="en-US" dirty="0"/>
          </a:p>
          <a:p>
            <a:endParaRPr lang="en-US" dirty="0" smtClean="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86090"/>
          </a:xfrm>
        </p:spPr>
        <p:txBody>
          <a:bodyPr>
            <a:normAutofit/>
          </a:bodyPr>
          <a:lstStyle/>
          <a:p>
            <a:r>
              <a:rPr lang="en-US" sz="4000" b="1" dirty="0">
                <a:latin typeface="Calibri Light" panose="020F0302020204030204" pitchFamily="34" charset="0"/>
                <a:ea typeface="Calibri Light" panose="020F0302020204030204" pitchFamily="34" charset="0"/>
                <a:cs typeface="Calibri Light" panose="020F0302020204030204" pitchFamily="34" charset="0"/>
              </a:rPr>
              <a:t>TRAINING MODULES FOR STUDENTS</a:t>
            </a:r>
            <a:endParaRPr lang="en-US" sz="4000" b="1"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733244" y="1551215"/>
            <a:ext cx="10620555" cy="4099087"/>
          </a:xfrm>
        </p:spPr>
        <p:txBody>
          <a:bodyPr>
            <a:normAutofit/>
          </a:bodyPr>
          <a:lstStyle/>
          <a:p>
            <a:pPr marL="0" indent="0">
              <a:buNone/>
            </a:pPr>
            <a:endParaRPr lang="en-US" dirty="0"/>
          </a:p>
          <a:p>
            <a:r>
              <a:rPr lang="en-US" dirty="0">
                <a:latin typeface="Calibri" panose="020F0502020204030204" pitchFamily="34" charset="0"/>
                <a:ea typeface="Calibri" panose="020F0502020204030204" pitchFamily="34" charset="0"/>
                <a:cs typeface="Calibri" panose="020F0502020204030204" pitchFamily="34" charset="0"/>
              </a:rPr>
              <a:t>Module 1: Understanding Mental Health and Mental illness</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Module 2: The stigma and discrimination of mental illness</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Module 3: Information on specific mental illnesses</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Module 4: Experiences of mental illness</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Module 5: Seeking help and finding support</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Module 6: The importance of positive mental health</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Module 7: Counselling treatment for Depression and mental illness</a:t>
            </a:r>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A172DAAC-D4CF-4130-920A-4C22CED36636}" type="datetime1">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000A7F-8B2C-4335-A234-3C5383BD2988}" type="slidenum">
              <a:rPr kumimoji="0" lang="en-US" sz="1200" b="0" i="0" u="none" strike="noStrike" kern="1200" cap="none" spc="0" normalizeH="0" baseline="0" noProof="0" smtClean="0">
                <a:ln>
                  <a:noFill/>
                </a:ln>
                <a:solidFill>
                  <a:prstClr val="black">
                    <a:tint val="82000"/>
                  </a:prstClr>
                </a:solidFill>
                <a:effectLst/>
                <a:uLnTx/>
                <a:uFillTx/>
                <a:latin typeface="Aptos"/>
                <a:ea typeface="+mn-ea"/>
                <a:cs typeface="+mn-cs"/>
              </a:rPr>
            </a:fld>
            <a:endParaRPr kumimoji="0" lang="en-US" sz="1200" b="0" i="0" u="none" strike="noStrike" kern="1200" cap="none" spc="0" normalizeH="0" baseline="0" noProof="0">
              <a:ln>
                <a:noFill/>
              </a:ln>
              <a:solidFill>
                <a:prstClr val="black">
                  <a:tint val="82000"/>
                </a:prstClr>
              </a:solidFill>
              <a:effectLst/>
              <a:uLnTx/>
              <a:uFillTx/>
              <a:latin typeface="Aptos"/>
              <a:ea typeface="+mn-ea"/>
              <a:cs typeface="+mn-c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4603</Words>
  <Application>WPS Presentation</Application>
  <PresentationFormat>Widescreen</PresentationFormat>
  <Paragraphs>153</Paragraphs>
  <Slides>14</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14</vt:i4>
      </vt:variant>
    </vt:vector>
  </HeadingPairs>
  <TitlesOfParts>
    <vt:vector size="25" baseType="lpstr">
      <vt:lpstr>Arial</vt:lpstr>
      <vt:lpstr>SimSun</vt:lpstr>
      <vt:lpstr>Wingdings</vt:lpstr>
      <vt:lpstr>Calibri</vt:lpstr>
      <vt:lpstr>Aptos</vt:lpstr>
      <vt:lpstr>Calibri Light</vt:lpstr>
      <vt:lpstr>Segoe UI</vt:lpstr>
      <vt:lpstr>Microsoft YaHei</vt:lpstr>
      <vt:lpstr>Arial Unicode MS</vt:lpstr>
      <vt:lpstr>Office Theme</vt:lpstr>
      <vt:lpstr>1_Office Theme</vt:lpstr>
      <vt:lpstr>Youth and School Mental Health Project: A Model for Strengthening Adolescent Mental Health Support in Kenyan Schools </vt:lpstr>
      <vt:lpstr>Introduction: Youth and Adolescents Mental Health</vt:lpstr>
      <vt:lpstr>Why focus on Schools Now</vt:lpstr>
      <vt:lpstr>Youth and school’s mental health program</vt:lpstr>
      <vt:lpstr>Implementation process</vt:lpstr>
      <vt:lpstr>i)Curriculum adaptation process</vt:lpstr>
      <vt:lpstr>ii) Program Implementation</vt:lpstr>
      <vt:lpstr>ii)Teacher Trainings</vt:lpstr>
      <vt:lpstr>TRAINING MODULES FOR STUDENTS</vt:lpstr>
      <vt:lpstr>iv) Follow-up outcomes</vt:lpstr>
      <vt:lpstr>Achievements so far</vt:lpstr>
      <vt:lpstr>v) Linkage to care: Referral Pathway</vt:lpstr>
      <vt:lpstr>Conclusion</vt:lpstr>
      <vt:lpstr>Acknowledgements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and School Mental Health Project: A Model for Strengthening Adolescent Mental Health Support in Kenyan Schools</dc:title>
  <dc:creator>Faith Njiriri</dc:creator>
  <cp:lastModifiedBy>Faith Njiriri</cp:lastModifiedBy>
  <cp:revision>15</cp:revision>
  <dcterms:created xsi:type="dcterms:W3CDTF">2025-08-15T10:16:00Z</dcterms:created>
  <dcterms:modified xsi:type="dcterms:W3CDTF">2025-08-18T10:17:06Z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A96A10A6316B44EA9948245573F1D8A5_13</vt:lpwstr>
  </property>
  <property fmtid="{D5CDD505-2E9C-101B-9397-08002B2CF9AE}" pid="3" name="KSOProductBuildVer">
    <vt:lpwstr>1033-12.2.0.21931</vt:lpwstr>
  </property>
</Properties>
</file>