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68" r:id="rId2"/>
    <p:sldId id="269" r:id="rId3"/>
    <p:sldId id="285" r:id="rId4"/>
    <p:sldId id="274" r:id="rId5"/>
    <p:sldId id="275" r:id="rId6"/>
    <p:sldId id="276" r:id="rId7"/>
    <p:sldId id="272" r:id="rId8"/>
    <p:sldId id="278" r:id="rId9"/>
    <p:sldId id="277" r:id="rId10"/>
    <p:sldId id="279" r:id="rId11"/>
    <p:sldId id="280" r:id="rId12"/>
    <p:sldId id="281" r:id="rId13"/>
    <p:sldId id="282" r:id="rId14"/>
    <p:sldId id="284" r:id="rId15"/>
    <p:sldId id="283" r:id="rId16"/>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F4752-028C-8C77-A4C5-D99123BF78E4}" name="Abuogi, Lisa L" initials="ALL" userId="S::lisa.abuogi@cuanschutz.edu::41037d66-3cad-43e6-8f2f-5c1b3deb2dd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05"/>
    <p:restoredTop sz="94682"/>
  </p:normalViewPr>
  <p:slideViewPr>
    <p:cSldViewPr snapToGrid="0">
      <p:cViewPr>
        <p:scale>
          <a:sx n="98" d="100"/>
          <a:sy n="98" d="100"/>
        </p:scale>
        <p:origin x="1432"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5EBCBF-E8CF-49DA-A5EC-9353B6ACD816}" type="datetimeFigureOut">
              <a:rPr lang="en-US" smtClean="0"/>
              <a:t>8/28/25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3DF9AA-4889-4470-9A39-A01623DABD91}" type="slidenum">
              <a:rPr lang="en-US" smtClean="0"/>
              <a:t>‹#›</a:t>
            </a:fld>
            <a:endParaRPr lang="en-US"/>
          </a:p>
        </p:txBody>
      </p:sp>
    </p:spTree>
    <p:extLst>
      <p:ext uri="{BB962C8B-B14F-4D97-AF65-F5344CB8AC3E}">
        <p14:creationId xmlns:p14="http://schemas.microsoft.com/office/powerpoint/2010/main" val="3809173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8/28/25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8/28/25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8/28/25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8/28/25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8/28/25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8/28/25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8/28/25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8/28/25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8/28/25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8/28/25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1A62-F1D5-DFF6-DF62-B30F4930F6B7}"/>
              </a:ext>
            </a:extLst>
          </p:cNvPr>
          <p:cNvSpPr>
            <a:spLocks noGrp="1"/>
          </p:cNvSpPr>
          <p:nvPr>
            <p:ph type="title"/>
          </p:nvPr>
        </p:nvSpPr>
        <p:spPr>
          <a:xfrm>
            <a:off x="581193" y="729658"/>
            <a:ext cx="11029616" cy="988332"/>
          </a:xfrm>
        </p:spPr>
        <p:txBody>
          <a:bodyPr vert="horz" lIns="91440" tIns="45720" rIns="91440" bIns="45720" rtlCol="0" anchor="b">
            <a:normAutofit fontScale="90000"/>
          </a:bodyPr>
          <a:lstStyle/>
          <a:p>
            <a:pPr>
              <a:lnSpc>
                <a:spcPct val="90000"/>
              </a:lnSpc>
            </a:pPr>
            <a:br>
              <a:rPr lang="en-US" sz="2200" b="0" kern="1200" cap="all">
                <a:latin typeface="Calibri" panose="020F0502020204030204" pitchFamily="34" charset="0"/>
                <a:cs typeface="Calibri" panose="020F0502020204030204" pitchFamily="34" charset="0"/>
              </a:rPr>
            </a:br>
            <a:br>
              <a:rPr lang="en-US" sz="2200" b="0" kern="1200" cap="all">
                <a:latin typeface="Calibri" panose="020F0502020204030204" pitchFamily="34" charset="0"/>
                <a:cs typeface="Calibri" panose="020F0502020204030204" pitchFamily="34" charset="0"/>
              </a:rPr>
            </a:br>
            <a:br>
              <a:rPr lang="en-US" sz="2200" b="0" kern="1200" cap="all">
                <a:latin typeface="Calibri" panose="020F0502020204030204" pitchFamily="34" charset="0"/>
                <a:cs typeface="Calibri" panose="020F0502020204030204" pitchFamily="34" charset="0"/>
              </a:rPr>
            </a:br>
            <a:r>
              <a:rPr lang="en-US" sz="2700" b="0" kern="1200" cap="all">
                <a:latin typeface="Calibri" panose="020F0502020204030204" pitchFamily="34" charset="0"/>
                <a:cs typeface="Calibri" panose="020F0502020204030204" pitchFamily="34" charset="0"/>
              </a:rPr>
              <a:t>Enhancing Psychosocial Wellbeing and ART Adherence: The Critical Role of Peer Navigators in Supporting Adolescents with HIV in Western Kenya</a:t>
            </a:r>
            <a:br>
              <a:rPr lang="en-US" sz="1100" b="0" kern="1200" cap="all" dirty="0">
                <a:latin typeface="+mj-lt"/>
                <a:ea typeface="+mj-ea"/>
                <a:cs typeface="+mj-cs"/>
              </a:rPr>
            </a:br>
            <a:endParaRPr lang="en-US" sz="1100" b="0" kern="1200" cap="all" dirty="0">
              <a:latin typeface="+mj-lt"/>
              <a:ea typeface="+mj-ea"/>
              <a:cs typeface="+mj-cs"/>
            </a:endParaRPr>
          </a:p>
        </p:txBody>
      </p:sp>
      <p:pic>
        <p:nvPicPr>
          <p:cNvPr id="7" name="Picture 6" descr="A logo with footprints in the sun&#10;&#10;AI-generated content may be incorrect.">
            <a:extLst>
              <a:ext uri="{FF2B5EF4-FFF2-40B4-BE49-F238E27FC236}">
                <a16:creationId xmlns:a16="http://schemas.microsoft.com/office/drawing/2014/main" id="{A9C5059D-ECE0-2574-5A0B-21480F16D0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1193" y="1717988"/>
            <a:ext cx="4430193" cy="2996515"/>
          </a:xfrm>
          <a:prstGeom prst="rect">
            <a:avLst/>
          </a:prstGeom>
          <a:noFill/>
        </p:spPr>
      </p:pic>
      <p:sp>
        <p:nvSpPr>
          <p:cNvPr id="5" name="TextBox 4">
            <a:extLst>
              <a:ext uri="{FF2B5EF4-FFF2-40B4-BE49-F238E27FC236}">
                <a16:creationId xmlns:a16="http://schemas.microsoft.com/office/drawing/2014/main" id="{2E863235-6CB3-028E-37AC-769808F79313}"/>
              </a:ext>
            </a:extLst>
          </p:cNvPr>
          <p:cNvSpPr txBox="1"/>
          <p:nvPr/>
        </p:nvSpPr>
        <p:spPr>
          <a:xfrm>
            <a:off x="8182098" y="1717990"/>
            <a:ext cx="3764477" cy="4184046"/>
          </a:xfrm>
          <a:prstGeom prst="rect">
            <a:avLst/>
          </a:prstGeom>
        </p:spPr>
        <p:txBody>
          <a:bodyPr vert="horz" lIns="91440" tIns="45720" rIns="91440" bIns="45720" rtlCol="0" anchor="ctr">
            <a:normAutofit fontScale="25000" lnSpcReduction="20000"/>
          </a:bodyPr>
          <a:lstStyle/>
          <a:p>
            <a:pPr defTabSz="457200">
              <a:lnSpc>
                <a:spcPct val="90000"/>
              </a:lnSpc>
              <a:spcBef>
                <a:spcPct val="20000"/>
              </a:spcBef>
              <a:spcAft>
                <a:spcPts val="600"/>
              </a:spcAft>
              <a:buClr>
                <a:schemeClr val="accent1"/>
              </a:buClr>
              <a:buSzPct val="92000"/>
            </a:pPr>
            <a:endParaRPr lang="en-US" sz="800" b="1">
              <a:solidFill>
                <a:schemeClr val="tx1">
                  <a:lumMod val="75000"/>
                  <a:lumOff val="25000"/>
                </a:schemeClr>
              </a:solidFill>
            </a:endParaRPr>
          </a:p>
          <a:p>
            <a:pPr marL="306000" indent="-306000" defTabSz="457200">
              <a:lnSpc>
                <a:spcPct val="90000"/>
              </a:lnSpc>
              <a:spcBef>
                <a:spcPct val="20000"/>
              </a:spcBef>
              <a:spcAft>
                <a:spcPts val="600"/>
              </a:spcAft>
              <a:buClr>
                <a:schemeClr val="accent1"/>
              </a:buClr>
              <a:buSzPct val="92000"/>
              <a:buFont typeface="Wingdings 2" panose="05020102010507070707" pitchFamily="18" charset="2"/>
              <a:buChar char=""/>
            </a:pPr>
            <a:endParaRPr lang="en-US" sz="800" b="1">
              <a:solidFill>
                <a:schemeClr val="tx1">
                  <a:lumMod val="75000"/>
                  <a:lumOff val="25000"/>
                </a:schemeClr>
              </a:solidFill>
            </a:endParaRPr>
          </a:p>
          <a:p>
            <a:pPr marL="306000" indent="-306000" defTabSz="457200">
              <a:lnSpc>
                <a:spcPct val="90000"/>
              </a:lnSpc>
              <a:spcBef>
                <a:spcPct val="20000"/>
              </a:spcBef>
              <a:spcAft>
                <a:spcPts val="600"/>
              </a:spcAft>
              <a:buClr>
                <a:schemeClr val="accent1"/>
              </a:buClr>
              <a:buSzPct val="92000"/>
              <a:buFont typeface="Wingdings 2" panose="05020102010507070707" pitchFamily="18" charset="2"/>
              <a:buChar char=""/>
            </a:pPr>
            <a:endParaRPr lang="en-US" sz="2900" b="1">
              <a:solidFill>
                <a:schemeClr val="tx1">
                  <a:lumMod val="75000"/>
                  <a:lumOff val="25000"/>
                </a:schemeClr>
              </a:solidFill>
              <a:latin typeface="Calibri" panose="020F0502020204030204" pitchFamily="34" charset="0"/>
              <a:cs typeface="Calibri" panose="020F0502020204030204" pitchFamily="34" charset="0"/>
            </a:endParaRPr>
          </a:p>
          <a:p>
            <a:pPr marL="306000" indent="-306000" defTabSz="457200">
              <a:lnSpc>
                <a:spcPct val="90000"/>
              </a:lnSpc>
              <a:spcBef>
                <a:spcPct val="20000"/>
              </a:spcBef>
              <a:spcAft>
                <a:spcPts val="600"/>
              </a:spcAft>
              <a:buClr>
                <a:schemeClr val="accent1"/>
              </a:buClr>
              <a:buSzPct val="92000"/>
              <a:buFont typeface="Wingdings 2" panose="05020102010507070707" pitchFamily="18" charset="2"/>
              <a:buChar char=""/>
            </a:pPr>
            <a:endParaRPr lang="en-US" sz="2900" b="1">
              <a:solidFill>
                <a:schemeClr val="tx1">
                  <a:lumMod val="75000"/>
                  <a:lumOff val="25000"/>
                </a:schemeClr>
              </a:solidFill>
              <a:latin typeface="Calibri" panose="020F0502020204030204" pitchFamily="34" charset="0"/>
              <a:cs typeface="Calibri" panose="020F0502020204030204" pitchFamily="34" charset="0"/>
            </a:endParaRPr>
          </a:p>
          <a:p>
            <a:pPr marL="342900" indent="-342900">
              <a:buFont typeface="+mj-lt"/>
              <a:buAutoNum type="arabicPeriod"/>
            </a:pPr>
            <a:r>
              <a:rPr lang="en-US" sz="4800">
                <a:latin typeface="Times New Roman" panose="02020603050405020304" pitchFamily="18" charset="0"/>
                <a:cs typeface="Times New Roman" panose="02020603050405020304" pitchFamily="18" charset="0"/>
              </a:rPr>
              <a:t>Center for Microbial Research, Kenya Medical Research Institute, </a:t>
            </a:r>
          </a:p>
          <a:p>
            <a:pPr marL="342900" indent="-342900">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4800">
                <a:latin typeface="Times New Roman" panose="02020603050405020304" pitchFamily="18" charset="0"/>
                <a:cs typeface="Times New Roman" panose="02020603050405020304" pitchFamily="18" charset="0"/>
              </a:rPr>
              <a:t>Department of Obstetrics, Gynecology, and Reproductive Sciences, University of California, San Francisco, CA, USA </a:t>
            </a:r>
          </a:p>
          <a:p>
            <a:pPr marL="342900" indent="-342900">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4800">
                <a:latin typeface="Times New Roman" panose="02020603050405020304" pitchFamily="18" charset="0"/>
                <a:cs typeface="Times New Roman" panose="02020603050405020304" pitchFamily="18" charset="0"/>
              </a:rPr>
              <a:t>Department of Pediatrics, University of Colorado, Denver, </a:t>
            </a:r>
          </a:p>
          <a:p>
            <a:pPr marL="342900" indent="-342900">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spcBef>
                <a:spcPts val="0"/>
              </a:spcBef>
              <a:buFont typeface="+mj-lt"/>
              <a:buAutoNum type="arabicPeriod"/>
            </a:pPr>
            <a:r>
              <a:rPr lang="en-US" sz="4800">
                <a:latin typeface="Times New Roman" panose="02020603050405020304" pitchFamily="18" charset="0"/>
                <a:ea typeface="Calibri" panose="020F0502020204030204" pitchFamily="34" charset="0"/>
                <a:cs typeface="Times New Roman" panose="02020603050405020304" pitchFamily="18" charset="0"/>
              </a:rPr>
              <a:t>Division of Oncology, Department of Medicine, Washing ton University in   St Louis, MO, USA</a:t>
            </a:r>
          </a:p>
          <a:p>
            <a:pPr marL="342900" indent="-342900">
              <a:spcBef>
                <a:spcPts val="0"/>
              </a:spcBef>
              <a:buFont typeface="+mj-lt"/>
              <a:buAutoNum type="arabicPeriod"/>
            </a:pPr>
            <a:endParaRPr lang="en-US" sz="480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mj-lt"/>
              <a:buAutoNum type="arabicPeriod"/>
            </a:pPr>
            <a:r>
              <a:rPr lang="en-US" sz="4800">
                <a:latin typeface="Times New Roman" panose="02020603050405020304" pitchFamily="18" charset="0"/>
                <a:cs typeface="Times New Roman" panose="02020603050405020304" pitchFamily="18" charset="0"/>
              </a:rPr>
              <a:t>School of Medicine, Washington University, St. Louis, MO</a:t>
            </a:r>
          </a:p>
          <a:p>
            <a:pPr marL="342900" indent="-342900" algn="just">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US" sz="4800">
                <a:latin typeface="Times New Roman" panose="02020603050405020304" pitchFamily="18" charset="0"/>
                <a:cs typeface="Times New Roman" panose="02020603050405020304" pitchFamily="18" charset="0"/>
              </a:rPr>
              <a:t>Department of Child, Family, and Population Health Nursing, School of Nursing, University of Washington, Seattle, WA, USA</a:t>
            </a:r>
          </a:p>
          <a:p>
            <a:pPr marL="342900" indent="-342900" algn="just">
              <a:buFont typeface="+mj-lt"/>
              <a:buAutoNum type="arabicPeriod"/>
            </a:pPr>
            <a:endParaRPr lang="en-US" sz="480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US" sz="4800">
                <a:latin typeface="Times New Roman" panose="02020603050405020304" pitchFamily="18" charset="0"/>
                <a:cs typeface="Times New Roman" panose="02020603050405020304" pitchFamily="18" charset="0"/>
              </a:rPr>
              <a:t>Department of Global Health, University of Washington, Seattle, WA, US</a:t>
            </a:r>
          </a:p>
          <a:p>
            <a:pPr marL="306000" indent="-306000" defTabSz="457200">
              <a:lnSpc>
                <a:spcPct val="90000"/>
              </a:lnSpc>
              <a:spcBef>
                <a:spcPct val="20000"/>
              </a:spcBef>
              <a:spcAft>
                <a:spcPts val="600"/>
              </a:spcAft>
              <a:buClr>
                <a:schemeClr val="accent1"/>
              </a:buClr>
              <a:buSzPct val="92000"/>
              <a:buFont typeface="Wingdings 2" panose="05020102010507070707" pitchFamily="18" charset="2"/>
              <a:buChar char=""/>
            </a:pPr>
            <a:r>
              <a:rPr lang="en-US" sz="800">
                <a:solidFill>
                  <a:schemeClr val="tx1">
                    <a:lumMod val="75000"/>
                    <a:lumOff val="25000"/>
                  </a:schemeClr>
                </a:solidFill>
              </a:rPr>
              <a:t>	</a:t>
            </a:r>
            <a:endParaRPr lang="en-US" sz="800" dirty="0">
              <a:solidFill>
                <a:schemeClr val="tx1">
                  <a:lumMod val="75000"/>
                  <a:lumOff val="25000"/>
                </a:schemeClr>
              </a:solidFill>
            </a:endParaRPr>
          </a:p>
        </p:txBody>
      </p:sp>
      <p:sp>
        <p:nvSpPr>
          <p:cNvPr id="8" name="TextBox 7">
            <a:extLst>
              <a:ext uri="{FF2B5EF4-FFF2-40B4-BE49-F238E27FC236}">
                <a16:creationId xmlns:a16="http://schemas.microsoft.com/office/drawing/2014/main" id="{7DDBDADD-7663-257F-D20A-695C2C995595}"/>
              </a:ext>
            </a:extLst>
          </p:cNvPr>
          <p:cNvSpPr txBox="1"/>
          <p:nvPr/>
        </p:nvSpPr>
        <p:spPr>
          <a:xfrm>
            <a:off x="130629" y="5140011"/>
            <a:ext cx="7576457" cy="1200329"/>
          </a:xfrm>
          <a:prstGeom prst="rect">
            <a:avLst/>
          </a:prstGeom>
          <a:noFill/>
        </p:spPr>
        <p:txBody>
          <a:bodyPr wrap="square" rtlCol="0">
            <a:spAutoFit/>
          </a:bodyPr>
          <a:lstStyle/>
          <a:p>
            <a:r>
              <a:rPr lang="en-US" b="1" kern="0" dirty="0">
                <a:solidFill>
                  <a:srgbClr val="000000"/>
                </a:solidFill>
                <a:latin typeface="Times New Roman" panose="02020603050405020304" pitchFamily="18" charset="0"/>
                <a:ea typeface="Calibri" panose="020F0502020204030204" pitchFamily="34" charset="0"/>
              </a:rPr>
              <a:t>Gladys Ontuga</a:t>
            </a:r>
            <a:r>
              <a:rPr lang="en-US" b="1" kern="0" baseline="30000" dirty="0">
                <a:solidFill>
                  <a:srgbClr val="000000"/>
                </a:solidFill>
                <a:latin typeface="Times New Roman" panose="02020603050405020304" pitchFamily="18" charset="0"/>
                <a:ea typeface="Calibri" panose="020F0502020204030204" pitchFamily="34" charset="0"/>
              </a:rPr>
              <a:t>1</a:t>
            </a:r>
            <a:r>
              <a:rPr lang="en-US" kern="0" dirty="0">
                <a:solidFill>
                  <a:srgbClr val="000000"/>
                </a:solidFill>
                <a:latin typeface="Times New Roman" panose="02020603050405020304" pitchFamily="18" charset="0"/>
                <a:ea typeface="Calibri" panose="020F0502020204030204" pitchFamily="34" charset="0"/>
              </a:rPr>
              <a:t>, Harriet Fridah Adhiambo</a:t>
            </a:r>
            <a:r>
              <a:rPr lang="en-US" kern="0" baseline="30000" dirty="0">
                <a:solidFill>
                  <a:srgbClr val="000000"/>
                </a:solidFill>
                <a:latin typeface="Times New Roman" panose="02020603050405020304" pitchFamily="18" charset="0"/>
                <a:ea typeface="Calibri" panose="020F0502020204030204" pitchFamily="34" charset="0"/>
              </a:rPr>
              <a:t>1,6</a:t>
            </a:r>
            <a:r>
              <a:rPr lang="en-US" kern="0" dirty="0">
                <a:solidFill>
                  <a:srgbClr val="000000"/>
                </a:solidFill>
                <a:latin typeface="Times New Roman" panose="02020603050405020304" pitchFamily="18" charset="0"/>
                <a:ea typeface="Calibri" panose="020F0502020204030204" pitchFamily="34" charset="0"/>
              </a:rPr>
              <a:t>, Jayne Lewis-Kulzer</a:t>
            </a:r>
            <a:r>
              <a:rPr lang="en-US" kern="0" baseline="30000" dirty="0">
                <a:solidFill>
                  <a:srgbClr val="000000"/>
                </a:solidFill>
                <a:latin typeface="Times New Roman" panose="02020603050405020304" pitchFamily="18" charset="0"/>
                <a:ea typeface="Calibri" panose="020F0502020204030204" pitchFamily="34" charset="0"/>
              </a:rPr>
              <a:t>2</a:t>
            </a:r>
            <a:r>
              <a:rPr lang="en-US" kern="0" dirty="0">
                <a:solidFill>
                  <a:srgbClr val="000000"/>
                </a:solidFill>
                <a:latin typeface="Times New Roman" panose="02020603050405020304" pitchFamily="18" charset="0"/>
                <a:ea typeface="Calibri" panose="020F0502020204030204" pitchFamily="34" charset="0"/>
              </a:rPr>
              <a:t>, Dorothy I. Mangale</a:t>
            </a:r>
            <a:r>
              <a:rPr lang="en-US" kern="0" baseline="30000" dirty="0">
                <a:solidFill>
                  <a:srgbClr val="000000"/>
                </a:solidFill>
                <a:latin typeface="Times New Roman" panose="02020603050405020304" pitchFamily="18" charset="0"/>
                <a:ea typeface="Calibri" panose="020F0502020204030204" pitchFamily="34" charset="0"/>
              </a:rPr>
              <a:t>4</a:t>
            </a:r>
            <a:r>
              <a:rPr lang="en-US" kern="0" dirty="0">
                <a:solidFill>
                  <a:srgbClr val="000000"/>
                </a:solidFill>
                <a:latin typeface="Times New Roman" panose="02020603050405020304" pitchFamily="18" charset="0"/>
                <a:ea typeface="Calibri" panose="020F0502020204030204" pitchFamily="34" charset="0"/>
              </a:rPr>
              <a:t>, Norton Sang</a:t>
            </a:r>
            <a:r>
              <a:rPr lang="en-US" kern="0" baseline="30000" dirty="0">
                <a:solidFill>
                  <a:srgbClr val="000000"/>
                </a:solidFill>
                <a:latin typeface="Times New Roman" panose="02020603050405020304" pitchFamily="18" charset="0"/>
                <a:ea typeface="Calibri" panose="020F0502020204030204" pitchFamily="34" charset="0"/>
              </a:rPr>
              <a:t>1</a:t>
            </a:r>
            <a:r>
              <a:rPr lang="en-US" kern="0" dirty="0">
                <a:solidFill>
                  <a:srgbClr val="000000"/>
                </a:solidFill>
                <a:latin typeface="Times New Roman" panose="02020603050405020304" pitchFamily="18" charset="0"/>
                <a:ea typeface="Calibri" panose="020F0502020204030204" pitchFamily="34" charset="0"/>
              </a:rPr>
              <a:t>, Edwin Nyagesoa</a:t>
            </a:r>
            <a:r>
              <a:rPr lang="en-US" kern="0" baseline="30000" dirty="0">
                <a:solidFill>
                  <a:srgbClr val="000000"/>
                </a:solidFill>
                <a:latin typeface="Times New Roman" panose="02020603050405020304" pitchFamily="18" charset="0"/>
                <a:ea typeface="Calibri" panose="020F0502020204030204" pitchFamily="34" charset="0"/>
              </a:rPr>
              <a:t>1</a:t>
            </a:r>
            <a:r>
              <a:rPr lang="en-US" kern="0" dirty="0">
                <a:solidFill>
                  <a:srgbClr val="000000"/>
                </a:solidFill>
                <a:latin typeface="Times New Roman" panose="02020603050405020304" pitchFamily="18" charset="0"/>
                <a:ea typeface="Calibri" panose="020F0502020204030204" pitchFamily="34" charset="0"/>
              </a:rPr>
              <a:t>, Arnold Muhinji</a:t>
            </a:r>
            <a:r>
              <a:rPr lang="en-US" kern="0" baseline="30000" dirty="0">
                <a:solidFill>
                  <a:srgbClr val="000000"/>
                </a:solidFill>
                <a:latin typeface="Times New Roman" panose="02020603050405020304" pitchFamily="18" charset="0"/>
                <a:ea typeface="Calibri" panose="020F0502020204030204" pitchFamily="34" charset="0"/>
              </a:rPr>
              <a:t>1</a:t>
            </a:r>
            <a:r>
              <a:rPr lang="en-US" kern="0" dirty="0">
                <a:solidFill>
                  <a:srgbClr val="000000"/>
                </a:solidFill>
                <a:latin typeface="Times New Roman" panose="02020603050405020304" pitchFamily="18" charset="0"/>
                <a:ea typeface="Calibri" panose="020F0502020204030204" pitchFamily="34" charset="0"/>
              </a:rPr>
              <a:t>, Elizabeth Bukusi</a:t>
            </a:r>
            <a:r>
              <a:rPr lang="en-US" kern="0" baseline="30000" dirty="0">
                <a:solidFill>
                  <a:srgbClr val="000000"/>
                </a:solidFill>
                <a:latin typeface="Times New Roman" panose="02020603050405020304" pitchFamily="18" charset="0"/>
                <a:ea typeface="Calibri" panose="020F0502020204030204" pitchFamily="34" charset="0"/>
              </a:rPr>
              <a:t>1</a:t>
            </a:r>
            <a:r>
              <a:rPr lang="en-US" kern="0" dirty="0">
                <a:solidFill>
                  <a:srgbClr val="000000"/>
                </a:solidFill>
                <a:latin typeface="Times New Roman" panose="02020603050405020304" pitchFamily="18" charset="0"/>
                <a:ea typeface="Calibri" panose="020F0502020204030204" pitchFamily="34" charset="0"/>
              </a:rPr>
              <a:t>, Elvin H. Geng</a:t>
            </a:r>
            <a:r>
              <a:rPr lang="en-US" kern="0" baseline="30000" dirty="0">
                <a:solidFill>
                  <a:srgbClr val="000000"/>
                </a:solidFill>
                <a:latin typeface="Times New Roman" panose="02020603050405020304" pitchFamily="18" charset="0"/>
                <a:ea typeface="Calibri" panose="020F0502020204030204" pitchFamily="34" charset="0"/>
              </a:rPr>
              <a:t>5 , </a:t>
            </a:r>
            <a:r>
              <a:rPr lang="en-US" kern="0" dirty="0">
                <a:solidFill>
                  <a:srgbClr val="000000"/>
                </a:solidFill>
                <a:latin typeface="Times New Roman" panose="02020603050405020304" pitchFamily="18" charset="0"/>
                <a:ea typeface="Calibri" panose="020F0502020204030204" pitchFamily="34" charset="0"/>
              </a:rPr>
              <a:t>Lisa Abuogi</a:t>
            </a:r>
            <a:r>
              <a:rPr lang="en-US" kern="0" baseline="30000" dirty="0">
                <a:solidFill>
                  <a:srgbClr val="000000"/>
                </a:solidFill>
                <a:latin typeface="Times New Roman" panose="02020603050405020304" pitchFamily="18" charset="0"/>
                <a:ea typeface="Calibri" panose="020F0502020204030204" pitchFamily="34" charset="0"/>
              </a:rPr>
              <a:t>3</a:t>
            </a:r>
            <a:r>
              <a:rPr lang="en-US" kern="0" dirty="0">
                <a:solidFill>
                  <a:srgbClr val="000000"/>
                </a:solidFill>
                <a:latin typeface="Times New Roman" panose="02020603050405020304" pitchFamily="18" charset="0"/>
                <a:ea typeface="Calibri" panose="020F0502020204030204" pitchFamily="34" charset="0"/>
              </a:rPr>
              <a:t>, Zachary Kwena</a:t>
            </a:r>
            <a:r>
              <a:rPr lang="en-US" kern="0" baseline="30000" dirty="0">
                <a:solidFill>
                  <a:srgbClr val="000000"/>
                </a:solidFill>
                <a:latin typeface="Times New Roman" panose="02020603050405020304" pitchFamily="18" charset="0"/>
                <a:ea typeface="Calibri" panose="020F0502020204030204" pitchFamily="34" charset="0"/>
              </a:rPr>
              <a:t>1</a:t>
            </a:r>
            <a:r>
              <a:rPr lang="en-KE" dirty="0"/>
              <a:t> </a:t>
            </a:r>
            <a:endParaRPr lang="en-US" dirty="0"/>
          </a:p>
          <a:p>
            <a:endParaRPr lang="en-KE" dirty="0"/>
          </a:p>
        </p:txBody>
      </p:sp>
      <p:sp>
        <p:nvSpPr>
          <p:cNvPr id="9" name="TextBox 8">
            <a:extLst>
              <a:ext uri="{FF2B5EF4-FFF2-40B4-BE49-F238E27FC236}">
                <a16:creationId xmlns:a16="http://schemas.microsoft.com/office/drawing/2014/main" id="{AA50EF58-C3DE-EC09-EFD0-44E5926A065C}"/>
              </a:ext>
            </a:extLst>
          </p:cNvPr>
          <p:cNvSpPr txBox="1"/>
          <p:nvPr/>
        </p:nvSpPr>
        <p:spPr>
          <a:xfrm>
            <a:off x="5011387" y="4512623"/>
            <a:ext cx="184731" cy="369332"/>
          </a:xfrm>
          <a:prstGeom prst="rect">
            <a:avLst/>
          </a:prstGeom>
          <a:noFill/>
        </p:spPr>
        <p:txBody>
          <a:bodyPr wrap="none" rtlCol="0">
            <a:spAutoFit/>
          </a:bodyPr>
          <a:lstStyle/>
          <a:p>
            <a:endParaRPr lang="en-KE" dirty="0"/>
          </a:p>
        </p:txBody>
      </p:sp>
      <p:sp>
        <p:nvSpPr>
          <p:cNvPr id="10" name="TextBox 9">
            <a:extLst>
              <a:ext uri="{FF2B5EF4-FFF2-40B4-BE49-F238E27FC236}">
                <a16:creationId xmlns:a16="http://schemas.microsoft.com/office/drawing/2014/main" id="{2B2133E6-BF0C-02C0-8CD5-AFA82339FC8C}"/>
              </a:ext>
            </a:extLst>
          </p:cNvPr>
          <p:cNvSpPr txBox="1"/>
          <p:nvPr/>
        </p:nvSpPr>
        <p:spPr>
          <a:xfrm>
            <a:off x="4153989" y="6492240"/>
            <a:ext cx="1711234" cy="369332"/>
          </a:xfrm>
          <a:prstGeom prst="rect">
            <a:avLst/>
          </a:prstGeom>
          <a:noFill/>
        </p:spPr>
        <p:txBody>
          <a:bodyPr wrap="square" rtlCol="0">
            <a:spAutoFit/>
          </a:bodyPr>
          <a:lstStyle/>
          <a:p>
            <a:r>
              <a:rPr lang="en-KE" dirty="0"/>
              <a:t>3rd Sept 25</a:t>
            </a:r>
          </a:p>
        </p:txBody>
      </p:sp>
    </p:spTree>
    <p:extLst>
      <p:ext uri="{BB962C8B-B14F-4D97-AF65-F5344CB8AC3E}">
        <p14:creationId xmlns:p14="http://schemas.microsoft.com/office/powerpoint/2010/main" val="399177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C63F0-0BE6-3CFC-AF37-0769233FE844}"/>
              </a:ext>
            </a:extLst>
          </p:cNvPr>
          <p:cNvSpPr>
            <a:spLocks noGrp="1"/>
          </p:cNvSpPr>
          <p:nvPr>
            <p:ph type="title"/>
          </p:nvPr>
        </p:nvSpPr>
        <p:spPr>
          <a:xfrm>
            <a:off x="575894" y="729658"/>
            <a:ext cx="10149480" cy="604290"/>
          </a:xfrm>
        </p:spPr>
        <p:txBody>
          <a:bodyPr/>
          <a:lstStyle/>
          <a:p>
            <a:r>
              <a:rPr lang="en-KE" dirty="0">
                <a:latin typeface="Calibri" panose="020F0502020204030204" pitchFamily="34" charset="0"/>
                <a:cs typeface="Calibri" panose="020F0502020204030204" pitchFamily="34" charset="0"/>
              </a:rPr>
              <a:t>Findings-cont:</a:t>
            </a:r>
            <a:endParaRPr lang="en-KE" dirty="0"/>
          </a:p>
        </p:txBody>
      </p:sp>
      <p:sp>
        <p:nvSpPr>
          <p:cNvPr id="4" name="TextBox 3">
            <a:extLst>
              <a:ext uri="{FF2B5EF4-FFF2-40B4-BE49-F238E27FC236}">
                <a16:creationId xmlns:a16="http://schemas.microsoft.com/office/drawing/2014/main" id="{78C546AF-84FB-E13E-21E5-FEDCD02085D4}"/>
              </a:ext>
            </a:extLst>
          </p:cNvPr>
          <p:cNvSpPr txBox="1"/>
          <p:nvPr/>
        </p:nvSpPr>
        <p:spPr>
          <a:xfrm>
            <a:off x="449943" y="1930400"/>
            <a:ext cx="11408227" cy="4154984"/>
          </a:xfrm>
          <a:prstGeom prst="rect">
            <a:avLst/>
          </a:prstGeom>
          <a:noFill/>
        </p:spPr>
        <p:txBody>
          <a:bodyPr wrap="square">
            <a:spAutoFit/>
          </a:bodyPr>
          <a:lstStyle/>
          <a:p>
            <a:r>
              <a:rPr lang="en-GB" sz="2800" b="1" dirty="0" err="1">
                <a:latin typeface="Calibri" panose="020F0502020204030204" pitchFamily="34" charset="0"/>
                <a:cs typeface="Calibri" panose="020F0502020204030204" pitchFamily="34" charset="0"/>
              </a:rPr>
              <a:t>Behavioral</a:t>
            </a:r>
            <a:r>
              <a:rPr lang="en-GB" sz="2800" b="1" dirty="0">
                <a:latin typeface="Calibri" panose="020F0502020204030204" pitchFamily="34" charset="0"/>
                <a:cs typeface="Calibri" panose="020F0502020204030204" pitchFamily="34" charset="0"/>
              </a:rPr>
              <a:t> Outcomes &amp; Health System Gaps</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Peer navigation improved engagement, clinic attendance, and ART adherence.</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Disruptions arose from inconsistent appointment scheduling and poor communication.</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Limited adolescent-friendly spaces in adult clinics reduced satisfaction.</a:t>
            </a:r>
          </a:p>
          <a:p>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Strengthening health systems is key to sustaining progress.</a:t>
            </a:r>
          </a:p>
          <a:p>
            <a:endParaRPr lang="en-GB" sz="2000" dirty="0"/>
          </a:p>
          <a:p>
            <a:r>
              <a:rPr lang="en-GB" b="1" dirty="0">
                <a:latin typeface="Calibri" panose="020F0502020204030204" pitchFamily="34" charset="0"/>
                <a:cs typeface="Calibri" panose="020F0502020204030204" pitchFamily="34" charset="0"/>
              </a:rPr>
              <a:t>Quote</a:t>
            </a:r>
            <a:r>
              <a:rPr lang="en-GB" sz="2400" b="1" dirty="0">
                <a:latin typeface="Calibri" panose="020F0502020204030204" pitchFamily="34" charset="0"/>
                <a:cs typeface="Calibri" panose="020F0502020204030204" pitchFamily="34" charset="0"/>
              </a:rPr>
              <a:t>:</a:t>
            </a:r>
            <a:r>
              <a:rPr lang="en-GB" sz="2400" dirty="0">
                <a:latin typeface="Calibri" panose="020F0502020204030204" pitchFamily="34" charset="0"/>
                <a:cs typeface="Calibri" panose="020F0502020204030204" pitchFamily="34" charset="0"/>
              </a:rPr>
              <a:t> </a:t>
            </a:r>
            <a:r>
              <a:rPr lang="en-GB" sz="2400" i="1" dirty="0">
                <a:latin typeface="Calibri" panose="020F0502020204030204" pitchFamily="34" charset="0"/>
                <a:cs typeface="Calibri" panose="020F0502020204030204" pitchFamily="34" charset="0"/>
              </a:rPr>
              <a:t>"In the adult clinic, no one smiles or asks how school is going."</a:t>
            </a:r>
            <a:endParaRPr lang="en-GB" sz="2400" dirty="0">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D9EF2F31-F825-275C-5B27-F20DD80E86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9812" y="0"/>
            <a:ext cx="2302188" cy="1645919"/>
          </a:xfrm>
          <a:prstGeom prst="rect">
            <a:avLst/>
          </a:prstGeom>
        </p:spPr>
      </p:pic>
    </p:spTree>
    <p:extLst>
      <p:ext uri="{BB962C8B-B14F-4D97-AF65-F5344CB8AC3E}">
        <p14:creationId xmlns:p14="http://schemas.microsoft.com/office/powerpoint/2010/main" val="2796160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8D59E-014B-AF54-3A66-FD6F597D3C39}"/>
              </a:ext>
            </a:extLst>
          </p:cNvPr>
          <p:cNvSpPr>
            <a:spLocks noGrp="1"/>
          </p:cNvSpPr>
          <p:nvPr>
            <p:ph type="title"/>
          </p:nvPr>
        </p:nvSpPr>
        <p:spPr/>
        <p:txBody>
          <a:bodyPr/>
          <a:lstStyle/>
          <a:p>
            <a:r>
              <a:rPr lang="en-GB" sz="2400" dirty="0">
                <a:latin typeface="Calibri" panose="020F0502020204030204" pitchFamily="34" charset="0"/>
                <a:cs typeface="Calibri" panose="020F0502020204030204" pitchFamily="34" charset="0"/>
              </a:rPr>
              <a:t>Discussion &amp; Interpretation</a:t>
            </a:r>
            <a:br>
              <a:rPr lang="en-GB" dirty="0"/>
            </a:br>
            <a:endParaRPr lang="en-KE" dirty="0"/>
          </a:p>
        </p:txBody>
      </p:sp>
      <p:sp>
        <p:nvSpPr>
          <p:cNvPr id="4" name="TextBox 3">
            <a:extLst>
              <a:ext uri="{FF2B5EF4-FFF2-40B4-BE49-F238E27FC236}">
                <a16:creationId xmlns:a16="http://schemas.microsoft.com/office/drawing/2014/main" id="{ED9E260B-E70C-AA66-992F-FCC02A34EF74}"/>
              </a:ext>
            </a:extLst>
          </p:cNvPr>
          <p:cNvSpPr txBox="1"/>
          <p:nvPr/>
        </p:nvSpPr>
        <p:spPr>
          <a:xfrm>
            <a:off x="205159" y="1488582"/>
            <a:ext cx="11771086" cy="5078313"/>
          </a:xfrm>
          <a:prstGeom prst="rect">
            <a:avLst/>
          </a:prstGeom>
          <a:noFill/>
        </p:spPr>
        <p:txBody>
          <a:bodyPr wrap="square">
            <a:spAutoFit/>
          </a:bodyPr>
          <a:lstStyle/>
          <a:p>
            <a:r>
              <a:rPr lang="en-GB" dirty="0">
                <a:latin typeface="Calibri" panose="020F0502020204030204" pitchFamily="34" charset="0"/>
                <a:cs typeface="Calibri" panose="020F0502020204030204" pitchFamily="34" charset="0"/>
              </a:rPr>
              <a:t>The impact of peer navigation on the psychosocial well-being of AYAH in Kenya remains underexplored, with existing HIV care frameworks insufficiently integrating mental health and stigma reduction in resource-limited settings.</a:t>
            </a:r>
          </a:p>
          <a:p>
            <a:endParaRPr lang="en-GB" dirty="0">
              <a:latin typeface="Calibri" panose="020F0502020204030204" pitchFamily="34" charset="0"/>
              <a:cs typeface="Calibri" panose="020F0502020204030204" pitchFamily="34" charset="0"/>
            </a:endParaRPr>
          </a:p>
          <a:p>
            <a:r>
              <a:rPr lang="en-GB" b="1" dirty="0">
                <a:latin typeface="Calibri" panose="020F0502020204030204" pitchFamily="34" charset="0"/>
                <a:cs typeface="Calibri" panose="020F0502020204030204" pitchFamily="34" charset="0"/>
              </a:rPr>
              <a:t>Findings in Context:</a:t>
            </a:r>
            <a:endParaRPr lang="en-GB"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GB" dirty="0">
                <a:latin typeface="Calibri" panose="020F0502020204030204" pitchFamily="34" charset="0"/>
                <a:cs typeface="Calibri" panose="020F0502020204030204" pitchFamily="34" charset="0"/>
              </a:rPr>
              <a:t>The role of </a:t>
            </a:r>
            <a:r>
              <a:rPr lang="en-GB" b="1" dirty="0">
                <a:latin typeface="Calibri" panose="020F0502020204030204" pitchFamily="34" charset="0"/>
                <a:cs typeface="Calibri" panose="020F0502020204030204" pitchFamily="34" charset="0"/>
              </a:rPr>
              <a:t>peer support</a:t>
            </a:r>
            <a:r>
              <a:rPr lang="en-GB" dirty="0">
                <a:latin typeface="Calibri" panose="020F0502020204030204" pitchFamily="34" charset="0"/>
                <a:cs typeface="Calibri" panose="020F0502020204030204" pitchFamily="34" charset="0"/>
              </a:rPr>
              <a:t> aligns with literature showing improved ART adherence and retention among adolescents engaged in peer-led interventions (Willis et al., 2019).</a:t>
            </a:r>
          </a:p>
          <a:p>
            <a:pPr marL="742950" lvl="1" indent="-285750">
              <a:buFont typeface="Arial" panose="020B0604020202020204" pitchFamily="34" charset="0"/>
              <a:buChar char="•"/>
            </a:pPr>
            <a:endParaRPr lang="en-GB"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GB" dirty="0">
                <a:latin typeface="Calibri" panose="020F0502020204030204" pitchFamily="34" charset="0"/>
                <a:cs typeface="Calibri" panose="020F0502020204030204" pitchFamily="34" charset="0"/>
              </a:rPr>
              <a:t>Persistent </a:t>
            </a:r>
            <a:r>
              <a:rPr lang="en-GB" b="1" dirty="0">
                <a:latin typeface="Calibri" panose="020F0502020204030204" pitchFamily="34" charset="0"/>
                <a:cs typeface="Calibri" panose="020F0502020204030204" pitchFamily="34" charset="0"/>
              </a:rPr>
              <a:t>stigma and fear of disclosure</a:t>
            </a:r>
            <a:r>
              <a:rPr lang="en-GB" dirty="0">
                <a:latin typeface="Calibri" panose="020F0502020204030204" pitchFamily="34" charset="0"/>
                <a:cs typeface="Calibri" panose="020F0502020204030204" pitchFamily="34" charset="0"/>
              </a:rPr>
              <a:t> echo earlier reports highlighting stigma as a key driver of disengagement (UNAIDS, 2021).</a:t>
            </a:r>
          </a:p>
          <a:p>
            <a:pPr marL="742950" lvl="1" indent="-285750">
              <a:buFont typeface="Arial" panose="020B0604020202020204" pitchFamily="34" charset="0"/>
              <a:buChar char="•"/>
            </a:pPr>
            <a:endParaRPr lang="en-GB"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GB" b="1" dirty="0">
                <a:latin typeface="Calibri" panose="020F0502020204030204" pitchFamily="34" charset="0"/>
                <a:cs typeface="Calibri" panose="020F0502020204030204" pitchFamily="34" charset="0"/>
              </a:rPr>
              <a:t>Systemic gaps</a:t>
            </a:r>
            <a:r>
              <a:rPr lang="en-GB" dirty="0">
                <a:latin typeface="Calibri" panose="020F0502020204030204" pitchFamily="34" charset="0"/>
                <a:cs typeface="Calibri" panose="020F0502020204030204" pitchFamily="34" charset="0"/>
              </a:rPr>
              <a:t>—like poor scheduling and lack of adolescent-friendly services—are consistent with WHO recommendations emphasizing youth-</a:t>
            </a:r>
            <a:r>
              <a:rPr lang="en-GB" dirty="0" err="1">
                <a:latin typeface="Calibri" panose="020F0502020204030204" pitchFamily="34" charset="0"/>
                <a:cs typeface="Calibri" panose="020F0502020204030204" pitchFamily="34" charset="0"/>
              </a:rPr>
              <a:t>centered</a:t>
            </a:r>
            <a:r>
              <a:rPr lang="en-GB" dirty="0">
                <a:latin typeface="Calibri" panose="020F0502020204030204" pitchFamily="34" charset="0"/>
                <a:cs typeface="Calibri" panose="020F0502020204030204" pitchFamily="34" charset="0"/>
              </a:rPr>
              <a:t> care as essential for better healthcare outcomes.</a:t>
            </a:r>
          </a:p>
          <a:p>
            <a:pPr marL="742950" lvl="1" indent="-285750">
              <a:buFont typeface="Arial" panose="020B0604020202020204" pitchFamily="34" charset="0"/>
              <a:buChar char="•"/>
            </a:pPr>
            <a:endParaRPr lang="en-GB" dirty="0">
              <a:latin typeface="Calibri" panose="020F0502020204030204" pitchFamily="34" charset="0"/>
              <a:cs typeface="Calibri" panose="020F0502020204030204" pitchFamily="34" charset="0"/>
            </a:endParaRPr>
          </a:p>
          <a:p>
            <a:r>
              <a:rPr lang="en-GB" b="1" dirty="0">
                <a:latin typeface="Calibri" panose="020F0502020204030204" pitchFamily="34" charset="0"/>
                <a:cs typeface="Calibri" panose="020F0502020204030204" pitchFamily="34" charset="0"/>
              </a:rPr>
              <a:t>Interpretation:</a:t>
            </a:r>
            <a:endParaRPr lang="en-GB"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GB" dirty="0">
                <a:latin typeface="Calibri" panose="020F0502020204030204" pitchFamily="34" charset="0"/>
                <a:cs typeface="Calibri" panose="020F0502020204030204" pitchFamily="34" charset="0"/>
              </a:rPr>
              <a:t>Addressing stigma and provider continuity is as important as medication access.</a:t>
            </a:r>
          </a:p>
          <a:p>
            <a:pPr marL="742950" lvl="1" indent="-285750">
              <a:buFont typeface="Arial" panose="020B0604020202020204" pitchFamily="34" charset="0"/>
              <a:buChar char="•"/>
            </a:pPr>
            <a:r>
              <a:rPr lang="en-GB" dirty="0">
                <a:latin typeface="Calibri" panose="020F0502020204030204" pitchFamily="34" charset="0"/>
                <a:cs typeface="Calibri" panose="020F0502020204030204" pitchFamily="34" charset="0"/>
              </a:rPr>
              <a:t>Without systemic changes, adolescents remain at high risk for </a:t>
            </a:r>
            <a:r>
              <a:rPr lang="en-GB" b="1" dirty="0">
                <a:latin typeface="Calibri" panose="020F0502020204030204" pitchFamily="34" charset="0"/>
                <a:cs typeface="Calibri" panose="020F0502020204030204" pitchFamily="34" charset="0"/>
              </a:rPr>
              <a:t>treatment interruption and poor outcomes</a:t>
            </a:r>
            <a:r>
              <a:rPr lang="en-GB" dirty="0">
                <a:latin typeface="Calibri" panose="020F0502020204030204" pitchFamily="34" charset="0"/>
                <a:cs typeface="Calibri" panose="020F0502020204030204" pitchFamily="34" charset="0"/>
              </a:rPr>
              <a:t>.</a:t>
            </a:r>
          </a:p>
          <a:p>
            <a:pPr marL="742950" lvl="1" indent="-285750">
              <a:buFont typeface="Arial" panose="020B0604020202020204" pitchFamily="34" charset="0"/>
              <a:buChar char="•"/>
            </a:pPr>
            <a:r>
              <a:rPr lang="en-GB" dirty="0">
                <a:latin typeface="Calibri" panose="020F0502020204030204" pitchFamily="34" charset="0"/>
                <a:cs typeface="Calibri" panose="020F0502020204030204" pitchFamily="34" charset="0"/>
              </a:rPr>
              <a:t>Embedding trained peer navigators into HIV programs could address the overlooked psychosocial dimension of care.</a:t>
            </a:r>
          </a:p>
          <a:p>
            <a:pPr lvl="1"/>
            <a:endParaRPr lang="en-GB" dirty="0"/>
          </a:p>
        </p:txBody>
      </p:sp>
      <p:pic>
        <p:nvPicPr>
          <p:cNvPr id="6" name="Picture 5">
            <a:extLst>
              <a:ext uri="{FF2B5EF4-FFF2-40B4-BE49-F238E27FC236}">
                <a16:creationId xmlns:a16="http://schemas.microsoft.com/office/drawing/2014/main" id="{53AEAF3F-3EB9-DBCD-8F31-7682B12644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6362" y="0"/>
            <a:ext cx="1805638" cy="1290917"/>
          </a:xfrm>
          <a:prstGeom prst="rect">
            <a:avLst/>
          </a:prstGeom>
        </p:spPr>
      </p:pic>
    </p:spTree>
    <p:extLst>
      <p:ext uri="{BB962C8B-B14F-4D97-AF65-F5344CB8AC3E}">
        <p14:creationId xmlns:p14="http://schemas.microsoft.com/office/powerpoint/2010/main" val="2702426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50187-8836-431A-4B7E-23102F69C695}"/>
              </a:ext>
            </a:extLst>
          </p:cNvPr>
          <p:cNvSpPr>
            <a:spLocks noGrp="1"/>
          </p:cNvSpPr>
          <p:nvPr>
            <p:ph type="title"/>
          </p:nvPr>
        </p:nvSpPr>
        <p:spPr>
          <a:xfrm>
            <a:off x="575894" y="729658"/>
            <a:ext cx="11029616" cy="572017"/>
          </a:xfrm>
        </p:spPr>
        <p:txBody>
          <a:bodyPr>
            <a:normAutofit/>
          </a:bodyPr>
          <a:lstStyle/>
          <a:p>
            <a:r>
              <a:rPr lang="en-KE" sz="2400" dirty="0">
                <a:latin typeface="Calibri" panose="020F0502020204030204" pitchFamily="34" charset="0"/>
                <a:cs typeface="Calibri" panose="020F0502020204030204" pitchFamily="34" charset="0"/>
              </a:rPr>
              <a:t>CONCLUSION</a:t>
            </a:r>
          </a:p>
        </p:txBody>
      </p:sp>
      <p:sp>
        <p:nvSpPr>
          <p:cNvPr id="4" name="TextBox 3">
            <a:extLst>
              <a:ext uri="{FF2B5EF4-FFF2-40B4-BE49-F238E27FC236}">
                <a16:creationId xmlns:a16="http://schemas.microsoft.com/office/drawing/2014/main" id="{5A02AC7E-55AD-F07A-58DD-519EC11044DE}"/>
              </a:ext>
            </a:extLst>
          </p:cNvPr>
          <p:cNvSpPr txBox="1"/>
          <p:nvPr/>
        </p:nvSpPr>
        <p:spPr>
          <a:xfrm>
            <a:off x="143692" y="1301674"/>
            <a:ext cx="11890610" cy="4093428"/>
          </a:xfrm>
          <a:prstGeom prst="rect">
            <a:avLst/>
          </a:prstGeom>
          <a:noFill/>
        </p:spPr>
        <p:txBody>
          <a:bodyPr wrap="square">
            <a:spAutoFit/>
          </a:bodyPr>
          <a:lstStyle/>
          <a:p>
            <a:endParaRPr lang="en-GB"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Peer navigation</a:t>
            </a:r>
            <a:r>
              <a:rPr lang="en-GB" sz="2400" dirty="0">
                <a:latin typeface="Calibri" panose="020F0502020204030204" pitchFamily="34" charset="0"/>
                <a:cs typeface="Calibri" panose="020F0502020204030204" pitchFamily="34" charset="0"/>
              </a:rPr>
              <a:t> addresses psychosocial barriers to HIV Care among AYAH.</a:t>
            </a:r>
          </a:p>
          <a:p>
            <a:pPr marL="342900" indent="-34290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Strengthened </a:t>
            </a:r>
            <a:r>
              <a:rPr lang="en-GB" sz="2400" b="1" dirty="0">
                <a:latin typeface="Calibri" panose="020F0502020204030204" pitchFamily="34" charset="0"/>
                <a:cs typeface="Calibri" panose="020F0502020204030204" pitchFamily="34" charset="0"/>
              </a:rPr>
              <a:t>navigator capability</a:t>
            </a:r>
            <a:r>
              <a:rPr lang="en-GB" sz="2400" dirty="0">
                <a:latin typeface="Calibri" panose="020F0502020204030204" pitchFamily="34" charset="0"/>
                <a:cs typeface="Calibri" panose="020F0502020204030204" pitchFamily="34" charset="0"/>
              </a:rPr>
              <a:t> through structured training enhances targeted support.</a:t>
            </a:r>
          </a:p>
          <a:p>
            <a:pPr marL="342900" indent="-34290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Trusting relationships</a:t>
            </a:r>
            <a:r>
              <a:rPr lang="en-GB" sz="2400" dirty="0">
                <a:latin typeface="Calibri" panose="020F0502020204030204" pitchFamily="34" charset="0"/>
                <a:cs typeface="Calibri" panose="020F0502020204030204" pitchFamily="34" charset="0"/>
              </a:rPr>
              <a:t> between navigators and AYAH are central to sustained engagement in care.</a:t>
            </a:r>
          </a:p>
          <a:p>
            <a:pPr marL="342900" indent="-34290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Barriers include financial constraints, mobility, and confidentiality concerns.</a:t>
            </a:r>
          </a:p>
          <a:p>
            <a:pPr marL="342900" indent="-34290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Embedding peer-driven psychosocial support in HIV care models can improve outcomes</a:t>
            </a:r>
            <a:endParaRPr lang="en-GB" dirty="0"/>
          </a:p>
        </p:txBody>
      </p:sp>
      <p:pic>
        <p:nvPicPr>
          <p:cNvPr id="6" name="Picture 5">
            <a:extLst>
              <a:ext uri="{FF2B5EF4-FFF2-40B4-BE49-F238E27FC236}">
                <a16:creationId xmlns:a16="http://schemas.microsoft.com/office/drawing/2014/main" id="{B5F6BAB8-6354-8576-2935-4128A4187C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0752" y="1"/>
            <a:ext cx="2001248" cy="1430766"/>
          </a:xfrm>
          <a:prstGeom prst="rect">
            <a:avLst/>
          </a:prstGeom>
        </p:spPr>
      </p:pic>
    </p:spTree>
    <p:extLst>
      <p:ext uri="{BB962C8B-B14F-4D97-AF65-F5344CB8AC3E}">
        <p14:creationId xmlns:p14="http://schemas.microsoft.com/office/powerpoint/2010/main" val="1707471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8748D-94F7-8EC3-55B1-108CBD3C715C}"/>
              </a:ext>
            </a:extLst>
          </p:cNvPr>
          <p:cNvSpPr>
            <a:spLocks noGrp="1"/>
          </p:cNvSpPr>
          <p:nvPr>
            <p:ph type="title"/>
          </p:nvPr>
        </p:nvSpPr>
        <p:spPr>
          <a:xfrm>
            <a:off x="586490" y="729658"/>
            <a:ext cx="10063581" cy="754897"/>
          </a:xfrm>
        </p:spPr>
        <p:txBody>
          <a:bodyPr>
            <a:normAutofit fontScale="90000"/>
          </a:bodyPr>
          <a:lstStyle/>
          <a:p>
            <a:r>
              <a:rPr lang="en-GB" sz="2400" dirty="0">
                <a:latin typeface="Calibri" panose="020F0502020204030204" pitchFamily="34" charset="0"/>
                <a:cs typeface="Calibri" panose="020F0502020204030204" pitchFamily="34" charset="0"/>
              </a:rPr>
              <a:t>Recommendations &amp;Future Work</a:t>
            </a:r>
            <a:br>
              <a:rPr lang="en-GB" dirty="0"/>
            </a:br>
            <a:endParaRPr lang="en-KE" dirty="0"/>
          </a:p>
        </p:txBody>
      </p:sp>
      <p:sp>
        <p:nvSpPr>
          <p:cNvPr id="4" name="TextBox 3">
            <a:extLst>
              <a:ext uri="{FF2B5EF4-FFF2-40B4-BE49-F238E27FC236}">
                <a16:creationId xmlns:a16="http://schemas.microsoft.com/office/drawing/2014/main" id="{982D2B86-12F8-E97B-E85E-B5743D2A20F4}"/>
              </a:ext>
            </a:extLst>
          </p:cNvPr>
          <p:cNvSpPr txBox="1"/>
          <p:nvPr/>
        </p:nvSpPr>
        <p:spPr>
          <a:xfrm>
            <a:off x="438388" y="1237129"/>
            <a:ext cx="11315224" cy="4893647"/>
          </a:xfrm>
          <a:prstGeom prst="rect">
            <a:avLst/>
          </a:prstGeom>
          <a:noFill/>
        </p:spPr>
        <p:txBody>
          <a:bodyPr wrap="square">
            <a:spAutoFit/>
          </a:bodyPr>
          <a:lstStyle/>
          <a:p>
            <a:endParaRPr lang="en-GB" sz="2400" b="1"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Recommendations:</a:t>
            </a:r>
          </a:p>
          <a:p>
            <a:pPr marL="342900" indent="-34290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Integrate peer navigation into HIV care guidelines</a:t>
            </a: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Train navigators on mental health &amp; stigma</a:t>
            </a: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Ensure funding &amp; sustainability</a:t>
            </a: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Monitor psychosocial + clinical outcomes</a:t>
            </a:r>
          </a:p>
          <a:p>
            <a:endParaRPr lang="en-GB" sz="2400" b="1"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Future Work</a:t>
            </a:r>
          </a:p>
          <a:p>
            <a:endParaRPr lang="en-GB" sz="24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Add mental health screening &amp; referral</a:t>
            </a: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Assess long-term ART, viral &amp; wellbeing outcomes</a:t>
            </a:r>
          </a:p>
          <a:p>
            <a:pPr marL="342900" indent="-342900">
              <a:buFont typeface="Arial" panose="020B0604020202020204" pitchFamily="34" charset="0"/>
              <a:buChar char="•"/>
            </a:pPr>
            <a:r>
              <a:rPr lang="en-GB" sz="2400" dirty="0">
                <a:latin typeface="Calibri" panose="020F0502020204030204" pitchFamily="34" charset="0"/>
                <a:cs typeface="Calibri" panose="020F0502020204030204" pitchFamily="34" charset="0"/>
              </a:rPr>
              <a:t>Explore digital tools (e.g., secure apps)</a:t>
            </a:r>
          </a:p>
        </p:txBody>
      </p:sp>
      <p:pic>
        <p:nvPicPr>
          <p:cNvPr id="6" name="Picture 5">
            <a:extLst>
              <a:ext uri="{FF2B5EF4-FFF2-40B4-BE49-F238E27FC236}">
                <a16:creationId xmlns:a16="http://schemas.microsoft.com/office/drawing/2014/main" id="{A1033F32-4BE2-37DC-FEA6-B2CC984C9E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1598" y="1"/>
            <a:ext cx="1730402" cy="1237128"/>
          </a:xfrm>
          <a:prstGeom prst="rect">
            <a:avLst/>
          </a:prstGeom>
        </p:spPr>
      </p:pic>
    </p:spTree>
    <p:extLst>
      <p:ext uri="{BB962C8B-B14F-4D97-AF65-F5344CB8AC3E}">
        <p14:creationId xmlns:p14="http://schemas.microsoft.com/office/powerpoint/2010/main" val="30654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566A67-EB09-24A4-75A3-D3373DEC96F7}"/>
              </a:ext>
            </a:extLst>
          </p:cNvPr>
          <p:cNvSpPr txBox="1"/>
          <p:nvPr/>
        </p:nvSpPr>
        <p:spPr>
          <a:xfrm>
            <a:off x="377371" y="1635162"/>
            <a:ext cx="11294677" cy="4093428"/>
          </a:xfrm>
          <a:prstGeom prst="rect">
            <a:avLst/>
          </a:prstGeom>
          <a:noFill/>
        </p:spPr>
        <p:txBody>
          <a:bodyPr wrap="square" rtlCol="0">
            <a:spAutoFit/>
          </a:bodyPr>
          <a:lstStyle/>
          <a:p>
            <a:endParaRPr lang="en-US" altLang="en-US" sz="2000" dirty="0">
              <a:latin typeface="Calibri" panose="020F0502020204030204" pitchFamily="34" charset="0"/>
              <a:cs typeface="Calibri" panose="020F0502020204030204" pitchFamily="34" charset="0"/>
            </a:endParaRPr>
          </a:p>
          <a:p>
            <a:r>
              <a:rPr lang="en-US" altLang="en-US" sz="2400" dirty="0">
                <a:latin typeface="Calibri" panose="020F0502020204030204" pitchFamily="34" charset="0"/>
                <a:cs typeface="Calibri" panose="020F0502020204030204" pitchFamily="34" charset="0"/>
              </a:rPr>
              <a:t>We extend our sincere gratitude to the AYAH who participated in this project, the Kenya Ministry of Health, and our collaborating partners for their invaluable support. </a:t>
            </a:r>
          </a:p>
          <a:p>
            <a:endParaRPr lang="en-US" altLang="en-US" sz="2400" dirty="0">
              <a:latin typeface="Calibri" panose="020F0502020204030204" pitchFamily="34" charset="0"/>
              <a:cs typeface="Calibri" panose="020F0502020204030204" pitchFamily="34" charset="0"/>
            </a:endParaRPr>
          </a:p>
          <a:p>
            <a:endParaRPr lang="en-US" altLang="en-US" sz="2400" dirty="0">
              <a:latin typeface="Calibri" panose="020F0502020204030204" pitchFamily="34" charset="0"/>
              <a:cs typeface="Calibri" panose="020F0502020204030204" pitchFamily="34" charset="0"/>
            </a:endParaRPr>
          </a:p>
          <a:p>
            <a:r>
              <a:rPr lang="en-US" altLang="en-US" sz="2400" dirty="0">
                <a:latin typeface="Calibri" panose="020F0502020204030204" pitchFamily="34" charset="0"/>
                <a:cs typeface="Calibri" panose="020F0502020204030204" pitchFamily="34" charset="0"/>
              </a:rPr>
              <a:t>Research reported in this abstract was supported by the National Institute Of Nursing Research of the National Institutes of Health under Award Number </a:t>
            </a:r>
            <a:r>
              <a:rPr lang="en-US" sz="2400" dirty="0">
                <a:latin typeface="Calibri" panose="020F0502020204030204" pitchFamily="34" charset="0"/>
                <a:cs typeface="Calibri" panose="020F0502020204030204" pitchFamily="34" charset="0"/>
              </a:rPr>
              <a:t>R01NR018801</a:t>
            </a:r>
          </a:p>
          <a:p>
            <a:endParaRPr lang="en-US" alt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r>
              <a:rPr lang="en-US" altLang="en-US" sz="2400" dirty="0">
                <a:latin typeface="Calibri" panose="020F0502020204030204" pitchFamily="34" charset="0"/>
                <a:cs typeface="Calibri" panose="020F0502020204030204" pitchFamily="34" charset="0"/>
              </a:rPr>
              <a:t>The content is solely the responsibility of the authors and does not necessarily represent the official views of the National Institutes of Health</a:t>
            </a:r>
            <a:endParaRPr lang="en-KE" sz="24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0DF77E2-33D4-0861-9E22-7FBCB546C3C7}"/>
              </a:ext>
            </a:extLst>
          </p:cNvPr>
          <p:cNvSpPr txBox="1"/>
          <p:nvPr/>
        </p:nvSpPr>
        <p:spPr>
          <a:xfrm>
            <a:off x="1097280" y="1118795"/>
            <a:ext cx="2349810" cy="369332"/>
          </a:xfrm>
          <a:prstGeom prst="rect">
            <a:avLst/>
          </a:prstGeom>
          <a:noFill/>
        </p:spPr>
        <p:txBody>
          <a:bodyPr wrap="none" rtlCol="0">
            <a:spAutoFit/>
          </a:bodyPr>
          <a:lstStyle/>
          <a:p>
            <a:r>
              <a:rPr lang="en-GB" dirty="0">
                <a:latin typeface="Calibri" panose="020F0502020204030204" pitchFamily="34" charset="0"/>
                <a:cs typeface="Calibri" panose="020F0502020204030204" pitchFamily="34" charset="0"/>
              </a:rPr>
              <a:t>ACKNOWLEDGEMENTS</a:t>
            </a:r>
            <a:endParaRPr lang="en-KE" dirty="0"/>
          </a:p>
        </p:txBody>
      </p:sp>
      <p:pic>
        <p:nvPicPr>
          <p:cNvPr id="5" name="Picture 4">
            <a:extLst>
              <a:ext uri="{FF2B5EF4-FFF2-40B4-BE49-F238E27FC236}">
                <a16:creationId xmlns:a16="http://schemas.microsoft.com/office/drawing/2014/main" id="{38A0B340-8C85-D312-0BE8-896D5F16EB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1598" y="1"/>
            <a:ext cx="1730402" cy="1237128"/>
          </a:xfrm>
          <a:prstGeom prst="rect">
            <a:avLst/>
          </a:prstGeom>
        </p:spPr>
      </p:pic>
    </p:spTree>
    <p:extLst>
      <p:ext uri="{BB962C8B-B14F-4D97-AF65-F5344CB8AC3E}">
        <p14:creationId xmlns:p14="http://schemas.microsoft.com/office/powerpoint/2010/main" val="68270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03339-CE67-2267-7C21-98D3F03D4613}"/>
              </a:ext>
            </a:extLst>
          </p:cNvPr>
          <p:cNvSpPr>
            <a:spLocks noGrp="1"/>
          </p:cNvSpPr>
          <p:nvPr>
            <p:ph type="title"/>
          </p:nvPr>
        </p:nvSpPr>
        <p:spPr/>
        <p:txBody>
          <a:bodyPr/>
          <a:lstStyle/>
          <a:p>
            <a:r>
              <a:rPr lang="en-GB" b="1" dirty="0"/>
              <a:t> </a:t>
            </a:r>
            <a:r>
              <a:rPr lang="en-GB" sz="2400" dirty="0">
                <a:latin typeface="Calibri" panose="020F0502020204030204" pitchFamily="34" charset="0"/>
                <a:cs typeface="Calibri" panose="020F0502020204030204" pitchFamily="34" charset="0"/>
              </a:rPr>
              <a:t>Acknowledgements</a:t>
            </a:r>
            <a:endParaRPr lang="en-KE" sz="24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6C67F034-1633-C462-EDF9-08598BBBFECF}"/>
              </a:ext>
            </a:extLst>
          </p:cNvPr>
          <p:cNvPicPr>
            <a:picLocks noChangeAspect="1"/>
          </p:cNvPicPr>
          <p:nvPr/>
        </p:nvPicPr>
        <p:blipFill rotWithShape="1">
          <a:blip r:embed="rId2"/>
          <a:srcRect l="2077" t="3952" r="1611" b="4481"/>
          <a:stretch/>
        </p:blipFill>
        <p:spPr>
          <a:xfrm>
            <a:off x="0" y="1948937"/>
            <a:ext cx="10479300" cy="4909063"/>
          </a:xfrm>
          <a:prstGeom prst="rect">
            <a:avLst/>
          </a:prstGeom>
        </p:spPr>
      </p:pic>
    </p:spTree>
    <p:extLst>
      <p:ext uri="{BB962C8B-B14F-4D97-AF65-F5344CB8AC3E}">
        <p14:creationId xmlns:p14="http://schemas.microsoft.com/office/powerpoint/2010/main" val="3927649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11525-01E3-6849-BE4E-4BEC32033FA2}"/>
              </a:ext>
            </a:extLst>
          </p:cNvPr>
          <p:cNvSpPr>
            <a:spLocks noGrp="1"/>
          </p:cNvSpPr>
          <p:nvPr>
            <p:ph type="title"/>
          </p:nvPr>
        </p:nvSpPr>
        <p:spPr/>
        <p:txBody>
          <a:bodyPr/>
          <a:lstStyle/>
          <a:p>
            <a:r>
              <a:rPr lang="en-GB">
                <a:latin typeface="Calibri" panose="020F0502020204030204" pitchFamily="34" charset="0"/>
                <a:cs typeface="Calibri" panose="020F0502020204030204" pitchFamily="34" charset="0"/>
              </a:rPr>
              <a:t>Introduction &amp; Background</a:t>
            </a:r>
            <a:br>
              <a:rPr lang="en-GB">
                <a:latin typeface="Calibri" panose="020F0502020204030204" pitchFamily="34" charset="0"/>
                <a:cs typeface="Calibri" panose="020F0502020204030204" pitchFamily="34" charset="0"/>
              </a:rPr>
            </a:br>
            <a:endParaRPr lang="en-K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345C6F7-017B-9840-5FDC-D24447476F34}"/>
              </a:ext>
            </a:extLst>
          </p:cNvPr>
          <p:cNvSpPr txBox="1"/>
          <p:nvPr/>
        </p:nvSpPr>
        <p:spPr>
          <a:xfrm>
            <a:off x="575894" y="1862309"/>
            <a:ext cx="11133175" cy="4801314"/>
          </a:xfrm>
          <a:prstGeom prst="rect">
            <a:avLst/>
          </a:prstGeom>
          <a:noFill/>
        </p:spPr>
        <p:txBody>
          <a:bodyPr wrap="square">
            <a:spAutoFit/>
          </a:bodyPr>
          <a:lstStyle/>
          <a:p>
            <a:pPr>
              <a:buFont typeface="Arial" panose="020B0604020202020204" pitchFamily="34" charset="0"/>
              <a:buChar char="•"/>
            </a:pPr>
            <a:r>
              <a:rPr lang="en-GB" sz="2400" b="1" dirty="0">
                <a:latin typeface="Calibri" panose="020F0502020204030204" pitchFamily="34" charset="0"/>
                <a:cs typeface="Calibri" panose="020F0502020204030204" pitchFamily="34" charset="0"/>
              </a:rPr>
              <a:t>Adolescents and Young Adults living with HIV (AYAH)</a:t>
            </a:r>
            <a:r>
              <a:rPr lang="en-GB" sz="2400" dirty="0">
                <a:latin typeface="Calibri" panose="020F0502020204030204" pitchFamily="34" charset="0"/>
                <a:cs typeface="Calibri" panose="020F0502020204030204" pitchFamily="34" charset="0"/>
              </a:rPr>
              <a:t> face intersecting psychosocial challenges affecting mental wellbeing and ART adherence.</a:t>
            </a:r>
          </a:p>
          <a:p>
            <a:endParaRPr lang="en-GB" sz="24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400" dirty="0">
                <a:latin typeface="Calibri" panose="020F0502020204030204" pitchFamily="34" charset="0"/>
                <a:cs typeface="Calibri" panose="020F0502020204030204" pitchFamily="34" charset="0"/>
              </a:rPr>
              <a:t>In resource-limited settings like Kenya, psychosocial wellbeing integration into HIV care remains limited.</a:t>
            </a:r>
          </a:p>
          <a:p>
            <a:endParaRPr lang="en-GB" sz="24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400" b="1" dirty="0">
                <a:latin typeface="Calibri" panose="020F0502020204030204" pitchFamily="34" charset="0"/>
                <a:cs typeface="Calibri" panose="020F0502020204030204" pitchFamily="34" charset="0"/>
              </a:rPr>
              <a:t>Peer navigation</a:t>
            </a:r>
            <a:r>
              <a:rPr lang="en-GB" sz="2400" dirty="0">
                <a:latin typeface="Calibri" panose="020F0502020204030204" pitchFamily="34" charset="0"/>
                <a:cs typeface="Calibri" panose="020F0502020204030204" pitchFamily="34" charset="0"/>
              </a:rPr>
              <a:t>, led by trained individuals with lived experience, provides contextual, empathetic, and targeted support.</a:t>
            </a:r>
          </a:p>
          <a:p>
            <a:endParaRPr lang="en-GB" sz="24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400" dirty="0">
                <a:latin typeface="Calibri" panose="020F0502020204030204" pitchFamily="34" charset="0"/>
                <a:cs typeface="Calibri" panose="020F0502020204030204" pitchFamily="34" charset="0"/>
              </a:rPr>
              <a:t>Growing evidence suggests peer-driven approaches improve adherence and reduce stigma, yet their role in psychosocial wellbeing remains underexplored in Western Kenya.</a:t>
            </a:r>
          </a:p>
          <a:p>
            <a:endParaRPr lang="en-GB" dirty="0"/>
          </a:p>
        </p:txBody>
      </p:sp>
      <p:pic>
        <p:nvPicPr>
          <p:cNvPr id="6" name="Picture 5">
            <a:extLst>
              <a:ext uri="{FF2B5EF4-FFF2-40B4-BE49-F238E27FC236}">
                <a16:creationId xmlns:a16="http://schemas.microsoft.com/office/drawing/2014/main" id="{31E1DED1-1A9F-D46C-2319-92F25626A1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01408" y="0"/>
            <a:ext cx="1790591" cy="1280159"/>
          </a:xfrm>
          <a:prstGeom prst="rect">
            <a:avLst/>
          </a:prstGeom>
        </p:spPr>
      </p:pic>
    </p:spTree>
    <p:extLst>
      <p:ext uri="{BB962C8B-B14F-4D97-AF65-F5344CB8AC3E}">
        <p14:creationId xmlns:p14="http://schemas.microsoft.com/office/powerpoint/2010/main" val="1281708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19D77-4432-C913-4252-86315779AF21}"/>
              </a:ext>
            </a:extLst>
          </p:cNvPr>
          <p:cNvSpPr>
            <a:spLocks noGrp="1"/>
          </p:cNvSpPr>
          <p:nvPr>
            <p:ph type="title"/>
          </p:nvPr>
        </p:nvSpPr>
        <p:spPr>
          <a:xfrm>
            <a:off x="581193" y="729658"/>
            <a:ext cx="11029616" cy="988332"/>
          </a:xfrm>
        </p:spPr>
        <p:txBody>
          <a:bodyPr vert="horz" lIns="91440" tIns="45720" rIns="91440" bIns="45720" rtlCol="0" anchor="b">
            <a:normAutofit/>
          </a:bodyPr>
          <a:lstStyle/>
          <a:p>
            <a:r>
              <a:rPr lang="en-US" b="0" kern="1200" cap="all">
                <a:latin typeface="+mj-lt"/>
                <a:ea typeface="+mj-ea"/>
                <a:cs typeface="+mj-cs"/>
              </a:rPr>
              <a:t>In-person Peer Navigation Model</a:t>
            </a:r>
          </a:p>
        </p:txBody>
      </p:sp>
      <p:pic>
        <p:nvPicPr>
          <p:cNvPr id="5" name="Picture 4" descr="A logo with footprints in the sun&#10;&#10;AI-generated content may be incorrect.">
            <a:extLst>
              <a:ext uri="{FF2B5EF4-FFF2-40B4-BE49-F238E27FC236}">
                <a16:creationId xmlns:a16="http://schemas.microsoft.com/office/drawing/2014/main" id="{B08B9A3C-E412-F19A-DE13-046B53946D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730" y="2228003"/>
            <a:ext cx="4403693" cy="3633047"/>
          </a:xfrm>
          <a:prstGeom prst="rect">
            <a:avLst/>
          </a:prstGeom>
          <a:noFill/>
        </p:spPr>
      </p:pic>
      <p:sp>
        <p:nvSpPr>
          <p:cNvPr id="3" name="TextBox 2">
            <a:extLst>
              <a:ext uri="{FF2B5EF4-FFF2-40B4-BE49-F238E27FC236}">
                <a16:creationId xmlns:a16="http://schemas.microsoft.com/office/drawing/2014/main" id="{2E29A8A1-304F-F156-0241-F7F894C884FA}"/>
              </a:ext>
            </a:extLst>
          </p:cNvPr>
          <p:cNvSpPr txBox="1"/>
          <p:nvPr/>
        </p:nvSpPr>
        <p:spPr>
          <a:xfrm>
            <a:off x="6416039" y="2228003"/>
            <a:ext cx="5194769" cy="3633047"/>
          </a:xfrm>
          <a:prstGeom prst="rect">
            <a:avLst/>
          </a:prstGeom>
        </p:spPr>
        <p:txBody>
          <a:bodyPr vert="horz" lIns="91440" tIns="45720" rIns="91440" bIns="45720" rtlCol="0" anchor="ctr">
            <a:normAutofit/>
          </a:bodyPr>
          <a:lstStyle/>
          <a:p>
            <a:pPr marL="306000" indent="-306000" defTabSz="457200">
              <a:spcBef>
                <a:spcPct val="20000"/>
              </a:spcBef>
              <a:spcAft>
                <a:spcPts val="600"/>
              </a:spcAft>
              <a:buClr>
                <a:schemeClr val="accent1"/>
              </a:buClr>
              <a:buSzPct val="92000"/>
              <a:buFont typeface="Wingdings 2" panose="05020102010507070707" pitchFamily="18" charset="2"/>
              <a:buChar char=""/>
            </a:pPr>
            <a:r>
              <a:rPr lang="en-US" sz="1700" b="1">
                <a:solidFill>
                  <a:schemeClr val="tx1">
                    <a:lumMod val="75000"/>
                    <a:lumOff val="25000"/>
                  </a:schemeClr>
                </a:solidFill>
              </a:rPr>
              <a:t>Target</a:t>
            </a:r>
            <a:r>
              <a:rPr lang="en-US" sz="1700">
                <a:solidFill>
                  <a:schemeClr val="tx1">
                    <a:lumMod val="75000"/>
                    <a:lumOff val="25000"/>
                  </a:schemeClr>
                </a:solidFill>
              </a:rPr>
              <a:t>: AYAH (14–24 years) living with HIV.</a:t>
            </a:r>
          </a:p>
          <a:p>
            <a:pPr marL="306000" indent="-306000" defTabSz="457200">
              <a:spcBef>
                <a:spcPct val="20000"/>
              </a:spcBef>
              <a:spcAft>
                <a:spcPts val="600"/>
              </a:spcAft>
              <a:buClr>
                <a:schemeClr val="accent1"/>
              </a:buClr>
              <a:buSzPct val="92000"/>
              <a:buFont typeface="Wingdings 2" panose="05020102010507070707" pitchFamily="18" charset="2"/>
              <a:buChar char=""/>
            </a:pPr>
            <a:r>
              <a:rPr lang="en-US" sz="1700" b="1">
                <a:solidFill>
                  <a:schemeClr val="tx1">
                    <a:lumMod val="75000"/>
                    <a:lumOff val="25000"/>
                  </a:schemeClr>
                </a:solidFill>
              </a:rPr>
              <a:t>Approach</a:t>
            </a:r>
            <a:r>
              <a:rPr lang="en-US" sz="1700">
                <a:solidFill>
                  <a:schemeClr val="tx1">
                    <a:lumMod val="75000"/>
                    <a:lumOff val="25000"/>
                  </a:schemeClr>
                </a:solidFill>
              </a:rPr>
              <a:t>: Face-to-face support from trained peer leaders with shared lived experience.</a:t>
            </a:r>
          </a:p>
          <a:p>
            <a:pPr marL="306000" indent="-306000" defTabSz="457200">
              <a:spcBef>
                <a:spcPct val="20000"/>
              </a:spcBef>
              <a:spcAft>
                <a:spcPts val="600"/>
              </a:spcAft>
              <a:buClr>
                <a:schemeClr val="accent1"/>
              </a:buClr>
              <a:buSzPct val="92000"/>
              <a:buFont typeface="Wingdings 2" panose="05020102010507070707" pitchFamily="18" charset="2"/>
              <a:buChar char=""/>
            </a:pPr>
            <a:r>
              <a:rPr lang="en-US" sz="1700" b="1">
                <a:solidFill>
                  <a:schemeClr val="tx1">
                    <a:lumMod val="75000"/>
                    <a:lumOff val="25000"/>
                  </a:schemeClr>
                </a:solidFill>
              </a:rPr>
              <a:t>Components</a:t>
            </a:r>
            <a:r>
              <a:rPr lang="en-US" sz="1700">
                <a:solidFill>
                  <a:schemeClr val="tx1">
                    <a:lumMod val="75000"/>
                    <a:lumOff val="25000"/>
                  </a:schemeClr>
                </a:solidFill>
              </a:rPr>
              <a:t>: Basic counseling, health education, supportive relationships, and home visits.</a:t>
            </a:r>
          </a:p>
          <a:p>
            <a:pPr marL="306000" indent="-306000" defTabSz="457200">
              <a:spcBef>
                <a:spcPct val="20000"/>
              </a:spcBef>
              <a:spcAft>
                <a:spcPts val="600"/>
              </a:spcAft>
              <a:buClr>
                <a:schemeClr val="accent1"/>
              </a:buClr>
              <a:buSzPct val="92000"/>
              <a:buFont typeface="Wingdings 2" panose="05020102010507070707" pitchFamily="18" charset="2"/>
              <a:buChar char=""/>
            </a:pPr>
            <a:r>
              <a:rPr lang="en-US" sz="1700" b="1">
                <a:solidFill>
                  <a:schemeClr val="tx1">
                    <a:lumMod val="75000"/>
                    <a:lumOff val="25000"/>
                  </a:schemeClr>
                </a:solidFill>
              </a:rPr>
              <a:t>Structure</a:t>
            </a:r>
            <a:r>
              <a:rPr lang="en-US" sz="1700">
                <a:solidFill>
                  <a:schemeClr val="tx1">
                    <a:lumMod val="75000"/>
                    <a:lumOff val="25000"/>
                  </a:schemeClr>
                </a:solidFill>
              </a:rPr>
              <a:t>: Biweekly meetings (2 months), then monthly.</a:t>
            </a:r>
          </a:p>
          <a:p>
            <a:pPr marL="306000" indent="-306000" defTabSz="457200">
              <a:spcBef>
                <a:spcPct val="20000"/>
              </a:spcBef>
              <a:spcAft>
                <a:spcPts val="600"/>
              </a:spcAft>
              <a:buClr>
                <a:schemeClr val="accent1"/>
              </a:buClr>
              <a:buSzPct val="92000"/>
              <a:buFont typeface="Wingdings 2" panose="05020102010507070707" pitchFamily="18" charset="2"/>
              <a:buChar char=""/>
            </a:pPr>
            <a:r>
              <a:rPr lang="en-US" sz="1700" b="1">
                <a:solidFill>
                  <a:schemeClr val="tx1">
                    <a:lumMod val="75000"/>
                    <a:lumOff val="25000"/>
                  </a:schemeClr>
                </a:solidFill>
              </a:rPr>
              <a:t>Outcomes</a:t>
            </a:r>
            <a:r>
              <a:rPr lang="en-US" sz="1700">
                <a:solidFill>
                  <a:schemeClr val="tx1">
                    <a:lumMod val="75000"/>
                    <a:lumOff val="25000"/>
                  </a:schemeClr>
                </a:solidFill>
              </a:rPr>
              <a:t>: Better adherence, retention, and engagement in HIV care.</a:t>
            </a:r>
          </a:p>
          <a:p>
            <a:pPr marL="306000" indent="-306000" defTabSz="457200">
              <a:spcBef>
                <a:spcPct val="20000"/>
              </a:spcBef>
              <a:spcAft>
                <a:spcPts val="600"/>
              </a:spcAft>
              <a:buClr>
                <a:schemeClr val="accent1"/>
              </a:buClr>
              <a:buSzPct val="92000"/>
              <a:buFont typeface="Wingdings 2" panose="05020102010507070707" pitchFamily="18" charset="2"/>
              <a:buChar char=""/>
            </a:pPr>
            <a:endParaRPr lang="en-US" sz="1700" dirty="0">
              <a:solidFill>
                <a:schemeClr val="tx1">
                  <a:lumMod val="75000"/>
                  <a:lumOff val="25000"/>
                </a:schemeClr>
              </a:solidFill>
            </a:endParaRPr>
          </a:p>
        </p:txBody>
      </p:sp>
      <p:sp>
        <p:nvSpPr>
          <p:cNvPr id="4" name="TextBox 3">
            <a:extLst>
              <a:ext uri="{FF2B5EF4-FFF2-40B4-BE49-F238E27FC236}">
                <a16:creationId xmlns:a16="http://schemas.microsoft.com/office/drawing/2014/main" id="{198E4DAC-E1B4-25CC-DABA-9647CC4E3C04}"/>
              </a:ext>
            </a:extLst>
          </p:cNvPr>
          <p:cNvSpPr txBox="1"/>
          <p:nvPr/>
        </p:nvSpPr>
        <p:spPr>
          <a:xfrm>
            <a:off x="11181806" y="574766"/>
            <a:ext cx="184731" cy="369332"/>
          </a:xfrm>
          <a:prstGeom prst="rect">
            <a:avLst/>
          </a:prstGeom>
          <a:noFill/>
        </p:spPr>
        <p:txBody>
          <a:bodyPr wrap="none" rtlCol="0">
            <a:spAutoFit/>
          </a:bodyPr>
          <a:lstStyle/>
          <a:p>
            <a:endParaRPr lang="en-KE" dirty="0"/>
          </a:p>
        </p:txBody>
      </p:sp>
    </p:spTree>
    <p:extLst>
      <p:ext uri="{BB962C8B-B14F-4D97-AF65-F5344CB8AC3E}">
        <p14:creationId xmlns:p14="http://schemas.microsoft.com/office/powerpoint/2010/main" val="1071746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586F8-60B7-5F95-88E9-D38A11B4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1B8AA9-37FB-7DF5-5C41-688E5D97F5E3}"/>
              </a:ext>
            </a:extLst>
          </p:cNvPr>
          <p:cNvSpPr>
            <a:spLocks noGrp="1"/>
          </p:cNvSpPr>
          <p:nvPr>
            <p:ph type="title"/>
          </p:nvPr>
        </p:nvSpPr>
        <p:spPr/>
        <p:txBody>
          <a:bodyPr>
            <a:normAutofit fontScale="90000"/>
          </a:bodyPr>
          <a:lstStyle/>
          <a:p>
            <a:br>
              <a:rPr lang="en-GB" dirty="0"/>
            </a:br>
            <a:br>
              <a:rPr lang="en-GB" dirty="0"/>
            </a:br>
            <a:r>
              <a:rPr lang="en-GB" dirty="0">
                <a:latin typeface="Calibri" panose="020F0502020204030204" pitchFamily="34" charset="0"/>
                <a:cs typeface="Calibri" panose="020F0502020204030204" pitchFamily="34" charset="0"/>
              </a:rPr>
              <a:t>Research Gap, Significance, and Research Question</a:t>
            </a:r>
            <a:br>
              <a:rPr lang="en-GB" b="1" dirty="0"/>
            </a:br>
            <a:endParaRPr lang="en-KE" dirty="0"/>
          </a:p>
        </p:txBody>
      </p:sp>
      <p:sp>
        <p:nvSpPr>
          <p:cNvPr id="3" name="Text Placeholder 2">
            <a:extLst>
              <a:ext uri="{FF2B5EF4-FFF2-40B4-BE49-F238E27FC236}">
                <a16:creationId xmlns:a16="http://schemas.microsoft.com/office/drawing/2014/main" id="{5D96E522-2D16-E9A6-B16C-C8C3E4178422}"/>
              </a:ext>
            </a:extLst>
          </p:cNvPr>
          <p:cNvSpPr>
            <a:spLocks noGrp="1"/>
          </p:cNvSpPr>
          <p:nvPr>
            <p:ph type="body" idx="1"/>
          </p:nvPr>
        </p:nvSpPr>
        <p:spPr>
          <a:xfrm>
            <a:off x="581191" y="1687292"/>
            <a:ext cx="5194769" cy="557784"/>
          </a:xfrm>
        </p:spPr>
        <p:txBody>
          <a:bodyPr/>
          <a:lstStyle/>
          <a:p>
            <a:r>
              <a:rPr lang="en-GB" b="1" dirty="0">
                <a:latin typeface="Calibri" panose="020F0502020204030204" pitchFamily="34" charset="0"/>
                <a:cs typeface="Calibri" panose="020F0502020204030204" pitchFamily="34" charset="0"/>
              </a:rPr>
              <a:t>Research Gap:</a:t>
            </a:r>
            <a:endParaRPr lang="en-GB"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F625AD10-DF16-9665-65A3-ECE16DB6845F}"/>
              </a:ext>
            </a:extLst>
          </p:cNvPr>
          <p:cNvSpPr>
            <a:spLocks noGrp="1"/>
          </p:cNvSpPr>
          <p:nvPr>
            <p:ph sz="half" idx="2"/>
          </p:nvPr>
        </p:nvSpPr>
        <p:spPr>
          <a:xfrm>
            <a:off x="225287" y="2239882"/>
            <a:ext cx="5550676" cy="3973220"/>
          </a:xfrm>
        </p:spPr>
        <p:txBody>
          <a:bodyPr>
            <a:normAutofit fontScale="92500" lnSpcReduction="20000"/>
          </a:bodyPr>
          <a:lstStyle/>
          <a:p>
            <a:r>
              <a:rPr lang="en-GB" sz="2200" dirty="0">
                <a:latin typeface="Calibri" panose="020F0502020204030204" pitchFamily="34" charset="0"/>
                <a:cs typeface="Calibri" panose="020F0502020204030204" pitchFamily="34" charset="0"/>
              </a:rPr>
              <a:t>Limited evidence on the impact of peer navigation on the psychosocial well-being of AYAH in Kenya</a:t>
            </a:r>
          </a:p>
          <a:p>
            <a:r>
              <a:rPr lang="en-GB" sz="2200" dirty="0">
                <a:latin typeface="Calibri" panose="020F0502020204030204" pitchFamily="34" charset="0"/>
                <a:cs typeface="Calibri" panose="020F0502020204030204" pitchFamily="34" charset="0"/>
              </a:rPr>
              <a:t>Current HIV care frameworks inadequately addressing mental health and stigma in resource-limited settings</a:t>
            </a:r>
          </a:p>
          <a:p>
            <a:pPr marL="0" indent="0">
              <a:buNone/>
            </a:pPr>
            <a:r>
              <a:rPr lang="en-GB" sz="2200" b="1" dirty="0">
                <a:latin typeface="Calibri" panose="020F0502020204030204" pitchFamily="34" charset="0"/>
                <a:cs typeface="Calibri" panose="020F0502020204030204" pitchFamily="34" charset="0"/>
              </a:rPr>
              <a:t>Significance</a:t>
            </a:r>
            <a:endParaRPr lang="en-GB" sz="2200" dirty="0">
              <a:latin typeface="Calibri" panose="020F0502020204030204" pitchFamily="34" charset="0"/>
              <a:cs typeface="Calibri" panose="020F0502020204030204" pitchFamily="34" charset="0"/>
            </a:endParaRPr>
          </a:p>
          <a:p>
            <a:r>
              <a:rPr lang="en-GB" sz="2200" dirty="0">
                <a:latin typeface="Calibri" panose="020F0502020204030204" pitchFamily="34" charset="0"/>
                <a:cs typeface="Calibri" panose="020F0502020204030204" pitchFamily="34" charset="0"/>
              </a:rPr>
              <a:t>Focus on the psychosocial dimensions of HIV care</a:t>
            </a:r>
          </a:p>
          <a:p>
            <a:r>
              <a:rPr lang="en-GB" sz="2200" dirty="0">
                <a:latin typeface="Calibri" panose="020F0502020204030204" pitchFamily="34" charset="0"/>
                <a:cs typeface="Calibri" panose="020F0502020204030204" pitchFamily="34" charset="0"/>
              </a:rPr>
              <a:t> Potential to strengthen ART adherence and enhance mental health outcomes among AYAH</a:t>
            </a:r>
          </a:p>
          <a:p>
            <a:endParaRPr lang="en-GB" sz="1800" dirty="0">
              <a:latin typeface="Calibri" panose="020F0502020204030204" pitchFamily="34" charset="0"/>
              <a:cs typeface="Calibri" panose="020F0502020204030204" pitchFamily="34" charset="0"/>
            </a:endParaRPr>
          </a:p>
          <a:p>
            <a:endParaRPr lang="en-US" dirty="0"/>
          </a:p>
        </p:txBody>
      </p:sp>
      <p:sp>
        <p:nvSpPr>
          <p:cNvPr id="6" name="Text Placeholder 5">
            <a:extLst>
              <a:ext uri="{FF2B5EF4-FFF2-40B4-BE49-F238E27FC236}">
                <a16:creationId xmlns:a16="http://schemas.microsoft.com/office/drawing/2014/main" id="{B66767B9-FE16-D431-4885-16BBCBF35044}"/>
              </a:ext>
            </a:extLst>
          </p:cNvPr>
          <p:cNvSpPr>
            <a:spLocks noGrp="1"/>
          </p:cNvSpPr>
          <p:nvPr>
            <p:ph type="body" sz="quarter" idx="3"/>
          </p:nvPr>
        </p:nvSpPr>
        <p:spPr>
          <a:xfrm>
            <a:off x="6416037" y="1691703"/>
            <a:ext cx="5194770" cy="553373"/>
          </a:xfrm>
        </p:spPr>
        <p:txBody>
          <a:bodyPr/>
          <a:lstStyle/>
          <a:p>
            <a:r>
              <a:rPr lang="en-GB" b="1" dirty="0">
                <a:latin typeface="Calibri" panose="020F0502020204030204" pitchFamily="34" charset="0"/>
                <a:cs typeface="Calibri" panose="020F0502020204030204" pitchFamily="34" charset="0"/>
              </a:rPr>
              <a:t>Research Question:</a:t>
            </a:r>
            <a:endParaRPr lang="en-GB" dirty="0">
              <a:latin typeface="Calibri" panose="020F0502020204030204" pitchFamily="34" charset="0"/>
              <a:cs typeface="Calibri" panose="020F0502020204030204" pitchFamily="34" charset="0"/>
            </a:endParaRPr>
          </a:p>
        </p:txBody>
      </p:sp>
      <p:sp>
        <p:nvSpPr>
          <p:cNvPr id="8" name="Content Placeholder 7">
            <a:extLst>
              <a:ext uri="{FF2B5EF4-FFF2-40B4-BE49-F238E27FC236}">
                <a16:creationId xmlns:a16="http://schemas.microsoft.com/office/drawing/2014/main" id="{D345A63D-1FA6-41B8-F9E7-A63F431152E8}"/>
              </a:ext>
            </a:extLst>
          </p:cNvPr>
          <p:cNvSpPr>
            <a:spLocks noGrp="1"/>
          </p:cNvSpPr>
          <p:nvPr>
            <p:ph sz="quarter" idx="4"/>
          </p:nvPr>
        </p:nvSpPr>
        <p:spPr>
          <a:xfrm>
            <a:off x="6096000" y="2239882"/>
            <a:ext cx="5870713" cy="4174170"/>
          </a:xfrm>
        </p:spPr>
        <p:txBody>
          <a:bodyPr>
            <a:normAutofit/>
          </a:bodyPr>
          <a:lstStyle/>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How does peer navigation influence the psychosocial wellbeing and ART adherence among AYAH in Western Kenya?</a:t>
            </a:r>
          </a:p>
          <a:p>
            <a:pPr>
              <a:buFont typeface="Arial" panose="020B0604020202020204" pitchFamily="34" charset="0"/>
              <a:buChar char="•"/>
            </a:pPr>
            <a:endParaRPr lang="en-GB" sz="2000" dirty="0">
              <a:latin typeface="Calibri" panose="020F0502020204030204" pitchFamily="34" charset="0"/>
              <a:cs typeface="Calibri" panose="020F0502020204030204" pitchFamily="34" charset="0"/>
            </a:endParaRPr>
          </a:p>
          <a:p>
            <a:pPr>
              <a:buNone/>
            </a:pPr>
            <a:r>
              <a:rPr lang="en-GB" sz="2000" b="1" dirty="0">
                <a:latin typeface="Calibri" panose="020F0502020204030204" pitchFamily="34" charset="0"/>
                <a:cs typeface="Calibri" panose="020F0502020204030204" pitchFamily="34" charset="0"/>
              </a:rPr>
              <a:t>Hypothesis:</a:t>
            </a:r>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Peer navigation improves psychosocial wellbeing, reduces stigma, and enhances ART adherence among AYAH.</a:t>
            </a:r>
          </a:p>
          <a:p>
            <a:endParaRPr lang="en-US" dirty="0"/>
          </a:p>
        </p:txBody>
      </p:sp>
      <p:pic>
        <p:nvPicPr>
          <p:cNvPr id="7" name="Picture 6">
            <a:extLst>
              <a:ext uri="{FF2B5EF4-FFF2-40B4-BE49-F238E27FC236}">
                <a16:creationId xmlns:a16="http://schemas.microsoft.com/office/drawing/2014/main" id="{9AD512AE-A052-BCFD-C267-BBF0C5B15D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55756" y="0"/>
            <a:ext cx="1636244" cy="1169811"/>
          </a:xfrm>
          <a:prstGeom prst="rect">
            <a:avLst/>
          </a:prstGeom>
        </p:spPr>
      </p:pic>
    </p:spTree>
    <p:extLst>
      <p:ext uri="{BB962C8B-B14F-4D97-AF65-F5344CB8AC3E}">
        <p14:creationId xmlns:p14="http://schemas.microsoft.com/office/powerpoint/2010/main" val="4230851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3299F-8895-CCD2-867E-F78891845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7FDBEE-3413-560A-9FE8-647AC2B1C9CD}"/>
              </a:ext>
            </a:extLst>
          </p:cNvPr>
          <p:cNvSpPr>
            <a:spLocks noGrp="1"/>
          </p:cNvSpPr>
          <p:nvPr>
            <p:ph type="title"/>
          </p:nvPr>
        </p:nvSpPr>
        <p:spPr>
          <a:xfrm>
            <a:off x="586490" y="570016"/>
            <a:ext cx="11019020" cy="760020"/>
          </a:xfrm>
        </p:spPr>
        <p:txBody>
          <a:bodyPr>
            <a:normAutofit fontScale="90000"/>
          </a:bodyPr>
          <a:lstStyle/>
          <a:p>
            <a:br>
              <a:rPr lang="en-GB"/>
            </a:br>
            <a:br>
              <a:rPr lang="en-GB"/>
            </a:br>
            <a:r>
              <a:rPr lang="en-GB">
                <a:latin typeface="Calibri" panose="020F0502020204030204" pitchFamily="34" charset="0"/>
                <a:cs typeface="Calibri" panose="020F0502020204030204" pitchFamily="34" charset="0"/>
              </a:rPr>
              <a:t>Study Design &amp; Setting</a:t>
            </a:r>
            <a:br>
              <a:rPr lang="en-GB" b="1"/>
            </a:br>
            <a:endParaRPr lang="en-KE" dirty="0"/>
          </a:p>
        </p:txBody>
      </p:sp>
      <p:sp>
        <p:nvSpPr>
          <p:cNvPr id="7" name="TextBox 6">
            <a:extLst>
              <a:ext uri="{FF2B5EF4-FFF2-40B4-BE49-F238E27FC236}">
                <a16:creationId xmlns:a16="http://schemas.microsoft.com/office/drawing/2014/main" id="{A2A0247A-3EED-45EF-BB47-789DCF947BCB}"/>
              </a:ext>
            </a:extLst>
          </p:cNvPr>
          <p:cNvSpPr txBox="1"/>
          <p:nvPr/>
        </p:nvSpPr>
        <p:spPr>
          <a:xfrm>
            <a:off x="586490" y="1181549"/>
            <a:ext cx="11395713" cy="4124206"/>
          </a:xfrm>
          <a:prstGeom prst="rect">
            <a:avLst/>
          </a:prstGeom>
          <a:noFill/>
        </p:spPr>
        <p:txBody>
          <a:bodyPr wrap="square">
            <a:spAutoFit/>
          </a:bodyPr>
          <a:lstStyle/>
          <a:p>
            <a:pPr>
              <a:buNone/>
            </a:pPr>
            <a:endParaRPr lang="en-GB" sz="2400" b="1" dirty="0"/>
          </a:p>
          <a:p>
            <a:pPr>
              <a:buNone/>
            </a:pPr>
            <a:r>
              <a:rPr lang="en-GB" sz="2000" b="1" dirty="0">
                <a:latin typeface="Calibri" panose="020F0502020204030204" pitchFamily="34" charset="0"/>
                <a:cs typeface="Calibri" panose="020F0502020204030204" pitchFamily="34" charset="0"/>
              </a:rPr>
              <a:t>Design:</a:t>
            </a:r>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Qualitative study using in-depth interviews (IDIs) and focus group discussions (FGDs).</a:t>
            </a: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Exploratory approach to capture lived experiences, perceptions, and narratives.</a:t>
            </a:r>
          </a:p>
          <a:p>
            <a:endParaRPr lang="en-GB" sz="2000" dirty="0">
              <a:latin typeface="Calibri" panose="020F0502020204030204" pitchFamily="34" charset="0"/>
              <a:cs typeface="Calibri" panose="020F0502020204030204" pitchFamily="34" charset="0"/>
            </a:endParaRPr>
          </a:p>
          <a:p>
            <a:pPr>
              <a:buNone/>
            </a:pPr>
            <a:r>
              <a:rPr lang="en-GB" sz="2000" b="1" dirty="0">
                <a:latin typeface="Calibri" panose="020F0502020204030204" pitchFamily="34" charset="0"/>
                <a:cs typeface="Calibri" panose="020F0502020204030204" pitchFamily="34" charset="0"/>
              </a:rPr>
              <a:t>Setting:</a:t>
            </a:r>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3 HIV care facilities implementing adolescent-friendly HIV services in Western Kenya (urban and rural).</a:t>
            </a:r>
          </a:p>
          <a:p>
            <a:endParaRPr lang="en-GB" sz="2000" dirty="0">
              <a:latin typeface="Calibri" panose="020F0502020204030204" pitchFamily="34" charset="0"/>
              <a:cs typeface="Calibri" panose="020F0502020204030204" pitchFamily="34" charset="0"/>
            </a:endParaRPr>
          </a:p>
          <a:p>
            <a:pPr>
              <a:buNone/>
            </a:pPr>
            <a:r>
              <a:rPr lang="en-GB" sz="2000" b="1" dirty="0">
                <a:latin typeface="Calibri" panose="020F0502020204030204" pitchFamily="34" charset="0"/>
                <a:cs typeface="Calibri" panose="020F0502020204030204" pitchFamily="34" charset="0"/>
              </a:rPr>
              <a:t>Participants:</a:t>
            </a:r>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Adolescents and young adults aged 14-24 years  living with HIV (AYAH).</a:t>
            </a: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Peer navigators actively involved in supporting AYAH.</a:t>
            </a:r>
          </a:p>
          <a:p>
            <a:pPr>
              <a:buFont typeface="Arial" panose="020B0604020202020204" pitchFamily="34" charset="0"/>
              <a:buChar char="•"/>
            </a:pPr>
            <a:r>
              <a:rPr lang="en-GB" sz="2000" dirty="0">
                <a:latin typeface="Calibri" panose="020F0502020204030204" pitchFamily="34" charset="0"/>
                <a:cs typeface="Calibri" panose="020F0502020204030204" pitchFamily="34" charset="0"/>
              </a:rPr>
              <a:t>Health care providers working in adolescent HIV care.</a:t>
            </a:r>
          </a:p>
          <a:p>
            <a:endParaRPr lang="en-GB" dirty="0"/>
          </a:p>
        </p:txBody>
      </p:sp>
      <p:pic>
        <p:nvPicPr>
          <p:cNvPr id="9" name="Picture 8">
            <a:extLst>
              <a:ext uri="{FF2B5EF4-FFF2-40B4-BE49-F238E27FC236}">
                <a16:creationId xmlns:a16="http://schemas.microsoft.com/office/drawing/2014/main" id="{EBE702B5-0FB0-C691-15F7-DB6A357855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1646" y="0"/>
            <a:ext cx="1860353" cy="1330035"/>
          </a:xfrm>
          <a:prstGeom prst="rect">
            <a:avLst/>
          </a:prstGeom>
        </p:spPr>
      </p:pic>
    </p:spTree>
    <p:extLst>
      <p:ext uri="{BB962C8B-B14F-4D97-AF65-F5344CB8AC3E}">
        <p14:creationId xmlns:p14="http://schemas.microsoft.com/office/powerpoint/2010/main" val="3379151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F9032-9108-2E91-6243-2EFE035EAF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32EBD-89E1-FD3D-EC2D-170AEB2260E5}"/>
              </a:ext>
            </a:extLst>
          </p:cNvPr>
          <p:cNvSpPr>
            <a:spLocks noGrp="1"/>
          </p:cNvSpPr>
          <p:nvPr>
            <p:ph type="title"/>
          </p:nvPr>
        </p:nvSpPr>
        <p:spPr>
          <a:xfrm>
            <a:off x="586490" y="570016"/>
            <a:ext cx="11019020" cy="760020"/>
          </a:xfrm>
        </p:spPr>
        <p:txBody>
          <a:bodyPr>
            <a:normAutofit fontScale="90000"/>
          </a:bodyPr>
          <a:lstStyle/>
          <a:p>
            <a:br>
              <a:rPr lang="en-GB" dirty="0"/>
            </a:br>
            <a:br>
              <a:rPr lang="en-GB" dirty="0"/>
            </a:br>
            <a:r>
              <a:rPr lang="en-GB" dirty="0">
                <a:latin typeface="Calibri" panose="020F0502020204030204" pitchFamily="34" charset="0"/>
                <a:cs typeface="Calibri" panose="020F0502020204030204" pitchFamily="34" charset="0"/>
              </a:rPr>
              <a:t>Materials &amp; Key Procedures</a:t>
            </a:r>
            <a:br>
              <a:rPr lang="en-GB" b="1" dirty="0"/>
            </a:br>
            <a:endParaRPr lang="en-KE" dirty="0"/>
          </a:p>
        </p:txBody>
      </p:sp>
      <p:pic>
        <p:nvPicPr>
          <p:cNvPr id="4" name="Picture 3">
            <a:extLst>
              <a:ext uri="{FF2B5EF4-FFF2-40B4-BE49-F238E27FC236}">
                <a16:creationId xmlns:a16="http://schemas.microsoft.com/office/drawing/2014/main" id="{59C6C407-500B-E398-B32C-267F3811FC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03799" y="90330"/>
            <a:ext cx="1734007" cy="1239705"/>
          </a:xfrm>
          <a:prstGeom prst="rect">
            <a:avLst/>
          </a:prstGeom>
        </p:spPr>
      </p:pic>
      <p:sp>
        <p:nvSpPr>
          <p:cNvPr id="7" name="TextBox 6">
            <a:extLst>
              <a:ext uri="{FF2B5EF4-FFF2-40B4-BE49-F238E27FC236}">
                <a16:creationId xmlns:a16="http://schemas.microsoft.com/office/drawing/2014/main" id="{852EC15F-2392-1B33-6C51-351599D7F363}"/>
              </a:ext>
            </a:extLst>
          </p:cNvPr>
          <p:cNvSpPr txBox="1"/>
          <p:nvPr/>
        </p:nvSpPr>
        <p:spPr>
          <a:xfrm>
            <a:off x="0" y="871561"/>
            <a:ext cx="12192000" cy="5940088"/>
          </a:xfrm>
          <a:prstGeom prst="rect">
            <a:avLst/>
          </a:prstGeom>
          <a:noFill/>
        </p:spPr>
        <p:txBody>
          <a:bodyPr wrap="square">
            <a:spAutoFit/>
          </a:bodyPr>
          <a:lstStyle/>
          <a:p>
            <a:r>
              <a:rPr lang="en-GB" sz="2000" b="1" dirty="0">
                <a:latin typeface="Calibri" panose="020F0502020204030204" pitchFamily="34" charset="0"/>
                <a:cs typeface="Calibri" panose="020F0502020204030204" pitchFamily="34" charset="0"/>
              </a:rPr>
              <a:t>Key Procedures:</a:t>
            </a:r>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Ethical Approval &amp; Consent</a:t>
            </a:r>
            <a:r>
              <a:rPr lang="en-GB" sz="2000" dirty="0">
                <a:latin typeface="Calibri" panose="020F0502020204030204" pitchFamily="34" charset="0"/>
                <a:cs typeface="Calibri" panose="020F0502020204030204" pitchFamily="34" charset="0"/>
              </a:rPr>
              <a:t> – IRB clearance obtained; informed consent/assent administered.</a:t>
            </a:r>
          </a:p>
          <a:p>
            <a:r>
              <a:rPr lang="en-GB" sz="2000" b="1" dirty="0">
                <a:latin typeface="Calibri" panose="020F0502020204030204" pitchFamily="34" charset="0"/>
                <a:cs typeface="Calibri" panose="020F0502020204030204" pitchFamily="34" charset="0"/>
              </a:rPr>
              <a:t>Recruitment</a:t>
            </a:r>
            <a:r>
              <a:rPr lang="en-GB" sz="2000" dirty="0">
                <a:latin typeface="Calibri" panose="020F0502020204030204" pitchFamily="34" charset="0"/>
                <a:cs typeface="Calibri" panose="020F0502020204030204" pitchFamily="34" charset="0"/>
              </a:rPr>
              <a:t> – Purposive sampling to ensure diverse age, gender, and ART experience representation.</a:t>
            </a:r>
          </a:p>
          <a:p>
            <a:endParaRPr lang="en-GB" sz="2000"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Data were collected using semi-structured IDI and FGD guides (AYAH, peer navigators, and healthcare providers), recorded with audio devices, and </a:t>
            </a:r>
            <a:r>
              <a:rPr lang="en-GB" sz="2000" dirty="0" err="1">
                <a:latin typeface="Calibri" panose="020F0502020204030204" pitchFamily="34" charset="0"/>
                <a:cs typeface="Calibri" panose="020F0502020204030204" pitchFamily="34" charset="0"/>
              </a:rPr>
              <a:t>analyzed</a:t>
            </a:r>
            <a:r>
              <a:rPr lang="en-GB" sz="2000" dirty="0">
                <a:latin typeface="Calibri" panose="020F0502020204030204" pitchFamily="34" charset="0"/>
                <a:cs typeface="Calibri" panose="020F0502020204030204" pitchFamily="34" charset="0"/>
              </a:rPr>
              <a:t> with NVivo software.</a:t>
            </a:r>
          </a:p>
          <a:p>
            <a:r>
              <a:rPr lang="en-GB" sz="2000" b="1" dirty="0">
                <a:latin typeface="Calibri" panose="020F0502020204030204" pitchFamily="34" charset="0"/>
                <a:cs typeface="Calibri" panose="020F0502020204030204" pitchFamily="34" charset="0"/>
              </a:rPr>
              <a:t>Data Analysis</a:t>
            </a:r>
            <a:r>
              <a:rPr lang="en-GB" sz="2000" dirty="0">
                <a:latin typeface="Calibri" panose="020F0502020204030204" pitchFamily="34" charset="0"/>
                <a:cs typeface="Calibri" panose="020F0502020204030204" pitchFamily="34" charset="0"/>
              </a:rPr>
              <a:t> .</a:t>
            </a:r>
          </a:p>
          <a:p>
            <a:r>
              <a:rPr lang="en-GB" sz="2000" dirty="0">
                <a:latin typeface="Calibri" panose="020F0502020204030204" pitchFamily="34" charset="0"/>
                <a:cs typeface="Calibri" panose="020F0502020204030204" pitchFamily="34" charset="0"/>
              </a:rPr>
              <a:t>Thematic analysis, guided by the COM-B model, revealed that AYAH behaviour change depends on capability, opportunity, and motivation, with key themes of psychosocial wellbeing, adherence, and stigma</a:t>
            </a: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endParaRPr lang="en-GB" sz="2000"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 </a:t>
            </a:r>
          </a:p>
        </p:txBody>
      </p:sp>
      <p:sp>
        <p:nvSpPr>
          <p:cNvPr id="3" name="AutoShape 2" descr="Output image">
            <a:extLst>
              <a:ext uri="{FF2B5EF4-FFF2-40B4-BE49-F238E27FC236}">
                <a16:creationId xmlns:a16="http://schemas.microsoft.com/office/drawing/2014/main" id="{E1D5E472-D645-63D5-D05E-07AD8F44AAEB}"/>
              </a:ext>
            </a:extLst>
          </p:cNvPr>
          <p:cNvSpPr>
            <a:spLocks noChangeAspect="1" noChangeArrowheads="1"/>
          </p:cNvSpPr>
          <p:nvPr/>
        </p:nvSpPr>
        <p:spPr bwMode="auto">
          <a:xfrm>
            <a:off x="4800599" y="3691466"/>
            <a:ext cx="4919133" cy="2184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KE"/>
          </a:p>
        </p:txBody>
      </p:sp>
      <p:sp>
        <p:nvSpPr>
          <p:cNvPr id="8" name="TextBox 7">
            <a:extLst>
              <a:ext uri="{FF2B5EF4-FFF2-40B4-BE49-F238E27FC236}">
                <a16:creationId xmlns:a16="http://schemas.microsoft.com/office/drawing/2014/main" id="{C080548D-D782-39F9-A433-98AFEE37788C}"/>
              </a:ext>
            </a:extLst>
          </p:cNvPr>
          <p:cNvSpPr txBox="1"/>
          <p:nvPr/>
        </p:nvSpPr>
        <p:spPr>
          <a:xfrm>
            <a:off x="12184083" y="522514"/>
            <a:ext cx="184731" cy="369332"/>
          </a:xfrm>
          <a:prstGeom prst="rect">
            <a:avLst/>
          </a:prstGeom>
          <a:noFill/>
        </p:spPr>
        <p:txBody>
          <a:bodyPr wrap="none" rtlCol="0">
            <a:spAutoFit/>
          </a:bodyPr>
          <a:lstStyle/>
          <a:p>
            <a:endParaRPr lang="en-KE" dirty="0"/>
          </a:p>
        </p:txBody>
      </p:sp>
      <p:sp>
        <p:nvSpPr>
          <p:cNvPr id="10" name="Snip Single Corner of Rectangle 9">
            <a:extLst>
              <a:ext uri="{FF2B5EF4-FFF2-40B4-BE49-F238E27FC236}">
                <a16:creationId xmlns:a16="http://schemas.microsoft.com/office/drawing/2014/main" id="{F2D67915-3ABE-5406-4559-735091934AAA}"/>
              </a:ext>
            </a:extLst>
          </p:cNvPr>
          <p:cNvSpPr/>
          <p:nvPr/>
        </p:nvSpPr>
        <p:spPr>
          <a:xfrm>
            <a:off x="470264" y="4075611"/>
            <a:ext cx="1463040" cy="560878"/>
          </a:xfrm>
          <a:prstGeom prst="snip1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KE" dirty="0"/>
              <a:t>Capability</a:t>
            </a:r>
          </a:p>
        </p:txBody>
      </p:sp>
      <p:sp>
        <p:nvSpPr>
          <p:cNvPr id="14" name="Snip Single Corner of Rectangle 13">
            <a:extLst>
              <a:ext uri="{FF2B5EF4-FFF2-40B4-BE49-F238E27FC236}">
                <a16:creationId xmlns:a16="http://schemas.microsoft.com/office/drawing/2014/main" id="{625F8D60-A428-844B-938D-1C816489ED64}"/>
              </a:ext>
            </a:extLst>
          </p:cNvPr>
          <p:cNvSpPr/>
          <p:nvPr/>
        </p:nvSpPr>
        <p:spPr>
          <a:xfrm>
            <a:off x="470263" y="5119091"/>
            <a:ext cx="1476103" cy="560878"/>
          </a:xfrm>
          <a:prstGeom prst="snip1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KE" dirty="0"/>
              <a:t>Motivation</a:t>
            </a:r>
          </a:p>
        </p:txBody>
      </p:sp>
      <p:sp>
        <p:nvSpPr>
          <p:cNvPr id="15" name="Snip Single Corner of Rectangle 14">
            <a:extLst>
              <a:ext uri="{FF2B5EF4-FFF2-40B4-BE49-F238E27FC236}">
                <a16:creationId xmlns:a16="http://schemas.microsoft.com/office/drawing/2014/main" id="{86AF8E1A-0BDA-054D-3D55-8F5DB8289797}"/>
              </a:ext>
            </a:extLst>
          </p:cNvPr>
          <p:cNvSpPr/>
          <p:nvPr/>
        </p:nvSpPr>
        <p:spPr>
          <a:xfrm>
            <a:off x="470263" y="6096220"/>
            <a:ext cx="1476103" cy="560878"/>
          </a:xfrm>
          <a:prstGeom prst="snip1Rect">
            <a:avLst/>
          </a:prstGeom>
          <a:solidFill>
            <a:schemeClr val="accent5">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KE" dirty="0"/>
              <a:t>Opportunity</a:t>
            </a:r>
          </a:p>
        </p:txBody>
      </p:sp>
      <p:sp>
        <p:nvSpPr>
          <p:cNvPr id="16" name="Down Arrow 15">
            <a:extLst>
              <a:ext uri="{FF2B5EF4-FFF2-40B4-BE49-F238E27FC236}">
                <a16:creationId xmlns:a16="http://schemas.microsoft.com/office/drawing/2014/main" id="{A91D127D-E967-34EE-A5AE-49769A1C1883}"/>
              </a:ext>
            </a:extLst>
          </p:cNvPr>
          <p:cNvSpPr/>
          <p:nvPr/>
        </p:nvSpPr>
        <p:spPr>
          <a:xfrm>
            <a:off x="1110344" y="4636489"/>
            <a:ext cx="114547" cy="48260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17" name="Up Arrow 16">
            <a:extLst>
              <a:ext uri="{FF2B5EF4-FFF2-40B4-BE49-F238E27FC236}">
                <a16:creationId xmlns:a16="http://schemas.microsoft.com/office/drawing/2014/main" id="{DFE6F867-FE12-B171-D1E0-70CE2500788E}"/>
              </a:ext>
            </a:extLst>
          </p:cNvPr>
          <p:cNvSpPr/>
          <p:nvPr/>
        </p:nvSpPr>
        <p:spPr>
          <a:xfrm>
            <a:off x="1110344" y="5679969"/>
            <a:ext cx="114547" cy="416251"/>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18" name="Oval 17">
            <a:extLst>
              <a:ext uri="{FF2B5EF4-FFF2-40B4-BE49-F238E27FC236}">
                <a16:creationId xmlns:a16="http://schemas.microsoft.com/office/drawing/2014/main" id="{A83CF560-7998-8C59-6A98-E2E896F6F951}"/>
              </a:ext>
            </a:extLst>
          </p:cNvPr>
          <p:cNvSpPr/>
          <p:nvPr/>
        </p:nvSpPr>
        <p:spPr>
          <a:xfrm>
            <a:off x="4092186" y="4193177"/>
            <a:ext cx="2465368" cy="1933303"/>
          </a:xfrm>
          <a:prstGeom prst="ellipse">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KE" dirty="0"/>
              <a:t>Behaviour</a:t>
            </a:r>
          </a:p>
        </p:txBody>
      </p:sp>
      <p:cxnSp>
        <p:nvCxnSpPr>
          <p:cNvPr id="20" name="Curved Connector 19">
            <a:extLst>
              <a:ext uri="{FF2B5EF4-FFF2-40B4-BE49-F238E27FC236}">
                <a16:creationId xmlns:a16="http://schemas.microsoft.com/office/drawing/2014/main" id="{3995FB2F-88A2-F467-2F35-85773F542060}"/>
              </a:ext>
            </a:extLst>
          </p:cNvPr>
          <p:cNvCxnSpPr/>
          <p:nvPr/>
        </p:nvCxnSpPr>
        <p:spPr>
          <a:xfrm>
            <a:off x="1946366" y="4336869"/>
            <a:ext cx="2260367" cy="299620"/>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Curved Connector 23">
            <a:extLst>
              <a:ext uri="{FF2B5EF4-FFF2-40B4-BE49-F238E27FC236}">
                <a16:creationId xmlns:a16="http://schemas.microsoft.com/office/drawing/2014/main" id="{9D13401D-AF18-A746-ADD7-5795E146CB3C}"/>
              </a:ext>
            </a:extLst>
          </p:cNvPr>
          <p:cNvCxnSpPr>
            <a:endCxn id="18" idx="2"/>
          </p:cNvCxnSpPr>
          <p:nvPr/>
        </p:nvCxnSpPr>
        <p:spPr>
          <a:xfrm flipV="1">
            <a:off x="1946366" y="5159829"/>
            <a:ext cx="2145820" cy="239701"/>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Curved Connector 25">
            <a:extLst>
              <a:ext uri="{FF2B5EF4-FFF2-40B4-BE49-F238E27FC236}">
                <a16:creationId xmlns:a16="http://schemas.microsoft.com/office/drawing/2014/main" id="{F4809781-A6D9-EC68-2423-809CC119CF17}"/>
              </a:ext>
            </a:extLst>
          </p:cNvPr>
          <p:cNvCxnSpPr/>
          <p:nvPr/>
        </p:nvCxnSpPr>
        <p:spPr>
          <a:xfrm flipV="1">
            <a:off x="1946366" y="5679969"/>
            <a:ext cx="2260367" cy="696690"/>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0522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9F348-03F1-3B79-960D-CDE9824BB9C3}"/>
              </a:ext>
            </a:extLst>
          </p:cNvPr>
          <p:cNvSpPr>
            <a:spLocks noGrp="1"/>
          </p:cNvSpPr>
          <p:nvPr>
            <p:ph type="title"/>
          </p:nvPr>
        </p:nvSpPr>
        <p:spPr>
          <a:xfrm>
            <a:off x="666974" y="551543"/>
            <a:ext cx="10938536" cy="857709"/>
          </a:xfrm>
        </p:spPr>
        <p:txBody>
          <a:bodyPr>
            <a:normAutofit fontScale="90000"/>
          </a:bodyPr>
          <a:lstStyle/>
          <a:p>
            <a:r>
              <a:rPr lang="en-KE" sz="2700" b="1" dirty="0">
                <a:latin typeface="Calibri" panose="020F0502020204030204" pitchFamily="34" charset="0"/>
                <a:cs typeface="Calibri" panose="020F0502020204030204" pitchFamily="34" charset="0"/>
              </a:rPr>
              <a:t>Findings</a:t>
            </a:r>
            <a:r>
              <a:rPr lang="en-KE" dirty="0">
                <a:latin typeface="Calibri" panose="020F0502020204030204" pitchFamily="34" charset="0"/>
                <a:cs typeface="Calibri" panose="020F0502020204030204" pitchFamily="34" charset="0"/>
              </a:rPr>
              <a:t>: </a:t>
            </a:r>
            <a:r>
              <a:rPr lang="en-GB" sz="2700" b="1" dirty="0">
                <a:latin typeface="Calibri" panose="020F0502020204030204" pitchFamily="34" charset="0"/>
                <a:cs typeface="Calibri" panose="020F0502020204030204" pitchFamily="34" charset="0"/>
              </a:rPr>
              <a:t>Results organized under the COM-B framework</a:t>
            </a:r>
            <a:r>
              <a:rPr lang="en-GB" b="1" dirty="0">
                <a:latin typeface="Calibri" panose="020F0502020204030204" pitchFamily="34" charset="0"/>
                <a:cs typeface="Calibri" panose="020F0502020204030204" pitchFamily="34" charset="0"/>
              </a:rPr>
              <a:t>.</a:t>
            </a:r>
            <a:br>
              <a:rPr lang="en-GB" b="1" dirty="0"/>
            </a:br>
            <a:endParaRPr lang="en-K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3D07AAC-D27C-8386-5958-852AD13CBB33}"/>
              </a:ext>
            </a:extLst>
          </p:cNvPr>
          <p:cNvSpPr txBox="1"/>
          <p:nvPr/>
        </p:nvSpPr>
        <p:spPr>
          <a:xfrm>
            <a:off x="290285" y="980397"/>
            <a:ext cx="11701417" cy="5755422"/>
          </a:xfrm>
          <a:prstGeom prst="rect">
            <a:avLst/>
          </a:prstGeom>
          <a:noFill/>
        </p:spPr>
        <p:txBody>
          <a:bodyPr wrap="square">
            <a:spAutoFit/>
          </a:bodyPr>
          <a:lstStyle/>
          <a:p>
            <a:pPr>
              <a:buNone/>
            </a:pPr>
            <a:endParaRPr lang="en-GB" sz="2400" b="1"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Participants -20 AYAH (ages 16–24)  mostly single, had primary to college education, 5–17 years on ART, and varied viral load outcomes. In addition, 25 health care and research staff (ages 23–52) with secondary to university education had extensive HIV, PMTCT, and peer navigation experience.</a:t>
            </a:r>
            <a:endParaRPr lang="en-GB" sz="2000" b="1" dirty="0">
              <a:latin typeface="Calibri" panose="020F0502020204030204" pitchFamily="34" charset="0"/>
              <a:cs typeface="Calibri" panose="020F0502020204030204" pitchFamily="34" charset="0"/>
            </a:endParaRPr>
          </a:p>
          <a:p>
            <a:pPr marL="457200" indent="-457200">
              <a:buAutoNum type="arabicPeriod"/>
            </a:pPr>
            <a:endParaRPr lang="en-GB" sz="2000" b="1" dirty="0">
              <a:latin typeface="Calibri" panose="020F0502020204030204" pitchFamily="34" charset="0"/>
              <a:cs typeface="Calibri" panose="020F0502020204030204" pitchFamily="34" charset="0"/>
            </a:endParaRPr>
          </a:p>
          <a:p>
            <a:pPr marL="457200" indent="-457200">
              <a:buAutoNum type="arabicPeriod"/>
            </a:pPr>
            <a:r>
              <a:rPr lang="en-GB" sz="2000" b="1" dirty="0">
                <a:latin typeface="Calibri" panose="020F0502020204030204" pitchFamily="34" charset="0"/>
                <a:cs typeface="Calibri" panose="020F0502020204030204" pitchFamily="34" charset="0"/>
              </a:rPr>
              <a:t>Capability (Skills, knowledge, and confidence to engage in </a:t>
            </a:r>
            <a:r>
              <a:rPr lang="en-GB" sz="2000" b="1" dirty="0" err="1">
                <a:latin typeface="Calibri" panose="020F0502020204030204" pitchFamily="34" charset="0"/>
                <a:cs typeface="Calibri" panose="020F0502020204030204" pitchFamily="34" charset="0"/>
              </a:rPr>
              <a:t>behaviors</a:t>
            </a:r>
            <a:r>
              <a:rPr lang="en-GB" sz="2000" b="1" dirty="0">
                <a:latin typeface="Calibri" panose="020F0502020204030204" pitchFamily="34" charset="0"/>
                <a:cs typeface="Calibri" panose="020F0502020204030204" pitchFamily="34" charset="0"/>
              </a:rPr>
              <a:t>)</a:t>
            </a:r>
          </a:p>
          <a:p>
            <a:endParaRPr lang="en-GB" sz="2000" b="1"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Strengthened Peer Navigator Capacities:</a:t>
            </a:r>
            <a:r>
              <a:rPr lang="en-GB" sz="2000" dirty="0">
                <a:latin typeface="Calibri" panose="020F0502020204030204" pitchFamily="34" charset="0"/>
                <a:cs typeface="Calibri" panose="020F0502020204030204" pitchFamily="34" charset="0"/>
              </a:rPr>
              <a:t> Training, mentorship, and collaboration improved navigators’ ability to address stigma, disclosure, IPV, and psychosocial well-being.</a:t>
            </a:r>
          </a:p>
          <a:p>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Enhanced Skills Among AYAH:</a:t>
            </a:r>
            <a:r>
              <a:rPr lang="en-GB" sz="2000" dirty="0">
                <a:latin typeface="Calibri" panose="020F0502020204030204" pitchFamily="34" charset="0"/>
                <a:cs typeface="Calibri" panose="020F0502020204030204" pitchFamily="34" charset="0"/>
              </a:rPr>
              <a:t> Improved emotional regulation, communication, self-management, and clinic attendance.</a:t>
            </a:r>
          </a:p>
          <a:p>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Self-efficacy Development:</a:t>
            </a:r>
            <a:r>
              <a:rPr lang="en-GB" sz="2000" dirty="0">
                <a:latin typeface="Calibri" panose="020F0502020204030204" pitchFamily="34" charset="0"/>
                <a:cs typeface="Calibri" panose="020F0502020204030204" pitchFamily="34" charset="0"/>
              </a:rPr>
              <a:t> AYAH reported increased confidence in managing health challenges and ownership of their care journeys.</a:t>
            </a:r>
          </a:p>
          <a:p>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b="1" dirty="0">
                <a:latin typeface="Calibri" panose="020F0502020204030204" pitchFamily="34" charset="0"/>
                <a:cs typeface="Calibri" panose="020F0502020204030204" pitchFamily="34" charset="0"/>
              </a:rPr>
              <a:t>Quote:</a:t>
            </a:r>
            <a:r>
              <a:rPr lang="en-GB" sz="2000" dirty="0">
                <a:latin typeface="Calibri" panose="020F0502020204030204" pitchFamily="34" charset="0"/>
                <a:cs typeface="Calibri" panose="020F0502020204030204" pitchFamily="34" charset="0"/>
              </a:rPr>
              <a:t> </a:t>
            </a:r>
            <a:r>
              <a:rPr lang="en-GB" sz="2000" i="1" dirty="0">
                <a:latin typeface="Calibri" panose="020F0502020204030204" pitchFamily="34" charset="0"/>
                <a:cs typeface="Calibri" panose="020F0502020204030204" pitchFamily="34" charset="0"/>
              </a:rPr>
              <a:t>"When my peer checked on me, I remembered to take my drugs, even on bad days.”</a:t>
            </a:r>
          </a:p>
          <a:p>
            <a:pPr>
              <a:buFont typeface="Arial" panose="020B0604020202020204" pitchFamily="34" charset="0"/>
              <a:buChar char="•"/>
            </a:pPr>
            <a:endParaRPr lang="en-GB" sz="2400" i="1" dirty="0">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60DD1BD1-3779-C9C5-87F4-34FD8E0E59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844" y="0"/>
            <a:ext cx="1971155" cy="1409251"/>
          </a:xfrm>
          <a:prstGeom prst="rect">
            <a:avLst/>
          </a:prstGeom>
        </p:spPr>
      </p:pic>
    </p:spTree>
    <p:extLst>
      <p:ext uri="{BB962C8B-B14F-4D97-AF65-F5344CB8AC3E}">
        <p14:creationId xmlns:p14="http://schemas.microsoft.com/office/powerpoint/2010/main" val="4273338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8552C-AA71-DDF9-E775-1CC1270135F2}"/>
              </a:ext>
            </a:extLst>
          </p:cNvPr>
          <p:cNvSpPr>
            <a:spLocks noGrp="1"/>
          </p:cNvSpPr>
          <p:nvPr>
            <p:ph type="title"/>
          </p:nvPr>
        </p:nvSpPr>
        <p:spPr>
          <a:xfrm>
            <a:off x="362857" y="199701"/>
            <a:ext cx="11029616" cy="988332"/>
          </a:xfrm>
        </p:spPr>
        <p:txBody>
          <a:bodyPr/>
          <a:lstStyle/>
          <a:p>
            <a:r>
              <a:rPr lang="en-KE" dirty="0">
                <a:latin typeface="Calibri" panose="020F0502020204030204" pitchFamily="34" charset="0"/>
                <a:cs typeface="Calibri" panose="020F0502020204030204" pitchFamily="34" charset="0"/>
              </a:rPr>
              <a:t>Findings-cont:</a:t>
            </a:r>
            <a:endParaRPr lang="en-KE" dirty="0"/>
          </a:p>
        </p:txBody>
      </p:sp>
      <p:sp>
        <p:nvSpPr>
          <p:cNvPr id="4" name="TextBox 3">
            <a:extLst>
              <a:ext uri="{FF2B5EF4-FFF2-40B4-BE49-F238E27FC236}">
                <a16:creationId xmlns:a16="http://schemas.microsoft.com/office/drawing/2014/main" id="{70C8806B-D343-1547-CD92-C36A624F8A26}"/>
              </a:ext>
            </a:extLst>
          </p:cNvPr>
          <p:cNvSpPr txBox="1"/>
          <p:nvPr/>
        </p:nvSpPr>
        <p:spPr>
          <a:xfrm>
            <a:off x="275771" y="1188033"/>
            <a:ext cx="11640457" cy="4708981"/>
          </a:xfrm>
          <a:prstGeom prst="rect">
            <a:avLst/>
          </a:prstGeom>
          <a:noFill/>
        </p:spPr>
        <p:txBody>
          <a:bodyPr wrap="square">
            <a:spAutoFit/>
          </a:bodyPr>
          <a:lstStyle/>
          <a:p>
            <a:r>
              <a:rPr lang="en-GB" b="1" dirty="0"/>
              <a:t> </a:t>
            </a:r>
            <a:r>
              <a:rPr lang="en-GB" sz="2000" b="1" dirty="0">
                <a:latin typeface="Calibri" panose="020F0502020204030204" pitchFamily="34" charset="0"/>
                <a:cs typeface="Calibri" panose="020F0502020204030204" pitchFamily="34" charset="0"/>
              </a:rPr>
              <a:t>2. Opportunity (External factors that enable or hinder </a:t>
            </a:r>
            <a:r>
              <a:rPr lang="en-GB" sz="2000" b="1" dirty="0" err="1">
                <a:latin typeface="Calibri" panose="020F0502020204030204" pitchFamily="34" charset="0"/>
                <a:cs typeface="Calibri" panose="020F0502020204030204" pitchFamily="34" charset="0"/>
              </a:rPr>
              <a:t>behavior</a:t>
            </a:r>
            <a:r>
              <a:rPr lang="en-GB" sz="2000" b="1" dirty="0">
                <a:latin typeface="Calibri" panose="020F0502020204030204" pitchFamily="34" charset="0"/>
                <a:cs typeface="Calibri" panose="020F0502020204030204" pitchFamily="34" charset="0"/>
              </a:rPr>
              <a:t>)</a:t>
            </a:r>
          </a:p>
          <a:p>
            <a:endParaRPr lang="en-GB" sz="2000" b="1"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Safe and Supportive Spaces:</a:t>
            </a:r>
            <a:r>
              <a:rPr lang="en-GB" sz="2000" dirty="0">
                <a:latin typeface="Calibri" panose="020F0502020204030204" pitchFamily="34" charset="0"/>
                <a:cs typeface="Calibri" panose="020F0502020204030204" pitchFamily="34" charset="0"/>
              </a:rPr>
              <a:t> Peer navigation created non-judgmental spaces that encouraged openness and reduced feelings of isolation.</a:t>
            </a:r>
          </a:p>
          <a:p>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Delivery Modalities:</a:t>
            </a:r>
            <a:r>
              <a:rPr lang="en-GB" sz="2000" dirty="0">
                <a:latin typeface="Calibri" panose="020F0502020204030204" pitchFamily="34" charset="0"/>
                <a:cs typeface="Calibri" panose="020F0502020204030204" pitchFamily="34" charset="0"/>
              </a:rPr>
              <a:t> Both phone-based and in-person sessions provided support, with in-person perceived as deeper and more effective.</a:t>
            </a:r>
          </a:p>
          <a:p>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Family and Community Involvement:</a:t>
            </a:r>
            <a:r>
              <a:rPr lang="en-GB" sz="2000" dirty="0">
                <a:latin typeface="Calibri" panose="020F0502020204030204" pitchFamily="34" charset="0"/>
                <a:cs typeface="Calibri" panose="020F0502020204030204" pitchFamily="34" charset="0"/>
              </a:rPr>
              <a:t> While some AYAH appreciated family inclusion, others preferred private sessions due to stigma and confidentiality concerns.</a:t>
            </a:r>
          </a:p>
          <a:p>
            <a:endParaRPr lang="en-GB" sz="2000" dirty="0">
              <a:latin typeface="Calibri" panose="020F0502020204030204" pitchFamily="34" charset="0"/>
              <a:cs typeface="Calibri" panose="020F0502020204030204" pitchFamily="34" charset="0"/>
            </a:endParaRPr>
          </a:p>
          <a:p>
            <a:r>
              <a:rPr lang="en-GB" sz="2000" b="1" dirty="0">
                <a:latin typeface="Calibri" panose="020F0502020204030204" pitchFamily="34" charset="0"/>
                <a:cs typeface="Calibri" panose="020F0502020204030204" pitchFamily="34" charset="0"/>
              </a:rPr>
              <a:t>Barriers to Support:</a:t>
            </a:r>
            <a:r>
              <a:rPr lang="en-GB" sz="2000" dirty="0">
                <a:latin typeface="Calibri" panose="020F0502020204030204" pitchFamily="34" charset="0"/>
                <a:cs typeface="Calibri" panose="020F0502020204030204" pitchFamily="34" charset="0"/>
              </a:rPr>
              <a:t> Limited financial resources, relocation, communication issues, and gender dynamics sometimes disrupted the intervention.</a:t>
            </a:r>
          </a:p>
          <a:p>
            <a:endParaRPr lang="en-GB" sz="2000" dirty="0">
              <a:latin typeface="Calibri" panose="020F0502020204030204" pitchFamily="34" charset="0"/>
              <a:cs typeface="Calibri" panose="020F0502020204030204" pitchFamily="34" charset="0"/>
            </a:endParaRPr>
          </a:p>
          <a:p>
            <a:pPr>
              <a:buFont typeface="Arial" panose="020B0604020202020204" pitchFamily="34" charset="0"/>
              <a:buChar char="•"/>
            </a:pPr>
            <a:r>
              <a:rPr lang="en-GB" sz="2000" b="1" dirty="0">
                <a:latin typeface="Calibri" panose="020F0502020204030204" pitchFamily="34" charset="0"/>
                <a:cs typeface="Calibri" panose="020F0502020204030204" pitchFamily="34" charset="0"/>
              </a:rPr>
              <a:t>Quote:</a:t>
            </a:r>
            <a:r>
              <a:rPr lang="en-GB" sz="2000" dirty="0">
                <a:latin typeface="Calibri" panose="020F0502020204030204" pitchFamily="34" charset="0"/>
                <a:cs typeface="Calibri" panose="020F0502020204030204" pitchFamily="34" charset="0"/>
              </a:rPr>
              <a:t> </a:t>
            </a:r>
            <a:r>
              <a:rPr lang="en-GB" sz="2000" i="1" dirty="0">
                <a:latin typeface="Calibri" panose="020F0502020204030204" pitchFamily="34" charset="0"/>
                <a:cs typeface="Calibri" panose="020F0502020204030204" pitchFamily="34" charset="0"/>
              </a:rPr>
              <a:t>"People still whisper… so I keep my status to myself."</a:t>
            </a:r>
            <a:endParaRPr lang="en-GB" sz="2000" dirty="0">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D43A7AB9-B130-19C2-634E-26E870E2C8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0940" y="0"/>
            <a:ext cx="1941060" cy="1387735"/>
          </a:xfrm>
          <a:prstGeom prst="rect">
            <a:avLst/>
          </a:prstGeom>
        </p:spPr>
      </p:pic>
    </p:spTree>
    <p:extLst>
      <p:ext uri="{BB962C8B-B14F-4D97-AF65-F5344CB8AC3E}">
        <p14:creationId xmlns:p14="http://schemas.microsoft.com/office/powerpoint/2010/main" val="984631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923D9-3456-37ED-EC59-4004C2461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00917-C96C-7618-2882-36C5CFCF3A25}"/>
              </a:ext>
            </a:extLst>
          </p:cNvPr>
          <p:cNvSpPr>
            <a:spLocks noGrp="1"/>
          </p:cNvSpPr>
          <p:nvPr>
            <p:ph type="title"/>
          </p:nvPr>
        </p:nvSpPr>
        <p:spPr>
          <a:xfrm>
            <a:off x="586490" y="570016"/>
            <a:ext cx="11019020" cy="760020"/>
          </a:xfrm>
        </p:spPr>
        <p:txBody>
          <a:bodyPr>
            <a:normAutofit fontScale="90000"/>
          </a:bodyPr>
          <a:lstStyle/>
          <a:p>
            <a:br>
              <a:rPr lang="en-GB" dirty="0"/>
            </a:br>
            <a:br>
              <a:rPr lang="en-GB" dirty="0"/>
            </a:br>
            <a:r>
              <a:rPr lang="en-KE" dirty="0">
                <a:latin typeface="Calibri" panose="020F0502020204030204" pitchFamily="34" charset="0"/>
                <a:cs typeface="Calibri" panose="020F0502020204030204" pitchFamily="34" charset="0"/>
              </a:rPr>
              <a:t>Findings-cont:</a:t>
            </a:r>
            <a:br>
              <a:rPr lang="en-GB" b="1" dirty="0"/>
            </a:br>
            <a:endParaRPr lang="en-KE" dirty="0"/>
          </a:p>
        </p:txBody>
      </p:sp>
      <p:sp>
        <p:nvSpPr>
          <p:cNvPr id="5" name="TextBox 4">
            <a:extLst>
              <a:ext uri="{FF2B5EF4-FFF2-40B4-BE49-F238E27FC236}">
                <a16:creationId xmlns:a16="http://schemas.microsoft.com/office/drawing/2014/main" id="{474DBBEC-3935-583A-6433-AC4274D87C56}"/>
              </a:ext>
            </a:extLst>
          </p:cNvPr>
          <p:cNvSpPr txBox="1"/>
          <p:nvPr/>
        </p:nvSpPr>
        <p:spPr>
          <a:xfrm>
            <a:off x="499084" y="1166842"/>
            <a:ext cx="11193832" cy="923330"/>
          </a:xfrm>
          <a:prstGeom prst="rect">
            <a:avLst/>
          </a:prstGeom>
          <a:noFill/>
        </p:spPr>
        <p:txBody>
          <a:bodyPr wrap="square">
            <a:spAutoFit/>
          </a:bodyPr>
          <a:lstStyle/>
          <a:p>
            <a:pPr>
              <a:buNone/>
            </a:pPr>
            <a:endParaRPr lang="en-GB" b="1" dirty="0"/>
          </a:p>
          <a:p>
            <a:pPr>
              <a:buNone/>
            </a:pPr>
            <a:r>
              <a:rPr lang="en-GB" dirty="0"/>
              <a:t>.</a:t>
            </a:r>
          </a:p>
          <a:p>
            <a:pPr>
              <a:buFont typeface="Arial" panose="020B0604020202020204" pitchFamily="34" charset="0"/>
              <a:buChar char="•"/>
            </a:pPr>
            <a:endParaRPr lang="en-GB" dirty="0"/>
          </a:p>
        </p:txBody>
      </p:sp>
      <p:sp>
        <p:nvSpPr>
          <p:cNvPr id="7" name="TextBox 6">
            <a:extLst>
              <a:ext uri="{FF2B5EF4-FFF2-40B4-BE49-F238E27FC236}">
                <a16:creationId xmlns:a16="http://schemas.microsoft.com/office/drawing/2014/main" id="{65A27CDF-40C3-0274-DF3F-73F129E4386D}"/>
              </a:ext>
            </a:extLst>
          </p:cNvPr>
          <p:cNvSpPr txBox="1"/>
          <p:nvPr/>
        </p:nvSpPr>
        <p:spPr>
          <a:xfrm>
            <a:off x="130629" y="796834"/>
            <a:ext cx="11887200" cy="6155531"/>
          </a:xfrm>
          <a:prstGeom prst="rect">
            <a:avLst/>
          </a:prstGeom>
          <a:noFill/>
        </p:spPr>
        <p:txBody>
          <a:bodyPr wrap="square">
            <a:spAutoFit/>
          </a:bodyPr>
          <a:lstStyle/>
          <a:p>
            <a:r>
              <a:rPr lang="en-GB" sz="2800" b="1" dirty="0">
                <a:latin typeface="Calibri" panose="020F0502020204030204" pitchFamily="34" charset="0"/>
                <a:cs typeface="Calibri" panose="020F0502020204030204" pitchFamily="34" charset="0"/>
              </a:rPr>
              <a:t>3</a:t>
            </a:r>
            <a:r>
              <a:rPr lang="en-GB" sz="2400" b="1" dirty="0">
                <a:latin typeface="Calibri" panose="020F0502020204030204" pitchFamily="34" charset="0"/>
                <a:cs typeface="Calibri" panose="020F0502020204030204" pitchFamily="34" charset="0"/>
              </a:rPr>
              <a:t>. Motivation (Internal processes that influence </a:t>
            </a:r>
            <a:r>
              <a:rPr lang="en-GB" sz="2400" b="1" dirty="0" err="1">
                <a:latin typeface="Calibri" panose="020F0502020204030204" pitchFamily="34" charset="0"/>
                <a:cs typeface="Calibri" panose="020F0502020204030204" pitchFamily="34" charset="0"/>
              </a:rPr>
              <a:t>behavior</a:t>
            </a:r>
            <a:r>
              <a:rPr lang="en-GB" sz="2400" b="1" dirty="0">
                <a:latin typeface="Calibri" panose="020F0502020204030204" pitchFamily="34" charset="0"/>
                <a:cs typeface="Calibri" panose="020F0502020204030204" pitchFamily="34" charset="0"/>
              </a:rPr>
              <a:t>)</a:t>
            </a:r>
          </a:p>
          <a:p>
            <a:endParaRPr lang="en-GB" sz="2400" b="1"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Trusting Relationships:</a:t>
            </a:r>
            <a:r>
              <a:rPr lang="en-GB" sz="2400" dirty="0">
                <a:latin typeface="Calibri" panose="020F0502020204030204" pitchFamily="34" charset="0"/>
                <a:cs typeface="Calibri" panose="020F0502020204030204" pitchFamily="34" charset="0"/>
              </a:rPr>
              <a:t> Strong bonds between navigators and AYAH fostered motivation, trust, and sustained engagement.</a:t>
            </a:r>
          </a:p>
          <a:p>
            <a:endParaRPr lang="en-GB" sz="2400"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Identity Transformation &amp; Empowerment:</a:t>
            </a:r>
            <a:r>
              <a:rPr lang="en-GB" sz="2400" dirty="0">
                <a:latin typeface="Calibri" panose="020F0502020204030204" pitchFamily="34" charset="0"/>
                <a:cs typeface="Calibri" panose="020F0502020204030204" pitchFamily="34" charset="0"/>
              </a:rPr>
              <a:t> Peer navigation contributed to AYAH feeling more empowered and developing positive self-identities.</a:t>
            </a:r>
          </a:p>
          <a:p>
            <a:endParaRPr lang="en-GB" sz="2400"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Reduced Internalized Stigma:</a:t>
            </a:r>
            <a:r>
              <a:rPr lang="en-GB" sz="2400" dirty="0">
                <a:latin typeface="Calibri" panose="020F0502020204030204" pitchFamily="34" charset="0"/>
                <a:cs typeface="Calibri" panose="020F0502020204030204" pitchFamily="34" charset="0"/>
              </a:rPr>
              <a:t> AYAH felt understood, less judged, and more motivated to adhere to ART and engage in care.</a:t>
            </a:r>
          </a:p>
          <a:p>
            <a:endParaRPr lang="en-GB" sz="2400" dirty="0">
              <a:latin typeface="Calibri" panose="020F0502020204030204" pitchFamily="34" charset="0"/>
              <a:cs typeface="Calibri" panose="020F0502020204030204" pitchFamily="34" charset="0"/>
            </a:endParaRPr>
          </a:p>
          <a:p>
            <a:r>
              <a:rPr lang="en-GB" sz="2400" b="1" dirty="0">
                <a:latin typeface="Calibri" panose="020F0502020204030204" pitchFamily="34" charset="0"/>
                <a:cs typeface="Calibri" panose="020F0502020204030204" pitchFamily="34" charset="0"/>
              </a:rPr>
              <a:t>Confidentiality Concerns:</a:t>
            </a:r>
            <a:r>
              <a:rPr lang="en-GB" sz="2400" dirty="0">
                <a:latin typeface="Calibri" panose="020F0502020204030204" pitchFamily="34" charset="0"/>
                <a:cs typeface="Calibri" panose="020F0502020204030204" pitchFamily="34" charset="0"/>
              </a:rPr>
              <a:t> Fear of disclosure, especially through facility identification or phone communication, threatened trust and motivation, requiring adaptive strategies.</a:t>
            </a:r>
          </a:p>
          <a:p>
            <a:r>
              <a:rPr lang="en-GB" sz="2400" b="1" dirty="0"/>
              <a:t>Quote:</a:t>
            </a:r>
            <a:r>
              <a:rPr lang="en-GB" sz="2400" dirty="0"/>
              <a:t> </a:t>
            </a:r>
            <a:r>
              <a:rPr lang="en-GB" i="1" dirty="0"/>
              <a:t>“</a:t>
            </a:r>
            <a:r>
              <a:rPr lang="en-GB" i="1" dirty="0">
                <a:latin typeface="Calibri" panose="020F0502020204030204" pitchFamily="34" charset="0"/>
                <a:cs typeface="Calibri" panose="020F0502020204030204" pitchFamily="34" charset="0"/>
              </a:rPr>
              <a:t>I have not had so many problems since they started helping me. I have not encountered </a:t>
            </a:r>
            <a:r>
              <a:rPr lang="en-GB" i="1" dirty="0" err="1">
                <a:latin typeface="Calibri" panose="020F0502020204030204" pitchFamily="34" charset="0"/>
                <a:cs typeface="Calibri" panose="020F0502020204030204" pitchFamily="34" charset="0"/>
              </a:rPr>
              <a:t>alot</a:t>
            </a:r>
            <a:r>
              <a:rPr lang="en-GB" i="1" dirty="0">
                <a:latin typeface="Calibri" panose="020F0502020204030204" pitchFamily="34" charset="0"/>
                <a:cs typeface="Calibri" panose="020F0502020204030204" pitchFamily="34" charset="0"/>
              </a:rPr>
              <a:t> of problems. Even if it is a slight stress, I just look at how I can handle it and then they</a:t>
            </a:r>
          </a:p>
          <a:p>
            <a:r>
              <a:rPr lang="en-GB" i="1" dirty="0">
                <a:latin typeface="Calibri" panose="020F0502020204030204" pitchFamily="34" charset="0"/>
                <a:cs typeface="Calibri" panose="020F0502020204030204" pitchFamily="34" charset="0"/>
              </a:rPr>
              <a:t>advise me to get rid of anything that can give me stress</a:t>
            </a:r>
            <a:r>
              <a:rPr lang="en-GB" i="1" dirty="0"/>
              <a:t>”</a:t>
            </a:r>
            <a:endParaRPr lang="en-GB" dirty="0"/>
          </a:p>
          <a:p>
            <a:pPr lvl="1"/>
            <a:endParaRPr lang="en-GB" dirty="0"/>
          </a:p>
        </p:txBody>
      </p:sp>
      <p:pic>
        <p:nvPicPr>
          <p:cNvPr id="4" name="Picture 3">
            <a:extLst>
              <a:ext uri="{FF2B5EF4-FFF2-40B4-BE49-F238E27FC236}">
                <a16:creationId xmlns:a16="http://schemas.microsoft.com/office/drawing/2014/main" id="{9206A23E-CF04-E12A-627A-B4F1BB0AC6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0844" y="0"/>
            <a:ext cx="1971155" cy="1409251"/>
          </a:xfrm>
          <a:prstGeom prst="rect">
            <a:avLst/>
          </a:prstGeom>
        </p:spPr>
      </p:pic>
    </p:spTree>
    <p:extLst>
      <p:ext uri="{BB962C8B-B14F-4D97-AF65-F5344CB8AC3E}">
        <p14:creationId xmlns:p14="http://schemas.microsoft.com/office/powerpoint/2010/main" val="2191617709"/>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OUR.pptx" id="{C8B94E25-33BD-45D5-BF09-DFDE6F66F827}" vid="{3906A810-667D-48F7-952C-A904CEA9ED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27513</TotalTime>
  <Words>1481</Words>
  <Application>Microsoft Macintosh PowerPoint</Application>
  <PresentationFormat>Widescreen</PresentationFormat>
  <Paragraphs>183</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Franklin Gothic Book</vt:lpstr>
      <vt:lpstr>Franklin Gothic Demi</vt:lpstr>
      <vt:lpstr>Times New Roman</vt:lpstr>
      <vt:lpstr>Wingdings 2</vt:lpstr>
      <vt:lpstr>DividendVTI</vt:lpstr>
      <vt:lpstr>   Enhancing Psychosocial Wellbeing and ART Adherence: The Critical Role of Peer Navigators in Supporting Adolescents with HIV in Western Kenya </vt:lpstr>
      <vt:lpstr>Introduction &amp; Background </vt:lpstr>
      <vt:lpstr>In-person Peer Navigation Model</vt:lpstr>
      <vt:lpstr>  Research Gap, Significance, and Research Question </vt:lpstr>
      <vt:lpstr>  Study Design &amp; Setting </vt:lpstr>
      <vt:lpstr>  Materials &amp; Key Procedures </vt:lpstr>
      <vt:lpstr>Findings: Results organized under the COM-B framework. </vt:lpstr>
      <vt:lpstr>Findings-cont:</vt:lpstr>
      <vt:lpstr>  Findings-cont: </vt:lpstr>
      <vt:lpstr>Findings-cont:</vt:lpstr>
      <vt:lpstr>Discussion &amp; Interpretation </vt:lpstr>
      <vt:lpstr>CONCLUSION</vt:lpstr>
      <vt:lpstr>Recommendations &amp;Future Work </vt:lpstr>
      <vt:lpstr>PowerPoint Presentation</vt:lpstr>
      <vt:lpstr> 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Gladys Ontuga</cp:lastModifiedBy>
  <cp:revision>37</cp:revision>
  <dcterms:modified xsi:type="dcterms:W3CDTF">2025-09-03T04:30:31Z</dcterms:modified>
</cp:coreProperties>
</file>