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Roca One Heavy" charset="1" panose="00000A00000000000000"/>
      <p:regular r:id="rId21"/>
    </p:embeddedFont>
    <p:embeddedFont>
      <p:font typeface="Now" charset="1" panose="00000500000000000000"/>
      <p:regular r:id="rId22"/>
    </p:embeddedFont>
    <p:embeddedFont>
      <p:font typeface="Now Bold" charset="1" panose="00000800000000000000"/>
      <p:regular r:id="rId23"/>
    </p:embeddedFont>
    <p:embeddedFont>
      <p:font typeface="Now Heavy" charset="1" panose="00000A00000000000000"/>
      <p:regular r:id="rId24"/>
    </p:embeddedFont>
    <p:embeddedFont>
      <p:font typeface="Kabel" charset="1" panose="020D0402020204020903"/>
      <p:regular r:id="rId25"/>
    </p:embeddedFont>
    <p:embeddedFont>
      <p:font typeface="Satisfy" charset="1" panose="02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jpe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jpe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jpe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jpe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2" Target="../media/image40.jpe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jpe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3.jpe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4.jpe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5.jpe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6.jpe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jpe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jpe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571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5651">
            <a:off x="-374163" y="7063110"/>
            <a:ext cx="3363430" cy="4223485"/>
          </a:xfrm>
          <a:custGeom>
            <a:avLst/>
            <a:gdLst/>
            <a:ahLst/>
            <a:cxnLst/>
            <a:rect r="r" b="b" t="t" l="l"/>
            <a:pathLst>
              <a:path h="4223485" w="3363430">
                <a:moveTo>
                  <a:pt x="0" y="0"/>
                </a:moveTo>
                <a:lnTo>
                  <a:pt x="3363430" y="0"/>
                </a:lnTo>
                <a:lnTo>
                  <a:pt x="3363430" y="4223485"/>
                </a:lnTo>
                <a:lnTo>
                  <a:pt x="0" y="4223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3469">
            <a:off x="699475" y="1272652"/>
            <a:ext cx="16255606" cy="7982552"/>
            <a:chOff x="0" y="0"/>
            <a:chExt cx="4281312" cy="210240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81312" cy="2102401"/>
            </a:xfrm>
            <a:custGeom>
              <a:avLst/>
              <a:gdLst/>
              <a:ahLst/>
              <a:cxnLst/>
              <a:rect r="r" b="b" t="t" l="l"/>
              <a:pathLst>
                <a:path h="2102401" w="4281312">
                  <a:moveTo>
                    <a:pt x="0" y="0"/>
                  </a:moveTo>
                  <a:lnTo>
                    <a:pt x="4281312" y="0"/>
                  </a:lnTo>
                  <a:lnTo>
                    <a:pt x="4281312" y="2102401"/>
                  </a:lnTo>
                  <a:lnTo>
                    <a:pt x="0" y="2102401"/>
                  </a:lnTo>
                  <a:close/>
                </a:path>
              </a:pathLst>
            </a:custGeom>
            <a:solidFill>
              <a:srgbClr val="E7712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28575"/>
              <a:ext cx="4281312" cy="2073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53988">
            <a:off x="13519037" y="3915441"/>
            <a:ext cx="5448532" cy="4937732"/>
          </a:xfrm>
          <a:custGeom>
            <a:avLst/>
            <a:gdLst/>
            <a:ahLst/>
            <a:cxnLst/>
            <a:rect r="r" b="b" t="t" l="l"/>
            <a:pathLst>
              <a:path h="4937732" w="5448532">
                <a:moveTo>
                  <a:pt x="0" y="0"/>
                </a:moveTo>
                <a:lnTo>
                  <a:pt x="5448532" y="0"/>
                </a:lnTo>
                <a:lnTo>
                  <a:pt x="5448532" y="4937732"/>
                </a:lnTo>
                <a:lnTo>
                  <a:pt x="0" y="4937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9799252">
            <a:off x="-648845" y="-154798"/>
            <a:ext cx="3658709" cy="1234814"/>
          </a:xfrm>
          <a:custGeom>
            <a:avLst/>
            <a:gdLst/>
            <a:ahLst/>
            <a:cxnLst/>
            <a:rect r="r" b="b" t="t" l="l"/>
            <a:pathLst>
              <a:path h="1234814" w="3658709">
                <a:moveTo>
                  <a:pt x="0" y="0"/>
                </a:moveTo>
                <a:lnTo>
                  <a:pt x="3658709" y="0"/>
                </a:lnTo>
                <a:lnTo>
                  <a:pt x="3658709" y="1234814"/>
                </a:lnTo>
                <a:lnTo>
                  <a:pt x="0" y="1234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16278">
            <a:off x="7567613" y="8117283"/>
            <a:ext cx="6684788" cy="1725891"/>
          </a:xfrm>
          <a:custGeom>
            <a:avLst/>
            <a:gdLst/>
            <a:ahLst/>
            <a:cxnLst/>
            <a:rect r="r" b="b" t="t" l="l"/>
            <a:pathLst>
              <a:path h="1725891" w="6684788">
                <a:moveTo>
                  <a:pt x="0" y="0"/>
                </a:moveTo>
                <a:lnTo>
                  <a:pt x="6684789" y="0"/>
                </a:lnTo>
                <a:lnTo>
                  <a:pt x="6684789" y="1725891"/>
                </a:lnTo>
                <a:lnTo>
                  <a:pt x="0" y="1725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262115">
            <a:off x="11282301" y="2160614"/>
            <a:ext cx="7354870" cy="5852290"/>
            <a:chOff x="0" y="0"/>
            <a:chExt cx="1021487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21487" cy="812800"/>
            </a:xfrm>
            <a:custGeom>
              <a:avLst/>
              <a:gdLst/>
              <a:ahLst/>
              <a:cxnLst/>
              <a:rect r="r" b="b" t="t" l="l"/>
              <a:pathLst>
                <a:path h="812800" w="1021487">
                  <a:moveTo>
                    <a:pt x="0" y="0"/>
                  </a:moveTo>
                  <a:lnTo>
                    <a:pt x="1021487" y="0"/>
                  </a:lnTo>
                  <a:lnTo>
                    <a:pt x="102148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7712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28575"/>
              <a:ext cx="1021487" cy="784225"/>
            </a:xfrm>
            <a:prstGeom prst="rect">
              <a:avLst/>
            </a:prstGeom>
          </p:spPr>
          <p:txBody>
            <a:bodyPr anchor="ctr" rtlCol="false" tIns="52802" lIns="52802" bIns="52802" rIns="52802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274619">
            <a:off x="10532846" y="2347693"/>
            <a:ext cx="7079319" cy="5277879"/>
            <a:chOff x="0" y="0"/>
            <a:chExt cx="1090224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0224" cy="812800"/>
            </a:xfrm>
            <a:custGeom>
              <a:avLst/>
              <a:gdLst/>
              <a:ahLst/>
              <a:cxnLst/>
              <a:rect r="r" b="b" t="t" l="l"/>
              <a:pathLst>
                <a:path h="812800" w="1090224">
                  <a:moveTo>
                    <a:pt x="0" y="0"/>
                  </a:moveTo>
                  <a:lnTo>
                    <a:pt x="1090224" y="0"/>
                  </a:lnTo>
                  <a:lnTo>
                    <a:pt x="109022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/>
              <a:stretch>
                <a:fillRect l="-15976" t="0" r="-15976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1450879">
            <a:off x="16607390" y="1094854"/>
            <a:ext cx="839984" cy="1957590"/>
          </a:xfrm>
          <a:custGeom>
            <a:avLst/>
            <a:gdLst/>
            <a:ahLst/>
            <a:cxnLst/>
            <a:rect r="r" b="b" t="t" l="l"/>
            <a:pathLst>
              <a:path h="1957590" w="839984">
                <a:moveTo>
                  <a:pt x="0" y="0"/>
                </a:moveTo>
                <a:lnTo>
                  <a:pt x="839984" y="0"/>
                </a:lnTo>
                <a:lnTo>
                  <a:pt x="839984" y="1957590"/>
                </a:lnTo>
                <a:lnTo>
                  <a:pt x="0" y="19575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633632" y="2878651"/>
            <a:ext cx="8781986" cy="4770554"/>
            <a:chOff x="0" y="0"/>
            <a:chExt cx="11709315" cy="6360738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52400"/>
              <a:ext cx="11709315" cy="41562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974"/>
                </a:lnSpc>
              </a:pPr>
              <a:r>
                <a:rPr lang="en-US" b="true" sz="7974">
                  <a:solidFill>
                    <a:srgbClr val="FEF4EE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Beracah Wellness Consultancy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4382713"/>
              <a:ext cx="10995665" cy="197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00"/>
                </a:lnSpc>
              </a:pPr>
              <a:r>
                <a:rPr lang="en-US" sz="3000">
                  <a:solidFill>
                    <a:srgbClr val="FEF4EE"/>
                  </a:solidFill>
                  <a:latin typeface="Now"/>
                  <a:ea typeface="Now"/>
                  <a:cs typeface="Now"/>
                  <a:sym typeface="Now"/>
                </a:rPr>
                <a:t>Elevating Health and Well-being through Innovative &amp; Home-made Solutions and Support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329893">
            <a:off x="2083007" y="1027757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0512" y="3324728"/>
            <a:ext cx="14205661" cy="8170282"/>
            <a:chOff x="0" y="0"/>
            <a:chExt cx="3741409" cy="21518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41408" cy="2151844"/>
            </a:xfrm>
            <a:custGeom>
              <a:avLst/>
              <a:gdLst/>
              <a:ahLst/>
              <a:cxnLst/>
              <a:rect r="r" b="b" t="t" l="l"/>
              <a:pathLst>
                <a:path h="2151844" w="3741408">
                  <a:moveTo>
                    <a:pt x="21800" y="0"/>
                  </a:moveTo>
                  <a:lnTo>
                    <a:pt x="3719609" y="0"/>
                  </a:lnTo>
                  <a:cubicBezTo>
                    <a:pt x="3725390" y="0"/>
                    <a:pt x="3730935" y="2297"/>
                    <a:pt x="3735024" y="6385"/>
                  </a:cubicBezTo>
                  <a:cubicBezTo>
                    <a:pt x="3739112" y="10473"/>
                    <a:pt x="3741408" y="16018"/>
                    <a:pt x="3741408" y="21800"/>
                  </a:cubicBezTo>
                  <a:lnTo>
                    <a:pt x="3741408" y="2130044"/>
                  </a:lnTo>
                  <a:cubicBezTo>
                    <a:pt x="3741408" y="2142084"/>
                    <a:pt x="3731649" y="2151844"/>
                    <a:pt x="3719609" y="2151844"/>
                  </a:cubicBezTo>
                  <a:lnTo>
                    <a:pt x="21800" y="2151844"/>
                  </a:lnTo>
                  <a:cubicBezTo>
                    <a:pt x="9760" y="2151844"/>
                    <a:pt x="0" y="2142084"/>
                    <a:pt x="0" y="2130044"/>
                  </a:cubicBezTo>
                  <a:lnTo>
                    <a:pt x="0" y="21800"/>
                  </a:lnTo>
                  <a:cubicBezTo>
                    <a:pt x="0" y="9760"/>
                    <a:pt x="9760" y="0"/>
                    <a:pt x="21800" y="0"/>
                  </a:cubicBezTo>
                  <a:close/>
                </a:path>
              </a:pathLst>
            </a:custGeom>
            <a:solidFill>
              <a:srgbClr val="C8571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3741409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183998">
            <a:off x="1092825" y="5727291"/>
            <a:ext cx="3365155" cy="3365155"/>
          </a:xfrm>
          <a:custGeom>
            <a:avLst/>
            <a:gdLst/>
            <a:ahLst/>
            <a:cxnLst/>
            <a:rect r="r" b="b" t="t" l="l"/>
            <a:pathLst>
              <a:path h="3365155" w="3365155">
                <a:moveTo>
                  <a:pt x="0" y="0"/>
                </a:moveTo>
                <a:lnTo>
                  <a:pt x="3365155" y="0"/>
                </a:lnTo>
                <a:lnTo>
                  <a:pt x="3365155" y="3365155"/>
                </a:lnTo>
                <a:lnTo>
                  <a:pt x="0" y="3365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51564" y="1047750"/>
            <a:ext cx="8707171" cy="8170282"/>
            <a:chOff x="0" y="0"/>
            <a:chExt cx="2293247" cy="21518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93247" cy="2151844"/>
            </a:xfrm>
            <a:custGeom>
              <a:avLst/>
              <a:gdLst/>
              <a:ahLst/>
              <a:cxnLst/>
              <a:rect r="r" b="b" t="t" l="l"/>
              <a:pathLst>
                <a:path h="2151844" w="2293247">
                  <a:moveTo>
                    <a:pt x="35566" y="0"/>
                  </a:moveTo>
                  <a:lnTo>
                    <a:pt x="2257681" y="0"/>
                  </a:lnTo>
                  <a:cubicBezTo>
                    <a:pt x="2267114" y="0"/>
                    <a:pt x="2276160" y="3747"/>
                    <a:pt x="2282830" y="10417"/>
                  </a:cubicBezTo>
                  <a:cubicBezTo>
                    <a:pt x="2289500" y="17087"/>
                    <a:pt x="2293247" y="26133"/>
                    <a:pt x="2293247" y="35566"/>
                  </a:cubicBezTo>
                  <a:lnTo>
                    <a:pt x="2293247" y="2116278"/>
                  </a:lnTo>
                  <a:cubicBezTo>
                    <a:pt x="2293247" y="2135921"/>
                    <a:pt x="2277323" y="2151844"/>
                    <a:pt x="2257681" y="2151844"/>
                  </a:cubicBezTo>
                  <a:lnTo>
                    <a:pt x="35566" y="2151844"/>
                  </a:lnTo>
                  <a:cubicBezTo>
                    <a:pt x="15923" y="2151844"/>
                    <a:pt x="0" y="2135921"/>
                    <a:pt x="0" y="2116278"/>
                  </a:cubicBezTo>
                  <a:lnTo>
                    <a:pt x="0" y="35566"/>
                  </a:lnTo>
                  <a:cubicBezTo>
                    <a:pt x="0" y="15923"/>
                    <a:pt x="15923" y="0"/>
                    <a:pt x="35566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2293247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61932" y="1600275"/>
            <a:ext cx="6959346" cy="7065232"/>
            <a:chOff x="0" y="0"/>
            <a:chExt cx="9279128" cy="942031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57150"/>
              <a:ext cx="9279128" cy="10518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042"/>
                </a:lnSpc>
              </a:pP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How I</a:t>
              </a: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 Works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52041"/>
              <a:ext cx="9279128" cy="8068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Delivery: Gu</a:t>
              </a: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idebook, school programs, WhatsApp groups.</a:t>
              </a:r>
            </a:p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Setting: Homes, classrooms, churches, communities.</a:t>
              </a:r>
            </a:p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Facilitators:</a:t>
              </a: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Parents, Older siblings, Guardians, teachers.</a:t>
              </a:r>
            </a:p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Cos</a:t>
              </a: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t: Low (paper, crayons, balloons).</a:t>
              </a:r>
            </a:p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Scalability: Easy to replicate anywhere.</a:t>
              </a:r>
            </a:p>
            <a:p>
              <a:pPr algn="l" marL="0" indent="0" lvl="0">
                <a:lnSpc>
                  <a:spcPts val="435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177197" y="470071"/>
            <a:ext cx="1322640" cy="1658483"/>
          </a:xfrm>
          <a:custGeom>
            <a:avLst/>
            <a:gdLst/>
            <a:ahLst/>
            <a:cxnLst/>
            <a:rect r="r" b="b" t="t" l="l"/>
            <a:pathLst>
              <a:path h="1658483" w="1322640">
                <a:moveTo>
                  <a:pt x="0" y="0"/>
                </a:moveTo>
                <a:lnTo>
                  <a:pt x="1322640" y="0"/>
                </a:lnTo>
                <a:lnTo>
                  <a:pt x="1322640" y="1658483"/>
                </a:lnTo>
                <a:lnTo>
                  <a:pt x="0" y="165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595132">
            <a:off x="1464659" y="2184130"/>
            <a:ext cx="5959385" cy="6309559"/>
            <a:chOff x="0" y="0"/>
            <a:chExt cx="879080" cy="9307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79080" cy="930735"/>
            </a:xfrm>
            <a:custGeom>
              <a:avLst/>
              <a:gdLst/>
              <a:ahLst/>
              <a:cxnLst/>
              <a:rect r="r" b="b" t="t" l="l"/>
              <a:pathLst>
                <a:path h="930735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930735"/>
                  </a:lnTo>
                  <a:lnTo>
                    <a:pt x="0" y="930735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28575"/>
              <a:ext cx="879080" cy="902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597482">
            <a:off x="1680479" y="2427674"/>
            <a:ext cx="5525801" cy="5820985"/>
            <a:chOff x="0" y="0"/>
            <a:chExt cx="812800" cy="85621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56219"/>
            </a:xfrm>
            <a:custGeom>
              <a:avLst/>
              <a:gdLst/>
              <a:ahLst/>
              <a:cxnLst/>
              <a:rect r="r" b="b" t="t" l="l"/>
              <a:pathLst>
                <a:path h="85621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56219"/>
                  </a:lnTo>
                  <a:lnTo>
                    <a:pt x="0" y="856219"/>
                  </a:lnTo>
                  <a:close/>
                </a:path>
              </a:pathLst>
            </a:custGeom>
            <a:blipFill>
              <a:blip r:embed="rId6"/>
              <a:stretch>
                <a:fillRect l="0" t="-15468" r="0" b="-15468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-584762">
            <a:off x="2129181" y="1686599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5" y="0"/>
                </a:lnTo>
                <a:lnTo>
                  <a:pt x="3423595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571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846624">
            <a:off x="14398905" y="1144247"/>
            <a:ext cx="3941787" cy="3246599"/>
          </a:xfrm>
          <a:custGeom>
            <a:avLst/>
            <a:gdLst/>
            <a:ahLst/>
            <a:cxnLst/>
            <a:rect r="r" b="b" t="t" l="l"/>
            <a:pathLst>
              <a:path h="3246599" w="3941787">
                <a:moveTo>
                  <a:pt x="0" y="0"/>
                </a:moveTo>
                <a:lnTo>
                  <a:pt x="3941787" y="0"/>
                </a:lnTo>
                <a:lnTo>
                  <a:pt x="3941787" y="3246598"/>
                </a:lnTo>
                <a:lnTo>
                  <a:pt x="0" y="3246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55508" y="7632865"/>
            <a:ext cx="5134940" cy="4653539"/>
          </a:xfrm>
          <a:custGeom>
            <a:avLst/>
            <a:gdLst/>
            <a:ahLst/>
            <a:cxnLst/>
            <a:rect r="r" b="b" t="t" l="l"/>
            <a:pathLst>
              <a:path h="4653539" w="5134940">
                <a:moveTo>
                  <a:pt x="0" y="0"/>
                </a:moveTo>
                <a:lnTo>
                  <a:pt x="5134940" y="0"/>
                </a:lnTo>
                <a:lnTo>
                  <a:pt x="5134940" y="4653539"/>
                </a:lnTo>
                <a:lnTo>
                  <a:pt x="0" y="4653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76270">
            <a:off x="-71226" y="9370721"/>
            <a:ext cx="1737942" cy="993607"/>
          </a:xfrm>
          <a:custGeom>
            <a:avLst/>
            <a:gdLst/>
            <a:ahLst/>
            <a:cxnLst/>
            <a:rect r="r" b="b" t="t" l="l"/>
            <a:pathLst>
              <a:path h="993607" w="1737942">
                <a:moveTo>
                  <a:pt x="0" y="0"/>
                </a:moveTo>
                <a:lnTo>
                  <a:pt x="1737942" y="0"/>
                </a:lnTo>
                <a:lnTo>
                  <a:pt x="1737942" y="993608"/>
                </a:lnTo>
                <a:lnTo>
                  <a:pt x="0" y="993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9397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83898" y="728835"/>
            <a:ext cx="10520204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51"/>
              </a:lnSpc>
            </a:pPr>
            <a:r>
              <a:rPr lang="en-US" b="true" sz="5959">
                <a:solidFill>
                  <a:srgbClr val="FEF4EE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Wh</a:t>
            </a:r>
            <a:r>
              <a:rPr lang="en-US" b="true" sz="5959">
                <a:solidFill>
                  <a:srgbClr val="FEF4EE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y It’s Different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01784" y="1963398"/>
            <a:ext cx="4037096" cy="7280870"/>
            <a:chOff x="0" y="0"/>
            <a:chExt cx="1063268" cy="19175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3268" cy="1917595"/>
            </a:xfrm>
            <a:custGeom>
              <a:avLst/>
              <a:gdLst/>
              <a:ahLst/>
              <a:cxnLst/>
              <a:rect r="r" b="b" t="t" l="l"/>
              <a:pathLst>
                <a:path h="1917595" w="1063268">
                  <a:moveTo>
                    <a:pt x="76708" y="0"/>
                  </a:moveTo>
                  <a:lnTo>
                    <a:pt x="986560" y="0"/>
                  </a:lnTo>
                  <a:cubicBezTo>
                    <a:pt x="1006905" y="0"/>
                    <a:pt x="1026415" y="8082"/>
                    <a:pt x="1040801" y="22467"/>
                  </a:cubicBezTo>
                  <a:cubicBezTo>
                    <a:pt x="1055186" y="36853"/>
                    <a:pt x="1063268" y="56364"/>
                    <a:pt x="1063268" y="76708"/>
                  </a:cubicBezTo>
                  <a:lnTo>
                    <a:pt x="1063268" y="1840888"/>
                  </a:lnTo>
                  <a:cubicBezTo>
                    <a:pt x="1063268" y="1883252"/>
                    <a:pt x="1028925" y="1917595"/>
                    <a:pt x="986560" y="1917595"/>
                  </a:cubicBezTo>
                  <a:lnTo>
                    <a:pt x="76708" y="1917595"/>
                  </a:lnTo>
                  <a:cubicBezTo>
                    <a:pt x="56364" y="1917595"/>
                    <a:pt x="36853" y="1909514"/>
                    <a:pt x="22467" y="1895128"/>
                  </a:cubicBezTo>
                  <a:cubicBezTo>
                    <a:pt x="8082" y="1880743"/>
                    <a:pt x="0" y="1861232"/>
                    <a:pt x="0" y="1840888"/>
                  </a:cubicBezTo>
                  <a:lnTo>
                    <a:pt x="0" y="76708"/>
                  </a:lnTo>
                  <a:cubicBezTo>
                    <a:pt x="0" y="56364"/>
                    <a:pt x="8082" y="36853"/>
                    <a:pt x="22467" y="22467"/>
                  </a:cubicBezTo>
                  <a:cubicBezTo>
                    <a:pt x="36853" y="8082"/>
                    <a:pt x="56364" y="0"/>
                    <a:pt x="76708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1063268" cy="1889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63822" y="2637623"/>
            <a:ext cx="3313021" cy="3631263"/>
            <a:chOff x="0" y="0"/>
            <a:chExt cx="4417361" cy="484168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2576681"/>
              <a:ext cx="4417361" cy="226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536"/>
                </a:lnSpc>
              </a:pPr>
              <a:r>
                <a:rPr lang="en-US" sz="34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</a:t>
              </a:r>
              <a:r>
                <a:rPr lang="en-US" sz="34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</a:t>
              </a:r>
              <a:r>
                <a:rPr lang="en-US" sz="34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r</a:t>
              </a:r>
              <a:r>
                <a:rPr lang="en-US" sz="34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ly </a:t>
              </a:r>
              <a:r>
                <a:rPr lang="en-US" sz="34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→ before problems manifest.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8100"/>
              <a:ext cx="4417361" cy="21217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179"/>
                </a:lnSpc>
              </a:pPr>
              <a:r>
                <a:rPr lang="en-US" b="true" sz="3799">
                  <a:solidFill>
                    <a:srgbClr val="1F0E03"/>
                  </a:solidFill>
                  <a:latin typeface="Now Heavy"/>
                  <a:ea typeface="Now Heavy"/>
                  <a:cs typeface="Now Heavy"/>
                  <a:sym typeface="Now Heavy"/>
                </a:rPr>
                <a:t>`Prevention at an early age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173780" y="1963398"/>
            <a:ext cx="4037096" cy="7280870"/>
            <a:chOff x="0" y="0"/>
            <a:chExt cx="1063268" cy="191759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63268" cy="1917595"/>
            </a:xfrm>
            <a:custGeom>
              <a:avLst/>
              <a:gdLst/>
              <a:ahLst/>
              <a:cxnLst/>
              <a:rect r="r" b="b" t="t" l="l"/>
              <a:pathLst>
                <a:path h="1917595" w="1063268">
                  <a:moveTo>
                    <a:pt x="76708" y="0"/>
                  </a:moveTo>
                  <a:lnTo>
                    <a:pt x="986560" y="0"/>
                  </a:lnTo>
                  <a:cubicBezTo>
                    <a:pt x="1006905" y="0"/>
                    <a:pt x="1026415" y="8082"/>
                    <a:pt x="1040801" y="22467"/>
                  </a:cubicBezTo>
                  <a:cubicBezTo>
                    <a:pt x="1055186" y="36853"/>
                    <a:pt x="1063268" y="56364"/>
                    <a:pt x="1063268" y="76708"/>
                  </a:cubicBezTo>
                  <a:lnTo>
                    <a:pt x="1063268" y="1840888"/>
                  </a:lnTo>
                  <a:cubicBezTo>
                    <a:pt x="1063268" y="1883252"/>
                    <a:pt x="1028925" y="1917595"/>
                    <a:pt x="986560" y="1917595"/>
                  </a:cubicBezTo>
                  <a:lnTo>
                    <a:pt x="76708" y="1917595"/>
                  </a:lnTo>
                  <a:cubicBezTo>
                    <a:pt x="56364" y="1917595"/>
                    <a:pt x="36853" y="1909514"/>
                    <a:pt x="22467" y="1895128"/>
                  </a:cubicBezTo>
                  <a:cubicBezTo>
                    <a:pt x="8082" y="1880743"/>
                    <a:pt x="0" y="1861232"/>
                    <a:pt x="0" y="1840888"/>
                  </a:cubicBezTo>
                  <a:lnTo>
                    <a:pt x="0" y="76708"/>
                  </a:lnTo>
                  <a:cubicBezTo>
                    <a:pt x="0" y="56364"/>
                    <a:pt x="8082" y="36853"/>
                    <a:pt x="22467" y="22467"/>
                  </a:cubicBezTo>
                  <a:cubicBezTo>
                    <a:pt x="36853" y="8082"/>
                    <a:pt x="56364" y="0"/>
                    <a:pt x="76708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28575"/>
              <a:ext cx="1063268" cy="1889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535818" y="2637623"/>
            <a:ext cx="3313021" cy="5395928"/>
            <a:chOff x="0" y="0"/>
            <a:chExt cx="4417361" cy="7194571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823995"/>
              <a:ext cx="4417361" cy="53705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16"/>
                </a:lnSpc>
              </a:pPr>
              <a:r>
                <a:rPr lang="en-US" sz="30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</a:t>
              </a:r>
              <a:r>
                <a:rPr lang="en-US" sz="30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ulturally grounded → African traditions &amp; languages. Highly adaptable in any of our diverse cultures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28575"/>
              <a:ext cx="4417361" cy="13785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59"/>
                </a:lnSpc>
              </a:pPr>
              <a:r>
                <a:rPr lang="en-US" b="true" sz="3599">
                  <a:solidFill>
                    <a:srgbClr val="1F0E03"/>
                  </a:solidFill>
                  <a:latin typeface="Now Heavy"/>
                  <a:ea typeface="Now Heavy"/>
                  <a:cs typeface="Now Heavy"/>
                  <a:sym typeface="Now Heavy"/>
                </a:rPr>
                <a:t>Cultural Resonance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987782" y="1963398"/>
            <a:ext cx="4037096" cy="7280870"/>
            <a:chOff x="0" y="0"/>
            <a:chExt cx="1063268" cy="191759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63268" cy="1917595"/>
            </a:xfrm>
            <a:custGeom>
              <a:avLst/>
              <a:gdLst/>
              <a:ahLst/>
              <a:cxnLst/>
              <a:rect r="r" b="b" t="t" l="l"/>
              <a:pathLst>
                <a:path h="1917595" w="1063268">
                  <a:moveTo>
                    <a:pt x="76708" y="0"/>
                  </a:moveTo>
                  <a:lnTo>
                    <a:pt x="986560" y="0"/>
                  </a:lnTo>
                  <a:cubicBezTo>
                    <a:pt x="1006905" y="0"/>
                    <a:pt x="1026415" y="8082"/>
                    <a:pt x="1040801" y="22467"/>
                  </a:cubicBezTo>
                  <a:cubicBezTo>
                    <a:pt x="1055186" y="36853"/>
                    <a:pt x="1063268" y="56364"/>
                    <a:pt x="1063268" y="76708"/>
                  </a:cubicBezTo>
                  <a:lnTo>
                    <a:pt x="1063268" y="1840888"/>
                  </a:lnTo>
                  <a:cubicBezTo>
                    <a:pt x="1063268" y="1883252"/>
                    <a:pt x="1028925" y="1917595"/>
                    <a:pt x="986560" y="1917595"/>
                  </a:cubicBezTo>
                  <a:lnTo>
                    <a:pt x="76708" y="1917595"/>
                  </a:lnTo>
                  <a:cubicBezTo>
                    <a:pt x="56364" y="1917595"/>
                    <a:pt x="36853" y="1909514"/>
                    <a:pt x="22467" y="1895128"/>
                  </a:cubicBezTo>
                  <a:cubicBezTo>
                    <a:pt x="8082" y="1880743"/>
                    <a:pt x="0" y="1861232"/>
                    <a:pt x="0" y="1840888"/>
                  </a:cubicBezTo>
                  <a:lnTo>
                    <a:pt x="0" y="76708"/>
                  </a:lnTo>
                  <a:cubicBezTo>
                    <a:pt x="0" y="56364"/>
                    <a:pt x="8082" y="36853"/>
                    <a:pt x="22467" y="22467"/>
                  </a:cubicBezTo>
                  <a:cubicBezTo>
                    <a:pt x="36853" y="8082"/>
                    <a:pt x="56364" y="0"/>
                    <a:pt x="76708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28575"/>
              <a:ext cx="1063268" cy="1889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349820" y="2637623"/>
            <a:ext cx="3313021" cy="4014803"/>
            <a:chOff x="0" y="0"/>
            <a:chExt cx="4417361" cy="5353071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2574988"/>
              <a:ext cx="4417361" cy="2778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146"/>
                </a:lnSpc>
              </a:pPr>
              <a:r>
                <a:rPr lang="en-US" sz="31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</a:t>
              </a:r>
              <a:r>
                <a:rPr lang="en-US" sz="31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ommunity-led → par</a:t>
              </a:r>
              <a:r>
                <a:rPr lang="en-US" sz="31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en</a:t>
              </a:r>
              <a:r>
                <a:rPr lang="en-US" sz="31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ts, not just professionals.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38100"/>
              <a:ext cx="4417361" cy="21200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69"/>
                </a:lnSpc>
              </a:pPr>
              <a:r>
                <a:rPr lang="en-US" b="true" sz="3699">
                  <a:solidFill>
                    <a:srgbClr val="1F0E03"/>
                  </a:solidFill>
                  <a:latin typeface="Now Bold"/>
                  <a:ea typeface="Now Bold"/>
                  <a:cs typeface="Now Bold"/>
                  <a:sym typeface="Now Bold"/>
                </a:rPr>
                <a:t>Community / Lay leaders Led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359778" y="1963398"/>
            <a:ext cx="4037096" cy="7280870"/>
            <a:chOff x="0" y="0"/>
            <a:chExt cx="1063268" cy="191759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63268" cy="1917595"/>
            </a:xfrm>
            <a:custGeom>
              <a:avLst/>
              <a:gdLst/>
              <a:ahLst/>
              <a:cxnLst/>
              <a:rect r="r" b="b" t="t" l="l"/>
              <a:pathLst>
                <a:path h="1917595" w="1063268">
                  <a:moveTo>
                    <a:pt x="76708" y="0"/>
                  </a:moveTo>
                  <a:lnTo>
                    <a:pt x="986560" y="0"/>
                  </a:lnTo>
                  <a:cubicBezTo>
                    <a:pt x="1006905" y="0"/>
                    <a:pt x="1026415" y="8082"/>
                    <a:pt x="1040801" y="22467"/>
                  </a:cubicBezTo>
                  <a:cubicBezTo>
                    <a:pt x="1055186" y="36853"/>
                    <a:pt x="1063268" y="56364"/>
                    <a:pt x="1063268" y="76708"/>
                  </a:cubicBezTo>
                  <a:lnTo>
                    <a:pt x="1063268" y="1840888"/>
                  </a:lnTo>
                  <a:cubicBezTo>
                    <a:pt x="1063268" y="1883252"/>
                    <a:pt x="1028925" y="1917595"/>
                    <a:pt x="986560" y="1917595"/>
                  </a:cubicBezTo>
                  <a:lnTo>
                    <a:pt x="76708" y="1917595"/>
                  </a:lnTo>
                  <a:cubicBezTo>
                    <a:pt x="56364" y="1917595"/>
                    <a:pt x="36853" y="1909514"/>
                    <a:pt x="22467" y="1895128"/>
                  </a:cubicBezTo>
                  <a:cubicBezTo>
                    <a:pt x="8082" y="1880743"/>
                    <a:pt x="0" y="1861232"/>
                    <a:pt x="0" y="1840888"/>
                  </a:cubicBezTo>
                  <a:lnTo>
                    <a:pt x="0" y="76708"/>
                  </a:lnTo>
                  <a:cubicBezTo>
                    <a:pt x="0" y="56364"/>
                    <a:pt x="8082" y="36853"/>
                    <a:pt x="22467" y="22467"/>
                  </a:cubicBezTo>
                  <a:cubicBezTo>
                    <a:pt x="36853" y="8082"/>
                    <a:pt x="56364" y="0"/>
                    <a:pt x="76708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28575"/>
              <a:ext cx="1063268" cy="1889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3721816" y="2637623"/>
            <a:ext cx="3313021" cy="4574238"/>
            <a:chOff x="0" y="0"/>
            <a:chExt cx="4417361" cy="6098984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1674346"/>
              <a:ext cx="4417361" cy="44246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6"/>
                </a:lnSpc>
              </a:pPr>
              <a:r>
                <a:rPr lang="en-US" sz="28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</a:t>
              </a:r>
              <a:r>
                <a:rPr lang="en-US" sz="28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calable &amp; simple → fits daily life.</a:t>
              </a:r>
            </a:p>
            <a:p>
              <a:pPr algn="ctr" marL="623947" indent="-311974" lvl="1">
                <a:lnSpc>
                  <a:spcPts val="3756"/>
                </a:lnSpc>
                <a:buFont typeface="Arial"/>
                <a:buChar char="•"/>
              </a:pPr>
              <a:r>
                <a:rPr lang="en-US" sz="28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“Vaccination for th</a:t>
              </a:r>
              <a:r>
                <a:rPr lang="en-US" sz="28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 </a:t>
              </a:r>
              <a:r>
                <a:rPr lang="en-US" sz="28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m</a:t>
              </a:r>
              <a:r>
                <a:rPr lang="en-US" sz="28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in</a:t>
              </a:r>
              <a:r>
                <a:rPr lang="en-US" sz="288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d” – daily identity doses.</a:t>
              </a:r>
            </a:p>
            <a:p>
              <a:pPr algn="ctr" marL="0" indent="0" lvl="0">
                <a:lnSpc>
                  <a:spcPts val="3756"/>
                </a:lnSpc>
              </a:pP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19050"/>
              <a:ext cx="4417361" cy="12289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519"/>
                </a:lnSpc>
              </a:pPr>
              <a:r>
                <a:rPr lang="en-US" b="true" sz="3199">
                  <a:solidFill>
                    <a:srgbClr val="1F0E03"/>
                  </a:solidFill>
                  <a:latin typeface="Now Heavy"/>
                  <a:ea typeface="Now Heavy"/>
                  <a:cs typeface="Now Heavy"/>
                  <a:sym typeface="Now Heavy"/>
                </a:rPr>
                <a:t>Highly Scallable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0512" y="3324728"/>
            <a:ext cx="14205661" cy="8170282"/>
            <a:chOff x="0" y="0"/>
            <a:chExt cx="3741409" cy="21518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41408" cy="2151844"/>
            </a:xfrm>
            <a:custGeom>
              <a:avLst/>
              <a:gdLst/>
              <a:ahLst/>
              <a:cxnLst/>
              <a:rect r="r" b="b" t="t" l="l"/>
              <a:pathLst>
                <a:path h="2151844" w="3741408">
                  <a:moveTo>
                    <a:pt x="21800" y="0"/>
                  </a:moveTo>
                  <a:lnTo>
                    <a:pt x="3719609" y="0"/>
                  </a:lnTo>
                  <a:cubicBezTo>
                    <a:pt x="3725390" y="0"/>
                    <a:pt x="3730935" y="2297"/>
                    <a:pt x="3735024" y="6385"/>
                  </a:cubicBezTo>
                  <a:cubicBezTo>
                    <a:pt x="3739112" y="10473"/>
                    <a:pt x="3741408" y="16018"/>
                    <a:pt x="3741408" y="21800"/>
                  </a:cubicBezTo>
                  <a:lnTo>
                    <a:pt x="3741408" y="2130044"/>
                  </a:lnTo>
                  <a:cubicBezTo>
                    <a:pt x="3741408" y="2142084"/>
                    <a:pt x="3731649" y="2151844"/>
                    <a:pt x="3719609" y="2151844"/>
                  </a:cubicBezTo>
                  <a:lnTo>
                    <a:pt x="21800" y="2151844"/>
                  </a:lnTo>
                  <a:cubicBezTo>
                    <a:pt x="9760" y="2151844"/>
                    <a:pt x="0" y="2142084"/>
                    <a:pt x="0" y="2130044"/>
                  </a:cubicBezTo>
                  <a:lnTo>
                    <a:pt x="0" y="21800"/>
                  </a:lnTo>
                  <a:cubicBezTo>
                    <a:pt x="0" y="9760"/>
                    <a:pt x="9760" y="0"/>
                    <a:pt x="21800" y="0"/>
                  </a:cubicBezTo>
                  <a:close/>
                </a:path>
              </a:pathLst>
            </a:custGeom>
            <a:solidFill>
              <a:srgbClr val="C8571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3741409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183998">
            <a:off x="1092825" y="5727291"/>
            <a:ext cx="3365155" cy="3365155"/>
          </a:xfrm>
          <a:custGeom>
            <a:avLst/>
            <a:gdLst/>
            <a:ahLst/>
            <a:cxnLst/>
            <a:rect r="r" b="b" t="t" l="l"/>
            <a:pathLst>
              <a:path h="3365155" w="3365155">
                <a:moveTo>
                  <a:pt x="0" y="0"/>
                </a:moveTo>
                <a:lnTo>
                  <a:pt x="3365155" y="0"/>
                </a:lnTo>
                <a:lnTo>
                  <a:pt x="3365155" y="3365155"/>
                </a:lnTo>
                <a:lnTo>
                  <a:pt x="0" y="3365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51564" y="1047750"/>
            <a:ext cx="8707171" cy="8170282"/>
            <a:chOff x="0" y="0"/>
            <a:chExt cx="2293247" cy="21518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93247" cy="2151844"/>
            </a:xfrm>
            <a:custGeom>
              <a:avLst/>
              <a:gdLst/>
              <a:ahLst/>
              <a:cxnLst/>
              <a:rect r="r" b="b" t="t" l="l"/>
              <a:pathLst>
                <a:path h="2151844" w="2293247">
                  <a:moveTo>
                    <a:pt x="35566" y="0"/>
                  </a:moveTo>
                  <a:lnTo>
                    <a:pt x="2257681" y="0"/>
                  </a:lnTo>
                  <a:cubicBezTo>
                    <a:pt x="2267114" y="0"/>
                    <a:pt x="2276160" y="3747"/>
                    <a:pt x="2282830" y="10417"/>
                  </a:cubicBezTo>
                  <a:cubicBezTo>
                    <a:pt x="2289500" y="17087"/>
                    <a:pt x="2293247" y="26133"/>
                    <a:pt x="2293247" y="35566"/>
                  </a:cubicBezTo>
                  <a:lnTo>
                    <a:pt x="2293247" y="2116278"/>
                  </a:lnTo>
                  <a:cubicBezTo>
                    <a:pt x="2293247" y="2135921"/>
                    <a:pt x="2277323" y="2151844"/>
                    <a:pt x="2257681" y="2151844"/>
                  </a:cubicBezTo>
                  <a:lnTo>
                    <a:pt x="35566" y="2151844"/>
                  </a:lnTo>
                  <a:cubicBezTo>
                    <a:pt x="15923" y="2151844"/>
                    <a:pt x="0" y="2135921"/>
                    <a:pt x="0" y="2116278"/>
                  </a:cubicBezTo>
                  <a:lnTo>
                    <a:pt x="0" y="35566"/>
                  </a:lnTo>
                  <a:cubicBezTo>
                    <a:pt x="0" y="15923"/>
                    <a:pt x="15923" y="0"/>
                    <a:pt x="35566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2293247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61932" y="2705175"/>
            <a:ext cx="6959346" cy="4855432"/>
            <a:chOff x="0" y="0"/>
            <a:chExt cx="9279128" cy="647391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57150"/>
              <a:ext cx="9279128" cy="10518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042"/>
                </a:lnSpc>
              </a:pP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Pilo</a:t>
              </a: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 Outcomes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52041"/>
              <a:ext cx="9279128" cy="5121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Children: </a:t>
              </a: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stronger emotional expression, cultural pride, resilience.</a:t>
              </a:r>
            </a:p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Parents: deeper bonds, empowered as caregivers, joy in parenting.</a:t>
              </a:r>
            </a:p>
            <a:p>
              <a:pPr algn="l" marL="0" indent="0" lvl="0">
                <a:lnSpc>
                  <a:spcPts val="435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177197" y="470071"/>
            <a:ext cx="1322640" cy="1658483"/>
          </a:xfrm>
          <a:custGeom>
            <a:avLst/>
            <a:gdLst/>
            <a:ahLst/>
            <a:cxnLst/>
            <a:rect r="r" b="b" t="t" l="l"/>
            <a:pathLst>
              <a:path h="1658483" w="1322640">
                <a:moveTo>
                  <a:pt x="0" y="0"/>
                </a:moveTo>
                <a:lnTo>
                  <a:pt x="1322640" y="0"/>
                </a:lnTo>
                <a:lnTo>
                  <a:pt x="1322640" y="1658483"/>
                </a:lnTo>
                <a:lnTo>
                  <a:pt x="0" y="165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595132">
            <a:off x="1464659" y="2184130"/>
            <a:ext cx="5959385" cy="6309559"/>
            <a:chOff x="0" y="0"/>
            <a:chExt cx="879080" cy="9307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79080" cy="930735"/>
            </a:xfrm>
            <a:custGeom>
              <a:avLst/>
              <a:gdLst/>
              <a:ahLst/>
              <a:cxnLst/>
              <a:rect r="r" b="b" t="t" l="l"/>
              <a:pathLst>
                <a:path h="930735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930735"/>
                  </a:lnTo>
                  <a:lnTo>
                    <a:pt x="0" y="930735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28575"/>
              <a:ext cx="879080" cy="902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597482">
            <a:off x="1680479" y="2427674"/>
            <a:ext cx="5525801" cy="5820985"/>
            <a:chOff x="0" y="0"/>
            <a:chExt cx="812800" cy="85621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56219"/>
            </a:xfrm>
            <a:custGeom>
              <a:avLst/>
              <a:gdLst/>
              <a:ahLst/>
              <a:cxnLst/>
              <a:rect r="r" b="b" t="t" l="l"/>
              <a:pathLst>
                <a:path h="85621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56219"/>
                  </a:lnTo>
                  <a:lnTo>
                    <a:pt x="0" y="856219"/>
                  </a:lnTo>
                  <a:close/>
                </a:path>
              </a:pathLst>
            </a:custGeom>
            <a:blipFill>
              <a:blip r:embed="rId6"/>
              <a:stretch>
                <a:fillRect l="0" t="-15468" r="0" b="-15468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-584762">
            <a:off x="2129181" y="1686599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5" y="0"/>
                </a:lnTo>
                <a:lnTo>
                  <a:pt x="3423595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0512" y="3324728"/>
            <a:ext cx="14205661" cy="8170282"/>
            <a:chOff x="0" y="0"/>
            <a:chExt cx="3741409" cy="21518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41408" cy="2151844"/>
            </a:xfrm>
            <a:custGeom>
              <a:avLst/>
              <a:gdLst/>
              <a:ahLst/>
              <a:cxnLst/>
              <a:rect r="r" b="b" t="t" l="l"/>
              <a:pathLst>
                <a:path h="2151844" w="3741408">
                  <a:moveTo>
                    <a:pt x="21800" y="0"/>
                  </a:moveTo>
                  <a:lnTo>
                    <a:pt x="3719609" y="0"/>
                  </a:lnTo>
                  <a:cubicBezTo>
                    <a:pt x="3725390" y="0"/>
                    <a:pt x="3730935" y="2297"/>
                    <a:pt x="3735024" y="6385"/>
                  </a:cubicBezTo>
                  <a:cubicBezTo>
                    <a:pt x="3739112" y="10473"/>
                    <a:pt x="3741408" y="16018"/>
                    <a:pt x="3741408" y="21800"/>
                  </a:cubicBezTo>
                  <a:lnTo>
                    <a:pt x="3741408" y="2130044"/>
                  </a:lnTo>
                  <a:cubicBezTo>
                    <a:pt x="3741408" y="2142084"/>
                    <a:pt x="3731649" y="2151844"/>
                    <a:pt x="3719609" y="2151844"/>
                  </a:cubicBezTo>
                  <a:lnTo>
                    <a:pt x="21800" y="2151844"/>
                  </a:lnTo>
                  <a:cubicBezTo>
                    <a:pt x="9760" y="2151844"/>
                    <a:pt x="0" y="2142084"/>
                    <a:pt x="0" y="2130044"/>
                  </a:cubicBezTo>
                  <a:lnTo>
                    <a:pt x="0" y="21800"/>
                  </a:lnTo>
                  <a:cubicBezTo>
                    <a:pt x="0" y="9760"/>
                    <a:pt x="9760" y="0"/>
                    <a:pt x="21800" y="0"/>
                  </a:cubicBezTo>
                  <a:close/>
                </a:path>
              </a:pathLst>
            </a:custGeom>
            <a:solidFill>
              <a:srgbClr val="C8571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3741409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183998">
            <a:off x="1092825" y="5727291"/>
            <a:ext cx="3365155" cy="3365155"/>
          </a:xfrm>
          <a:custGeom>
            <a:avLst/>
            <a:gdLst/>
            <a:ahLst/>
            <a:cxnLst/>
            <a:rect r="r" b="b" t="t" l="l"/>
            <a:pathLst>
              <a:path h="3365155" w="3365155">
                <a:moveTo>
                  <a:pt x="0" y="0"/>
                </a:moveTo>
                <a:lnTo>
                  <a:pt x="3365155" y="0"/>
                </a:lnTo>
                <a:lnTo>
                  <a:pt x="3365155" y="3365155"/>
                </a:lnTo>
                <a:lnTo>
                  <a:pt x="0" y="3365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51564" y="1047750"/>
            <a:ext cx="8707171" cy="8170282"/>
            <a:chOff x="0" y="0"/>
            <a:chExt cx="2293247" cy="21518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93247" cy="2151844"/>
            </a:xfrm>
            <a:custGeom>
              <a:avLst/>
              <a:gdLst/>
              <a:ahLst/>
              <a:cxnLst/>
              <a:rect r="r" b="b" t="t" l="l"/>
              <a:pathLst>
                <a:path h="2151844" w="2293247">
                  <a:moveTo>
                    <a:pt x="35566" y="0"/>
                  </a:moveTo>
                  <a:lnTo>
                    <a:pt x="2257681" y="0"/>
                  </a:lnTo>
                  <a:cubicBezTo>
                    <a:pt x="2267114" y="0"/>
                    <a:pt x="2276160" y="3747"/>
                    <a:pt x="2282830" y="10417"/>
                  </a:cubicBezTo>
                  <a:cubicBezTo>
                    <a:pt x="2289500" y="17087"/>
                    <a:pt x="2293247" y="26133"/>
                    <a:pt x="2293247" y="35566"/>
                  </a:cubicBezTo>
                  <a:lnTo>
                    <a:pt x="2293247" y="2116278"/>
                  </a:lnTo>
                  <a:cubicBezTo>
                    <a:pt x="2293247" y="2135921"/>
                    <a:pt x="2277323" y="2151844"/>
                    <a:pt x="2257681" y="2151844"/>
                  </a:cubicBezTo>
                  <a:lnTo>
                    <a:pt x="35566" y="2151844"/>
                  </a:lnTo>
                  <a:cubicBezTo>
                    <a:pt x="15923" y="2151844"/>
                    <a:pt x="0" y="2135921"/>
                    <a:pt x="0" y="2116278"/>
                  </a:cubicBezTo>
                  <a:lnTo>
                    <a:pt x="0" y="35566"/>
                  </a:lnTo>
                  <a:cubicBezTo>
                    <a:pt x="0" y="15923"/>
                    <a:pt x="15923" y="0"/>
                    <a:pt x="35566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2293247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61932" y="2246069"/>
            <a:ext cx="6959346" cy="5773643"/>
            <a:chOff x="0" y="0"/>
            <a:chExt cx="9279128" cy="769819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57150"/>
              <a:ext cx="9279128" cy="10518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042"/>
                </a:lnSpc>
              </a:pP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Why This</a:t>
              </a: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 Matters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42516"/>
              <a:ext cx="9279128" cy="6355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69338" indent="-434669" lvl="1">
                <a:lnSpc>
                  <a:spcPts val="5435"/>
                </a:lnSpc>
                <a:buFont typeface="Arial"/>
                <a:buChar char="•"/>
              </a:pPr>
              <a:r>
                <a:rPr lang="en-US" sz="40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Identity </a:t>
              </a:r>
              <a:r>
                <a:rPr lang="en-US" sz="40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is mental armor.</a:t>
              </a:r>
            </a:p>
            <a:p>
              <a:pPr algn="l" marL="869338" indent="-434669" lvl="1">
                <a:lnSpc>
                  <a:spcPts val="5435"/>
                </a:lnSpc>
                <a:buFont typeface="Arial"/>
                <a:buChar char="•"/>
              </a:pPr>
              <a:r>
                <a:rPr lang="en-US" sz="40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Prev</a:t>
              </a:r>
              <a:r>
                <a:rPr lang="en-US" sz="40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ention must move from clinics → kitchens, schools, communities.</a:t>
              </a:r>
            </a:p>
            <a:p>
              <a:pPr algn="l" marL="869338" indent="-434669" lvl="1">
                <a:lnSpc>
                  <a:spcPts val="5435"/>
                </a:lnSpc>
                <a:buFont typeface="Arial"/>
                <a:buChar char="•"/>
              </a:pPr>
              <a:r>
                <a:rPr lang="en-US" sz="40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Parenting = upstream mental health.</a:t>
              </a:r>
            </a:p>
            <a:p>
              <a:pPr algn="l" marL="0" indent="0" lvl="0">
                <a:lnSpc>
                  <a:spcPts val="543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177197" y="470071"/>
            <a:ext cx="1322640" cy="1658483"/>
          </a:xfrm>
          <a:custGeom>
            <a:avLst/>
            <a:gdLst/>
            <a:ahLst/>
            <a:cxnLst/>
            <a:rect r="r" b="b" t="t" l="l"/>
            <a:pathLst>
              <a:path h="1658483" w="1322640">
                <a:moveTo>
                  <a:pt x="0" y="0"/>
                </a:moveTo>
                <a:lnTo>
                  <a:pt x="1322640" y="0"/>
                </a:lnTo>
                <a:lnTo>
                  <a:pt x="1322640" y="1658483"/>
                </a:lnTo>
                <a:lnTo>
                  <a:pt x="0" y="165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595132">
            <a:off x="1464659" y="2184130"/>
            <a:ext cx="5959385" cy="6309559"/>
            <a:chOff x="0" y="0"/>
            <a:chExt cx="879080" cy="9307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79080" cy="930735"/>
            </a:xfrm>
            <a:custGeom>
              <a:avLst/>
              <a:gdLst/>
              <a:ahLst/>
              <a:cxnLst/>
              <a:rect r="r" b="b" t="t" l="l"/>
              <a:pathLst>
                <a:path h="930735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930735"/>
                  </a:lnTo>
                  <a:lnTo>
                    <a:pt x="0" y="930735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28575"/>
              <a:ext cx="879080" cy="902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597482">
            <a:off x="1680479" y="2427674"/>
            <a:ext cx="5525801" cy="5820985"/>
            <a:chOff x="0" y="0"/>
            <a:chExt cx="812800" cy="85621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56219"/>
            </a:xfrm>
            <a:custGeom>
              <a:avLst/>
              <a:gdLst/>
              <a:ahLst/>
              <a:cxnLst/>
              <a:rect r="r" b="b" t="t" l="l"/>
              <a:pathLst>
                <a:path h="85621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56219"/>
                  </a:lnTo>
                  <a:lnTo>
                    <a:pt x="0" y="856219"/>
                  </a:lnTo>
                  <a:close/>
                </a:path>
              </a:pathLst>
            </a:custGeom>
            <a:blipFill>
              <a:blip r:embed="rId6"/>
              <a:stretch>
                <a:fillRect l="0" t="-15468" r="0" b="-15468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-584762">
            <a:off x="2129181" y="1686599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5" y="0"/>
                </a:lnTo>
                <a:lnTo>
                  <a:pt x="3423595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0512" y="3324728"/>
            <a:ext cx="14205661" cy="8170282"/>
            <a:chOff x="0" y="0"/>
            <a:chExt cx="3741409" cy="21518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41408" cy="2151844"/>
            </a:xfrm>
            <a:custGeom>
              <a:avLst/>
              <a:gdLst/>
              <a:ahLst/>
              <a:cxnLst/>
              <a:rect r="r" b="b" t="t" l="l"/>
              <a:pathLst>
                <a:path h="2151844" w="3741408">
                  <a:moveTo>
                    <a:pt x="21800" y="0"/>
                  </a:moveTo>
                  <a:lnTo>
                    <a:pt x="3719609" y="0"/>
                  </a:lnTo>
                  <a:cubicBezTo>
                    <a:pt x="3725390" y="0"/>
                    <a:pt x="3730935" y="2297"/>
                    <a:pt x="3735024" y="6385"/>
                  </a:cubicBezTo>
                  <a:cubicBezTo>
                    <a:pt x="3739112" y="10473"/>
                    <a:pt x="3741408" y="16018"/>
                    <a:pt x="3741408" y="21800"/>
                  </a:cubicBezTo>
                  <a:lnTo>
                    <a:pt x="3741408" y="2130044"/>
                  </a:lnTo>
                  <a:cubicBezTo>
                    <a:pt x="3741408" y="2142084"/>
                    <a:pt x="3731649" y="2151844"/>
                    <a:pt x="3719609" y="2151844"/>
                  </a:cubicBezTo>
                  <a:lnTo>
                    <a:pt x="21800" y="2151844"/>
                  </a:lnTo>
                  <a:cubicBezTo>
                    <a:pt x="9760" y="2151844"/>
                    <a:pt x="0" y="2142084"/>
                    <a:pt x="0" y="2130044"/>
                  </a:cubicBezTo>
                  <a:lnTo>
                    <a:pt x="0" y="21800"/>
                  </a:lnTo>
                  <a:cubicBezTo>
                    <a:pt x="0" y="9760"/>
                    <a:pt x="9760" y="0"/>
                    <a:pt x="21800" y="0"/>
                  </a:cubicBezTo>
                  <a:close/>
                </a:path>
              </a:pathLst>
            </a:custGeom>
            <a:solidFill>
              <a:srgbClr val="C8571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3741409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183998">
            <a:off x="1092825" y="5727291"/>
            <a:ext cx="3365155" cy="3365155"/>
          </a:xfrm>
          <a:custGeom>
            <a:avLst/>
            <a:gdLst/>
            <a:ahLst/>
            <a:cxnLst/>
            <a:rect r="r" b="b" t="t" l="l"/>
            <a:pathLst>
              <a:path h="3365155" w="3365155">
                <a:moveTo>
                  <a:pt x="0" y="0"/>
                </a:moveTo>
                <a:lnTo>
                  <a:pt x="3365155" y="0"/>
                </a:lnTo>
                <a:lnTo>
                  <a:pt x="3365155" y="3365155"/>
                </a:lnTo>
                <a:lnTo>
                  <a:pt x="0" y="3365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51564" y="1047750"/>
            <a:ext cx="8707171" cy="8170282"/>
            <a:chOff x="0" y="0"/>
            <a:chExt cx="2293247" cy="21518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93247" cy="2151844"/>
            </a:xfrm>
            <a:custGeom>
              <a:avLst/>
              <a:gdLst/>
              <a:ahLst/>
              <a:cxnLst/>
              <a:rect r="r" b="b" t="t" l="l"/>
              <a:pathLst>
                <a:path h="2151844" w="2293247">
                  <a:moveTo>
                    <a:pt x="35566" y="0"/>
                  </a:moveTo>
                  <a:lnTo>
                    <a:pt x="2257681" y="0"/>
                  </a:lnTo>
                  <a:cubicBezTo>
                    <a:pt x="2267114" y="0"/>
                    <a:pt x="2276160" y="3747"/>
                    <a:pt x="2282830" y="10417"/>
                  </a:cubicBezTo>
                  <a:cubicBezTo>
                    <a:pt x="2289500" y="17087"/>
                    <a:pt x="2293247" y="26133"/>
                    <a:pt x="2293247" y="35566"/>
                  </a:cubicBezTo>
                  <a:lnTo>
                    <a:pt x="2293247" y="2116278"/>
                  </a:lnTo>
                  <a:cubicBezTo>
                    <a:pt x="2293247" y="2135921"/>
                    <a:pt x="2277323" y="2151844"/>
                    <a:pt x="2257681" y="2151844"/>
                  </a:cubicBezTo>
                  <a:lnTo>
                    <a:pt x="35566" y="2151844"/>
                  </a:lnTo>
                  <a:cubicBezTo>
                    <a:pt x="15923" y="2151844"/>
                    <a:pt x="0" y="2135921"/>
                    <a:pt x="0" y="2116278"/>
                  </a:cubicBezTo>
                  <a:lnTo>
                    <a:pt x="0" y="35566"/>
                  </a:lnTo>
                  <a:cubicBezTo>
                    <a:pt x="0" y="15923"/>
                    <a:pt x="15923" y="0"/>
                    <a:pt x="35566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2293247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61932" y="1876500"/>
            <a:ext cx="6959346" cy="6512782"/>
            <a:chOff x="0" y="0"/>
            <a:chExt cx="9279128" cy="868371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57150"/>
              <a:ext cx="9279128" cy="10518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042"/>
                </a:lnSpc>
              </a:pP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C</a:t>
              </a: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all to Action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52041"/>
              <a:ext cx="9279128" cy="73316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Researchers: build </a:t>
              </a: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evid</a:t>
              </a: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ence, evaluate outcomes.</a:t>
              </a:r>
            </a:p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Policymakers: integrate into national child wellness programs.</a:t>
              </a:r>
            </a:p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Communities: reclaim parenting as prevention.</a:t>
              </a:r>
            </a:p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“Our kids’ dreams are powerful. Let’s give them wings to fly.”</a:t>
              </a:r>
            </a:p>
            <a:p>
              <a:pPr algn="l" marL="0" indent="0" lvl="0">
                <a:lnSpc>
                  <a:spcPts val="435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177197" y="470071"/>
            <a:ext cx="1322640" cy="1658483"/>
          </a:xfrm>
          <a:custGeom>
            <a:avLst/>
            <a:gdLst/>
            <a:ahLst/>
            <a:cxnLst/>
            <a:rect r="r" b="b" t="t" l="l"/>
            <a:pathLst>
              <a:path h="1658483" w="1322640">
                <a:moveTo>
                  <a:pt x="0" y="0"/>
                </a:moveTo>
                <a:lnTo>
                  <a:pt x="1322640" y="0"/>
                </a:lnTo>
                <a:lnTo>
                  <a:pt x="1322640" y="1658483"/>
                </a:lnTo>
                <a:lnTo>
                  <a:pt x="0" y="165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595132">
            <a:off x="1464659" y="2184130"/>
            <a:ext cx="5959385" cy="6309559"/>
            <a:chOff x="0" y="0"/>
            <a:chExt cx="879080" cy="9307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79080" cy="930735"/>
            </a:xfrm>
            <a:custGeom>
              <a:avLst/>
              <a:gdLst/>
              <a:ahLst/>
              <a:cxnLst/>
              <a:rect r="r" b="b" t="t" l="l"/>
              <a:pathLst>
                <a:path h="930735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930735"/>
                  </a:lnTo>
                  <a:lnTo>
                    <a:pt x="0" y="930735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28575"/>
              <a:ext cx="879080" cy="902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597482">
            <a:off x="1680479" y="2427674"/>
            <a:ext cx="5525801" cy="5820985"/>
            <a:chOff x="0" y="0"/>
            <a:chExt cx="812800" cy="85621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56219"/>
            </a:xfrm>
            <a:custGeom>
              <a:avLst/>
              <a:gdLst/>
              <a:ahLst/>
              <a:cxnLst/>
              <a:rect r="r" b="b" t="t" l="l"/>
              <a:pathLst>
                <a:path h="85621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56219"/>
                  </a:lnTo>
                  <a:lnTo>
                    <a:pt x="0" y="856219"/>
                  </a:lnTo>
                  <a:close/>
                </a:path>
              </a:pathLst>
            </a:custGeom>
            <a:blipFill>
              <a:blip r:embed="rId6"/>
              <a:stretch>
                <a:fillRect l="0" t="-15468" r="0" b="-15468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-584762">
            <a:off x="2129181" y="1686599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5" y="0"/>
                </a:lnTo>
                <a:lnTo>
                  <a:pt x="3423595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6111" t="0" r="-16111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504047" y="4101955"/>
            <a:ext cx="5414919" cy="6427204"/>
          </a:xfrm>
          <a:custGeom>
            <a:avLst/>
            <a:gdLst/>
            <a:ahLst/>
            <a:cxnLst/>
            <a:rect r="r" b="b" t="t" l="l"/>
            <a:pathLst>
              <a:path h="6427204" w="5414919">
                <a:moveTo>
                  <a:pt x="5414920" y="6427204"/>
                </a:moveTo>
                <a:lnTo>
                  <a:pt x="0" y="6427204"/>
                </a:lnTo>
                <a:lnTo>
                  <a:pt x="0" y="0"/>
                </a:lnTo>
                <a:lnTo>
                  <a:pt x="5414920" y="0"/>
                </a:lnTo>
                <a:lnTo>
                  <a:pt x="5414920" y="6427204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30977" y="-180556"/>
            <a:ext cx="5414919" cy="6427204"/>
          </a:xfrm>
          <a:custGeom>
            <a:avLst/>
            <a:gdLst/>
            <a:ahLst/>
            <a:cxnLst/>
            <a:rect r="r" b="b" t="t" l="l"/>
            <a:pathLst>
              <a:path h="6427204" w="5414919">
                <a:moveTo>
                  <a:pt x="0" y="0"/>
                </a:moveTo>
                <a:lnTo>
                  <a:pt x="5414919" y="0"/>
                </a:lnTo>
                <a:lnTo>
                  <a:pt x="5414919" y="6427204"/>
                </a:lnTo>
                <a:lnTo>
                  <a:pt x="0" y="64272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4713" y="4179859"/>
            <a:ext cx="3516544" cy="4468999"/>
          </a:xfrm>
          <a:custGeom>
            <a:avLst/>
            <a:gdLst/>
            <a:ahLst/>
            <a:cxnLst/>
            <a:rect r="r" b="b" t="t" l="l"/>
            <a:pathLst>
              <a:path h="4468999" w="3516544">
                <a:moveTo>
                  <a:pt x="0" y="0"/>
                </a:moveTo>
                <a:lnTo>
                  <a:pt x="3516544" y="0"/>
                </a:lnTo>
                <a:lnTo>
                  <a:pt x="3516544" y="4468999"/>
                </a:lnTo>
                <a:lnTo>
                  <a:pt x="0" y="44689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4968" y="6414359"/>
            <a:ext cx="3463913" cy="4114800"/>
          </a:xfrm>
          <a:custGeom>
            <a:avLst/>
            <a:gdLst/>
            <a:ahLst/>
            <a:cxnLst/>
            <a:rect r="r" b="b" t="t" l="l"/>
            <a:pathLst>
              <a:path h="4114800" w="3463913">
                <a:moveTo>
                  <a:pt x="0" y="0"/>
                </a:moveTo>
                <a:lnTo>
                  <a:pt x="3463913" y="0"/>
                </a:lnTo>
                <a:lnTo>
                  <a:pt x="34639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16713" y="-649618"/>
            <a:ext cx="4302548" cy="4114800"/>
          </a:xfrm>
          <a:custGeom>
            <a:avLst/>
            <a:gdLst/>
            <a:ahLst/>
            <a:cxnLst/>
            <a:rect r="r" b="b" t="t" l="l"/>
            <a:pathLst>
              <a:path h="4114800" w="4302548">
                <a:moveTo>
                  <a:pt x="0" y="0"/>
                </a:moveTo>
                <a:lnTo>
                  <a:pt x="4302547" y="0"/>
                </a:lnTo>
                <a:lnTo>
                  <a:pt x="43025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691257" y="2737823"/>
            <a:ext cx="702851" cy="727359"/>
          </a:xfrm>
          <a:custGeom>
            <a:avLst/>
            <a:gdLst/>
            <a:ahLst/>
            <a:cxnLst/>
            <a:rect r="r" b="b" t="t" l="l"/>
            <a:pathLst>
              <a:path h="727359" w="702851">
                <a:moveTo>
                  <a:pt x="0" y="0"/>
                </a:moveTo>
                <a:lnTo>
                  <a:pt x="702851" y="0"/>
                </a:lnTo>
                <a:lnTo>
                  <a:pt x="702851" y="727359"/>
                </a:lnTo>
                <a:lnTo>
                  <a:pt x="0" y="727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96265" t="0" r="0" b="-158953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4586193" y="2852071"/>
            <a:ext cx="9638824" cy="2493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Kabel"/>
                <a:ea typeface="Kabel"/>
                <a:cs typeface="Kabel"/>
                <a:sym typeface="Kabel"/>
              </a:rPr>
              <a:t>Benjamin Mutuku | Beracah Wellness Services</a:t>
            </a:r>
          </a:p>
          <a:p>
            <a:pPr algn="l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Kabel"/>
                <a:ea typeface="Kabel"/>
                <a:cs typeface="Kabel"/>
                <a:sym typeface="Kabel"/>
              </a:rPr>
              <a:t> 📧 beracahwellnesss@gmail.com</a:t>
            </a:r>
          </a:p>
          <a:p>
            <a:pPr algn="l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Kabel"/>
                <a:ea typeface="Kabel"/>
                <a:cs typeface="Kabel"/>
                <a:sym typeface="Kabel"/>
              </a:rPr>
              <a:t> 📞 +254 757 277 501 | +254 727 209 170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386934" y="6989598"/>
            <a:ext cx="9447791" cy="2722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37375"/>
                </a:solidFill>
                <a:latin typeface="Kabel"/>
                <a:ea typeface="Kabel"/>
                <a:cs typeface="Kabel"/>
                <a:sym typeface="Kabel"/>
              </a:rPr>
              <a:t>AUTHOR: BETTY AND BENJAMIN MUTUKU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37375"/>
                </a:solidFill>
                <a:latin typeface="Kabel"/>
                <a:ea typeface="Kabel"/>
                <a:cs typeface="Kabel"/>
                <a:sym typeface="Kabel"/>
              </a:rPr>
              <a:t>TITLE: IDENTITY SERIES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37375"/>
                </a:solidFill>
                <a:latin typeface="Kabel"/>
                <a:ea typeface="Kabel"/>
                <a:cs typeface="Kabel"/>
                <a:sym typeface="Kabel"/>
              </a:rPr>
              <a:t>SPEAKERS ON: INTENTIONAL PARENTING</a:t>
            </a:r>
          </a:p>
          <a:p>
            <a:pPr algn="ctr">
              <a:lnSpc>
                <a:spcPts val="532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719023" y="467664"/>
            <a:ext cx="6849954" cy="167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37375"/>
                </a:solidFill>
                <a:latin typeface="Satisfy"/>
                <a:ea typeface="Satisfy"/>
                <a:cs typeface="Satisfy"/>
                <a:sym typeface="Satisfy"/>
              </a:rPr>
              <a:t>THANKS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3691257" y="5891591"/>
            <a:ext cx="702851" cy="727359"/>
          </a:xfrm>
          <a:custGeom>
            <a:avLst/>
            <a:gdLst/>
            <a:ahLst/>
            <a:cxnLst/>
            <a:rect r="r" b="b" t="t" l="l"/>
            <a:pathLst>
              <a:path h="727359" w="702851">
                <a:moveTo>
                  <a:pt x="0" y="0"/>
                </a:moveTo>
                <a:lnTo>
                  <a:pt x="702851" y="0"/>
                </a:lnTo>
                <a:lnTo>
                  <a:pt x="702851" y="727359"/>
                </a:lnTo>
                <a:lnTo>
                  <a:pt x="0" y="727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96265" t="0" r="0" b="-158953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571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373158" y="-775715"/>
            <a:ext cx="2490572" cy="3407499"/>
          </a:xfrm>
          <a:custGeom>
            <a:avLst/>
            <a:gdLst/>
            <a:ahLst/>
            <a:cxnLst/>
            <a:rect r="r" b="b" t="t" l="l"/>
            <a:pathLst>
              <a:path h="3407499" w="2490572">
                <a:moveTo>
                  <a:pt x="0" y="0"/>
                </a:moveTo>
                <a:lnTo>
                  <a:pt x="2490572" y="0"/>
                </a:lnTo>
                <a:lnTo>
                  <a:pt x="2490572" y="3407499"/>
                </a:lnTo>
                <a:lnTo>
                  <a:pt x="0" y="340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90282" y="693781"/>
            <a:ext cx="16777495" cy="8899439"/>
            <a:chOff x="0" y="0"/>
            <a:chExt cx="4418764" cy="23438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18764" cy="2343885"/>
            </a:xfrm>
            <a:custGeom>
              <a:avLst/>
              <a:gdLst/>
              <a:ahLst/>
              <a:cxnLst/>
              <a:rect r="r" b="b" t="t" l="l"/>
              <a:pathLst>
                <a:path h="2343885" w="4418764">
                  <a:moveTo>
                    <a:pt x="18458" y="0"/>
                  </a:moveTo>
                  <a:lnTo>
                    <a:pt x="4400306" y="0"/>
                  </a:lnTo>
                  <a:cubicBezTo>
                    <a:pt x="4410500" y="0"/>
                    <a:pt x="4418764" y="8264"/>
                    <a:pt x="4418764" y="18458"/>
                  </a:cubicBezTo>
                  <a:lnTo>
                    <a:pt x="4418764" y="2325427"/>
                  </a:lnTo>
                  <a:cubicBezTo>
                    <a:pt x="4418764" y="2335621"/>
                    <a:pt x="4410500" y="2343885"/>
                    <a:pt x="4400306" y="2343885"/>
                  </a:cubicBezTo>
                  <a:lnTo>
                    <a:pt x="18458" y="2343885"/>
                  </a:lnTo>
                  <a:cubicBezTo>
                    <a:pt x="8264" y="2343885"/>
                    <a:pt x="0" y="2335621"/>
                    <a:pt x="0" y="2325427"/>
                  </a:cubicBezTo>
                  <a:lnTo>
                    <a:pt x="0" y="18458"/>
                  </a:lnTo>
                  <a:cubicBezTo>
                    <a:pt x="0" y="8264"/>
                    <a:pt x="8264" y="0"/>
                    <a:pt x="18458" y="0"/>
                  </a:cubicBezTo>
                  <a:close/>
                </a:path>
              </a:pathLst>
            </a:custGeom>
            <a:solidFill>
              <a:srgbClr val="E7712D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28575"/>
              <a:ext cx="4418764" cy="2315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06105" y="4123034"/>
            <a:ext cx="4519738" cy="4800061"/>
            <a:chOff x="0" y="0"/>
            <a:chExt cx="1190384" cy="12642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90384" cy="1264214"/>
            </a:xfrm>
            <a:custGeom>
              <a:avLst/>
              <a:gdLst/>
              <a:ahLst/>
              <a:cxnLst/>
              <a:rect r="r" b="b" t="t" l="l"/>
              <a:pathLst>
                <a:path h="1264214" w="1190384">
                  <a:moveTo>
                    <a:pt x="68517" y="0"/>
                  </a:moveTo>
                  <a:lnTo>
                    <a:pt x="1121867" y="0"/>
                  </a:lnTo>
                  <a:cubicBezTo>
                    <a:pt x="1140039" y="0"/>
                    <a:pt x="1157466" y="7219"/>
                    <a:pt x="1170315" y="20068"/>
                  </a:cubicBezTo>
                  <a:cubicBezTo>
                    <a:pt x="1183165" y="32917"/>
                    <a:pt x="1190384" y="50345"/>
                    <a:pt x="1190384" y="68517"/>
                  </a:cubicBezTo>
                  <a:lnTo>
                    <a:pt x="1190384" y="1195697"/>
                  </a:lnTo>
                  <a:cubicBezTo>
                    <a:pt x="1190384" y="1213869"/>
                    <a:pt x="1183165" y="1231296"/>
                    <a:pt x="1170315" y="1244146"/>
                  </a:cubicBezTo>
                  <a:cubicBezTo>
                    <a:pt x="1157466" y="1256995"/>
                    <a:pt x="1140039" y="1264214"/>
                    <a:pt x="1121867" y="1264214"/>
                  </a:cubicBezTo>
                  <a:lnTo>
                    <a:pt x="68517" y="1264214"/>
                  </a:lnTo>
                  <a:cubicBezTo>
                    <a:pt x="30676" y="1264214"/>
                    <a:pt x="0" y="1233538"/>
                    <a:pt x="0" y="1195697"/>
                  </a:cubicBezTo>
                  <a:lnTo>
                    <a:pt x="0" y="68517"/>
                  </a:lnTo>
                  <a:cubicBezTo>
                    <a:pt x="0" y="30676"/>
                    <a:pt x="30676" y="0"/>
                    <a:pt x="68517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1190384" cy="1235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661044" y="4123034"/>
            <a:ext cx="4519738" cy="4800061"/>
            <a:chOff x="0" y="0"/>
            <a:chExt cx="1190384" cy="126421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90384" cy="1264214"/>
            </a:xfrm>
            <a:custGeom>
              <a:avLst/>
              <a:gdLst/>
              <a:ahLst/>
              <a:cxnLst/>
              <a:rect r="r" b="b" t="t" l="l"/>
              <a:pathLst>
                <a:path h="1264214" w="1190384">
                  <a:moveTo>
                    <a:pt x="68517" y="0"/>
                  </a:moveTo>
                  <a:lnTo>
                    <a:pt x="1121867" y="0"/>
                  </a:lnTo>
                  <a:cubicBezTo>
                    <a:pt x="1140039" y="0"/>
                    <a:pt x="1157466" y="7219"/>
                    <a:pt x="1170315" y="20068"/>
                  </a:cubicBezTo>
                  <a:cubicBezTo>
                    <a:pt x="1183165" y="32917"/>
                    <a:pt x="1190384" y="50345"/>
                    <a:pt x="1190384" y="68517"/>
                  </a:cubicBezTo>
                  <a:lnTo>
                    <a:pt x="1190384" y="1195697"/>
                  </a:lnTo>
                  <a:cubicBezTo>
                    <a:pt x="1190384" y="1213869"/>
                    <a:pt x="1183165" y="1231296"/>
                    <a:pt x="1170315" y="1244146"/>
                  </a:cubicBezTo>
                  <a:cubicBezTo>
                    <a:pt x="1157466" y="1256995"/>
                    <a:pt x="1140039" y="1264214"/>
                    <a:pt x="1121867" y="1264214"/>
                  </a:cubicBezTo>
                  <a:lnTo>
                    <a:pt x="68517" y="1264214"/>
                  </a:lnTo>
                  <a:cubicBezTo>
                    <a:pt x="30676" y="1264214"/>
                    <a:pt x="0" y="1233538"/>
                    <a:pt x="0" y="1195697"/>
                  </a:cubicBezTo>
                  <a:lnTo>
                    <a:pt x="0" y="68517"/>
                  </a:lnTo>
                  <a:cubicBezTo>
                    <a:pt x="0" y="30676"/>
                    <a:pt x="30676" y="0"/>
                    <a:pt x="68517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28575"/>
              <a:ext cx="1190384" cy="1235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884131" y="4123034"/>
            <a:ext cx="4519738" cy="4800061"/>
            <a:chOff x="0" y="0"/>
            <a:chExt cx="1190384" cy="126421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90384" cy="1264214"/>
            </a:xfrm>
            <a:custGeom>
              <a:avLst/>
              <a:gdLst/>
              <a:ahLst/>
              <a:cxnLst/>
              <a:rect r="r" b="b" t="t" l="l"/>
              <a:pathLst>
                <a:path h="1264214" w="1190384">
                  <a:moveTo>
                    <a:pt x="68517" y="0"/>
                  </a:moveTo>
                  <a:lnTo>
                    <a:pt x="1121867" y="0"/>
                  </a:lnTo>
                  <a:cubicBezTo>
                    <a:pt x="1140039" y="0"/>
                    <a:pt x="1157466" y="7219"/>
                    <a:pt x="1170315" y="20068"/>
                  </a:cubicBezTo>
                  <a:cubicBezTo>
                    <a:pt x="1183165" y="32917"/>
                    <a:pt x="1190384" y="50345"/>
                    <a:pt x="1190384" y="68517"/>
                  </a:cubicBezTo>
                  <a:lnTo>
                    <a:pt x="1190384" y="1195697"/>
                  </a:lnTo>
                  <a:cubicBezTo>
                    <a:pt x="1190384" y="1213869"/>
                    <a:pt x="1183165" y="1231296"/>
                    <a:pt x="1170315" y="1244146"/>
                  </a:cubicBezTo>
                  <a:cubicBezTo>
                    <a:pt x="1157466" y="1256995"/>
                    <a:pt x="1140039" y="1264214"/>
                    <a:pt x="1121867" y="1264214"/>
                  </a:cubicBezTo>
                  <a:lnTo>
                    <a:pt x="68517" y="1264214"/>
                  </a:lnTo>
                  <a:cubicBezTo>
                    <a:pt x="30676" y="1264214"/>
                    <a:pt x="0" y="1233538"/>
                    <a:pt x="0" y="1195697"/>
                  </a:cubicBezTo>
                  <a:lnTo>
                    <a:pt x="0" y="68517"/>
                  </a:lnTo>
                  <a:cubicBezTo>
                    <a:pt x="0" y="30676"/>
                    <a:pt x="30676" y="0"/>
                    <a:pt x="68517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28575"/>
              <a:ext cx="1190384" cy="1235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6423421" y="7799020"/>
            <a:ext cx="668646" cy="2270094"/>
          </a:xfrm>
          <a:custGeom>
            <a:avLst/>
            <a:gdLst/>
            <a:ahLst/>
            <a:cxnLst/>
            <a:rect r="r" b="b" t="t" l="l"/>
            <a:pathLst>
              <a:path h="2270094" w="668646">
                <a:moveTo>
                  <a:pt x="0" y="0"/>
                </a:moveTo>
                <a:lnTo>
                  <a:pt x="668645" y="0"/>
                </a:lnTo>
                <a:lnTo>
                  <a:pt x="668645" y="2270094"/>
                </a:lnTo>
                <a:lnTo>
                  <a:pt x="0" y="2270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660342" y="1328185"/>
            <a:ext cx="12967317" cy="2377291"/>
            <a:chOff x="0" y="0"/>
            <a:chExt cx="17289756" cy="3169721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1388122"/>
              <a:ext cx="17289756" cy="17815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329"/>
                </a:lnSpc>
              </a:pPr>
              <a:r>
                <a:rPr lang="en-US" sz="409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 Community-Led Parenting Model for Early Mental Health Intervention in Kenya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66675"/>
              <a:ext cx="17289756" cy="12357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056"/>
                </a:lnSpc>
              </a:pPr>
              <a:r>
                <a:rPr lang="en-US" b="true" sz="6414">
                  <a:solidFill>
                    <a:srgbClr val="FEF4EE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Id</a:t>
              </a:r>
              <a:r>
                <a:rPr lang="en-US" b="true" sz="6414">
                  <a:solidFill>
                    <a:srgbClr val="FEF4EE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entity-as-Prevention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398692" y="4689502"/>
            <a:ext cx="3934563" cy="3530101"/>
            <a:chOff x="0" y="0"/>
            <a:chExt cx="5246085" cy="4706802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0"/>
              <a:ext cx="5246085" cy="596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80"/>
                </a:lnSpc>
              </a:pPr>
              <a:r>
                <a:rPr lang="en-US" b="true" sz="2900">
                  <a:solidFill>
                    <a:srgbClr val="1F0E03"/>
                  </a:solidFill>
                  <a:latin typeface="Now Bold"/>
                  <a:ea typeface="Now Bold"/>
                  <a:cs typeface="Now Bold"/>
                  <a:sym typeface="Now Bold"/>
                </a:rPr>
                <a:t>Intention Parenting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346574" y="895785"/>
              <a:ext cx="4552936" cy="38110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21"/>
                </a:lnSpc>
              </a:pPr>
              <a:r>
                <a:rPr lang="en-US" sz="293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We focus on the </a:t>
              </a:r>
              <a:r>
                <a:rPr lang="en-US" b="true" sz="2939">
                  <a:solidFill>
                    <a:srgbClr val="1F0E03"/>
                  </a:solidFill>
                  <a:latin typeface="Now Bold"/>
                  <a:ea typeface="Now Bold"/>
                  <a:cs typeface="Now Bold"/>
                  <a:sym typeface="Now Bold"/>
                </a:rPr>
                <a:t>whole person</a:t>
              </a:r>
              <a:r>
                <a:rPr lang="en-US" sz="2939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, integrating mind, body, and spirit for optimal health and well-being.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186845" y="4489088"/>
            <a:ext cx="3912224" cy="3923698"/>
            <a:chOff x="0" y="0"/>
            <a:chExt cx="5216298" cy="5231597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9525"/>
              <a:ext cx="5216298" cy="5829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60"/>
                </a:lnSpc>
                <a:spcBef>
                  <a:spcPct val="0"/>
                </a:spcBef>
              </a:pPr>
              <a:r>
                <a:rPr lang="en-US" b="true" sz="2883">
                  <a:solidFill>
                    <a:srgbClr val="1F0E03"/>
                  </a:solidFill>
                  <a:latin typeface="Now Bold"/>
                  <a:ea typeface="Now Bold"/>
                  <a:cs typeface="Now Bold"/>
                  <a:sym typeface="Now Bold"/>
                </a:rPr>
                <a:t>Workplace Wellness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261302" y="1133323"/>
              <a:ext cx="4693695" cy="4098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81"/>
                </a:lnSpc>
              </a:pPr>
              <a:r>
                <a:rPr lang="en-US" sz="2678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Our expert nutritionists provide personalized plans to help you achieve </a:t>
              </a:r>
              <a:r>
                <a:rPr lang="en-US" b="true" sz="2678">
                  <a:solidFill>
                    <a:srgbClr val="1F0E03"/>
                  </a:solidFill>
                  <a:latin typeface="Now Bold"/>
                  <a:ea typeface="Now Bold"/>
                  <a:cs typeface="Now Bold"/>
                  <a:sym typeface="Now Bold"/>
                </a:rPr>
                <a:t>your health goals</a:t>
              </a:r>
              <a:r>
                <a:rPr lang="en-US" sz="2678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through balanced and nutritious eating.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070619" y="4406839"/>
            <a:ext cx="3786776" cy="4192406"/>
            <a:chOff x="0" y="0"/>
            <a:chExt cx="5049035" cy="5589875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196737" y="-9525"/>
              <a:ext cx="4655562" cy="1152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07"/>
                </a:lnSpc>
                <a:spcBef>
                  <a:spcPct val="0"/>
                </a:spcBef>
              </a:pPr>
              <a:r>
                <a:rPr lang="en-US" b="true" sz="2839">
                  <a:solidFill>
                    <a:srgbClr val="1F0E03"/>
                  </a:solidFill>
                  <a:latin typeface="Now Bold"/>
                  <a:ea typeface="Now Bold"/>
                  <a:cs typeface="Now Bold"/>
                  <a:sym typeface="Now Bold"/>
                </a:rPr>
                <a:t>Healthy Relationships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1683185"/>
              <a:ext cx="5049035" cy="3906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02"/>
                </a:lnSpc>
              </a:pPr>
              <a:r>
                <a:rPr lang="en-US" sz="2540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We offer effective strategies and techniques for </a:t>
              </a:r>
              <a:r>
                <a:rPr lang="en-US" b="true" sz="2540">
                  <a:solidFill>
                    <a:srgbClr val="1F0E03"/>
                  </a:solidFill>
                  <a:latin typeface="Now Bold"/>
                  <a:ea typeface="Now Bold"/>
                  <a:cs typeface="Now Bold"/>
                  <a:sym typeface="Now Bold"/>
                </a:rPr>
                <a:t>reducing stress</a:t>
              </a:r>
              <a:r>
                <a:rPr lang="en-US" sz="2540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, enhancing productivity, and fostering a positive work environment.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-485886" y="2762837"/>
            <a:ext cx="2482277" cy="837768"/>
          </a:xfrm>
          <a:custGeom>
            <a:avLst/>
            <a:gdLst/>
            <a:ahLst/>
            <a:cxnLst/>
            <a:rect r="r" b="b" t="t" l="l"/>
            <a:pathLst>
              <a:path h="837768" w="2482277">
                <a:moveTo>
                  <a:pt x="0" y="0"/>
                </a:moveTo>
                <a:lnTo>
                  <a:pt x="2482277" y="0"/>
                </a:lnTo>
                <a:lnTo>
                  <a:pt x="2482277" y="837769"/>
                </a:lnTo>
                <a:lnTo>
                  <a:pt x="0" y="83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3982" y="765105"/>
            <a:ext cx="7965984" cy="8756789"/>
            <a:chOff x="0" y="0"/>
            <a:chExt cx="2098037" cy="23063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98037" cy="2306315"/>
            </a:xfrm>
            <a:custGeom>
              <a:avLst/>
              <a:gdLst/>
              <a:ahLst/>
              <a:cxnLst/>
              <a:rect r="r" b="b" t="t" l="l"/>
              <a:pathLst>
                <a:path h="2306315" w="2098037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2267440"/>
                  </a:lnTo>
                  <a:cubicBezTo>
                    <a:pt x="2098037" y="2288910"/>
                    <a:pt x="2080632" y="2306315"/>
                    <a:pt x="2059162" y="2306315"/>
                  </a:cubicBezTo>
                  <a:lnTo>
                    <a:pt x="38875" y="2306315"/>
                  </a:lnTo>
                  <a:cubicBezTo>
                    <a:pt x="17405" y="2306315"/>
                    <a:pt x="0" y="2288910"/>
                    <a:pt x="0" y="2267440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098037" cy="2277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196393">
            <a:off x="13589680" y="1880977"/>
            <a:ext cx="3586254" cy="4906567"/>
          </a:xfrm>
          <a:custGeom>
            <a:avLst/>
            <a:gdLst/>
            <a:ahLst/>
            <a:cxnLst/>
            <a:rect r="r" b="b" t="t" l="l"/>
            <a:pathLst>
              <a:path h="4906567" w="3586254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958770" y="1373797"/>
            <a:ext cx="6194259" cy="5727229"/>
            <a:chOff x="0" y="0"/>
            <a:chExt cx="87908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9080" cy="812800"/>
            </a:xfrm>
            <a:custGeom>
              <a:avLst/>
              <a:gdLst/>
              <a:ahLst/>
              <a:cxnLst/>
              <a:rect r="r" b="b" t="t" l="l"/>
              <a:pathLst>
                <a:path h="812800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anchor="ctr" rtlCol="false" tIns="52802" lIns="52802" bIns="52802" rIns="52802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958770" y="7295216"/>
            <a:ext cx="6194259" cy="1617987"/>
            <a:chOff x="0" y="0"/>
            <a:chExt cx="1569550" cy="4099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69550" cy="409978"/>
            </a:xfrm>
            <a:custGeom>
              <a:avLst/>
              <a:gdLst/>
              <a:ahLst/>
              <a:cxnLst/>
              <a:rect r="r" b="b" t="t" l="l"/>
              <a:pathLst>
                <a:path h="409978" w="1569550">
                  <a:moveTo>
                    <a:pt x="14998" y="0"/>
                  </a:moveTo>
                  <a:lnTo>
                    <a:pt x="1554552" y="0"/>
                  </a:lnTo>
                  <a:cubicBezTo>
                    <a:pt x="1558529" y="0"/>
                    <a:pt x="1562344" y="1580"/>
                    <a:pt x="1565157" y="4393"/>
                  </a:cubicBezTo>
                  <a:cubicBezTo>
                    <a:pt x="1567970" y="7206"/>
                    <a:pt x="1569550" y="11020"/>
                    <a:pt x="1569550" y="14998"/>
                  </a:cubicBezTo>
                  <a:lnTo>
                    <a:pt x="1569550" y="394980"/>
                  </a:lnTo>
                  <a:cubicBezTo>
                    <a:pt x="1569550" y="403263"/>
                    <a:pt x="1562835" y="409978"/>
                    <a:pt x="1554552" y="409978"/>
                  </a:cubicBezTo>
                  <a:lnTo>
                    <a:pt x="14998" y="409978"/>
                  </a:lnTo>
                  <a:cubicBezTo>
                    <a:pt x="6715" y="409978"/>
                    <a:pt x="0" y="403263"/>
                    <a:pt x="0" y="394980"/>
                  </a:cubicBezTo>
                  <a:lnTo>
                    <a:pt x="0" y="14998"/>
                  </a:lnTo>
                  <a:cubicBezTo>
                    <a:pt x="0" y="6715"/>
                    <a:pt x="6715" y="0"/>
                    <a:pt x="14998" y="0"/>
                  </a:cubicBez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569550" cy="476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7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39355" y="1654865"/>
            <a:ext cx="5633088" cy="5165093"/>
            <a:chOff x="0" y="0"/>
            <a:chExt cx="886446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6446" cy="812800"/>
            </a:xfrm>
            <a:custGeom>
              <a:avLst/>
              <a:gdLst/>
              <a:ahLst/>
              <a:cxnLst/>
              <a:rect r="r" b="b" t="t" l="l"/>
              <a:pathLst>
                <a:path h="812800" w="886446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4530" r="0" b="-453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2178790" y="252455"/>
            <a:ext cx="1754218" cy="1803402"/>
          </a:xfrm>
          <a:custGeom>
            <a:avLst/>
            <a:gdLst/>
            <a:ahLst/>
            <a:cxnLst/>
            <a:rect r="r" b="b" t="t" l="l"/>
            <a:pathLst>
              <a:path h="1803402" w="1754218">
                <a:moveTo>
                  <a:pt x="0" y="0"/>
                </a:moveTo>
                <a:lnTo>
                  <a:pt x="1754218" y="0"/>
                </a:lnTo>
                <a:lnTo>
                  <a:pt x="1754218" y="1803402"/>
                </a:lnTo>
                <a:lnTo>
                  <a:pt x="0" y="1803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034325" y="1280601"/>
            <a:ext cx="6629753" cy="7870315"/>
            <a:chOff x="0" y="0"/>
            <a:chExt cx="8839671" cy="10493754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835740"/>
              <a:ext cx="8839671" cy="86580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23113" indent="-411557" lvl="1">
                <a:lnSpc>
                  <a:spcPts val="465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812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“C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h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l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dr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en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m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u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k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n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ow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w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ho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th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y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a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re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before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t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he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w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o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rld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te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l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l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th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em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wh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o t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o b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.”</a:t>
              </a:r>
            </a:p>
            <a:p>
              <a:pPr algn="l" marL="823113" indent="-411557" lvl="1">
                <a:lnSpc>
                  <a:spcPts val="465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7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in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10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chil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dre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n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str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u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g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gl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 with id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ent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ty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ss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ue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(UNICEF).</a:t>
              </a:r>
            </a:p>
            <a:p>
              <a:pPr algn="l" marL="823113" indent="-411557" lvl="1">
                <a:lnSpc>
                  <a:spcPts val="465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Ri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sing chi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ldho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od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d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tres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i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n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K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en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y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(2021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kfor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)</a:t>
              </a:r>
              <a:r>
                <a:rPr lang="en-US" sz="38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.</a:t>
              </a:r>
            </a:p>
            <a:p>
              <a:pPr algn="l" marL="0" indent="0" lvl="0">
                <a:lnSpc>
                  <a:spcPts val="4651"/>
                </a:lnSpc>
                <a:spcBef>
                  <a:spcPct val="0"/>
                </a:spcBef>
              </a:pP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57150"/>
              <a:ext cx="8839671" cy="1093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49"/>
                </a:lnSpc>
                <a:spcBef>
                  <a:spcPct val="0"/>
                </a:spcBef>
              </a:pPr>
              <a:r>
                <a:rPr lang="en-US" b="true" sz="5680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</a:t>
              </a:r>
              <a:r>
                <a:rPr lang="en-US" b="true" sz="56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he</a:t>
              </a:r>
              <a:r>
                <a:rPr lang="en-US" b="true" sz="56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 B</a:t>
              </a:r>
              <a:r>
                <a:rPr lang="en-US" b="true" sz="56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ig </a:t>
              </a:r>
              <a:r>
                <a:rPr lang="en-US" b="true" sz="56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Pr</a:t>
              </a:r>
              <a:r>
                <a:rPr lang="en-US" b="true" sz="56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o</a:t>
              </a:r>
              <a:r>
                <a:rPr lang="en-US" b="true" sz="56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blem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38220" y="7852977"/>
            <a:ext cx="5634223" cy="72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60"/>
              </a:lnSpc>
            </a:pPr>
            <a:r>
              <a:rPr lang="en-US" sz="2200">
                <a:solidFill>
                  <a:srgbClr val="1F0E03"/>
                </a:solidFill>
                <a:latin typeface="Now"/>
                <a:ea typeface="Now"/>
                <a:cs typeface="Now"/>
                <a:sym typeface="Now"/>
              </a:rPr>
              <a:t>“Id</a:t>
            </a:r>
            <a:r>
              <a:rPr lang="en-US" sz="2200" strike="noStrike" u="none">
                <a:solidFill>
                  <a:srgbClr val="1F0E03"/>
                </a:solidFill>
                <a:latin typeface="Now"/>
                <a:ea typeface="Now"/>
                <a:cs typeface="Now"/>
                <a:sym typeface="Now"/>
              </a:rPr>
              <a:t>entity is Prevention: Strong Roots, Strong Minds.”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3982" y="765105"/>
            <a:ext cx="7965984" cy="8756789"/>
            <a:chOff x="0" y="0"/>
            <a:chExt cx="2098037" cy="23063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98037" cy="2306315"/>
            </a:xfrm>
            <a:custGeom>
              <a:avLst/>
              <a:gdLst/>
              <a:ahLst/>
              <a:cxnLst/>
              <a:rect r="r" b="b" t="t" l="l"/>
              <a:pathLst>
                <a:path h="2306315" w="2098037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2267440"/>
                  </a:lnTo>
                  <a:cubicBezTo>
                    <a:pt x="2098037" y="2288910"/>
                    <a:pt x="2080632" y="2306315"/>
                    <a:pt x="2059162" y="2306315"/>
                  </a:cubicBezTo>
                  <a:lnTo>
                    <a:pt x="38875" y="2306315"/>
                  </a:lnTo>
                  <a:cubicBezTo>
                    <a:pt x="17405" y="2306315"/>
                    <a:pt x="0" y="2288910"/>
                    <a:pt x="0" y="2267440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098037" cy="2277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196393">
            <a:off x="13589680" y="1880977"/>
            <a:ext cx="3586254" cy="4906567"/>
          </a:xfrm>
          <a:custGeom>
            <a:avLst/>
            <a:gdLst/>
            <a:ahLst/>
            <a:cxnLst/>
            <a:rect r="r" b="b" t="t" l="l"/>
            <a:pathLst>
              <a:path h="4906567" w="3586254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958770" y="1373797"/>
            <a:ext cx="6194259" cy="5727229"/>
            <a:chOff x="0" y="0"/>
            <a:chExt cx="87908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9080" cy="812800"/>
            </a:xfrm>
            <a:custGeom>
              <a:avLst/>
              <a:gdLst/>
              <a:ahLst/>
              <a:cxnLst/>
              <a:rect r="r" b="b" t="t" l="l"/>
              <a:pathLst>
                <a:path h="812800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anchor="ctr" rtlCol="false" tIns="52802" lIns="52802" bIns="52802" rIns="52802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958770" y="7295216"/>
            <a:ext cx="6194259" cy="1617987"/>
            <a:chOff x="0" y="0"/>
            <a:chExt cx="1569550" cy="4099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69550" cy="409978"/>
            </a:xfrm>
            <a:custGeom>
              <a:avLst/>
              <a:gdLst/>
              <a:ahLst/>
              <a:cxnLst/>
              <a:rect r="r" b="b" t="t" l="l"/>
              <a:pathLst>
                <a:path h="409978" w="1569550">
                  <a:moveTo>
                    <a:pt x="14998" y="0"/>
                  </a:moveTo>
                  <a:lnTo>
                    <a:pt x="1554552" y="0"/>
                  </a:lnTo>
                  <a:cubicBezTo>
                    <a:pt x="1558529" y="0"/>
                    <a:pt x="1562344" y="1580"/>
                    <a:pt x="1565157" y="4393"/>
                  </a:cubicBezTo>
                  <a:cubicBezTo>
                    <a:pt x="1567970" y="7206"/>
                    <a:pt x="1569550" y="11020"/>
                    <a:pt x="1569550" y="14998"/>
                  </a:cubicBezTo>
                  <a:lnTo>
                    <a:pt x="1569550" y="394980"/>
                  </a:lnTo>
                  <a:cubicBezTo>
                    <a:pt x="1569550" y="403263"/>
                    <a:pt x="1562835" y="409978"/>
                    <a:pt x="1554552" y="409978"/>
                  </a:cubicBezTo>
                  <a:lnTo>
                    <a:pt x="14998" y="409978"/>
                  </a:lnTo>
                  <a:cubicBezTo>
                    <a:pt x="6715" y="409978"/>
                    <a:pt x="0" y="403263"/>
                    <a:pt x="0" y="394980"/>
                  </a:cubicBezTo>
                  <a:lnTo>
                    <a:pt x="0" y="14998"/>
                  </a:lnTo>
                  <a:cubicBezTo>
                    <a:pt x="0" y="6715"/>
                    <a:pt x="6715" y="0"/>
                    <a:pt x="14998" y="0"/>
                  </a:cubicBez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569550" cy="476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7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39355" y="1654865"/>
            <a:ext cx="5633088" cy="5165093"/>
            <a:chOff x="0" y="0"/>
            <a:chExt cx="886446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6446" cy="812800"/>
            </a:xfrm>
            <a:custGeom>
              <a:avLst/>
              <a:gdLst/>
              <a:ahLst/>
              <a:cxnLst/>
              <a:rect r="r" b="b" t="t" l="l"/>
              <a:pathLst>
                <a:path h="812800" w="886446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4530" r="0" b="-453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2178790" y="252455"/>
            <a:ext cx="1754218" cy="1803402"/>
          </a:xfrm>
          <a:custGeom>
            <a:avLst/>
            <a:gdLst/>
            <a:ahLst/>
            <a:cxnLst/>
            <a:rect r="r" b="b" t="t" l="l"/>
            <a:pathLst>
              <a:path h="1803402" w="1754218">
                <a:moveTo>
                  <a:pt x="0" y="0"/>
                </a:moveTo>
                <a:lnTo>
                  <a:pt x="1754218" y="0"/>
                </a:lnTo>
                <a:lnTo>
                  <a:pt x="1754218" y="1803402"/>
                </a:lnTo>
                <a:lnTo>
                  <a:pt x="0" y="1803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034325" y="1940366"/>
            <a:ext cx="6629753" cy="6550785"/>
            <a:chOff x="0" y="0"/>
            <a:chExt cx="8839671" cy="8734381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2668649"/>
              <a:ext cx="8839671" cy="60657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Mo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st are re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ac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iv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,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n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ot pre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ven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tive.</a:t>
              </a:r>
            </a:p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Cl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ini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c-c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entered, not home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/commu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nit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y.</a:t>
              </a:r>
            </a:p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Culturall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y 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d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is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conn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ected.</a:t>
              </a:r>
            </a:p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Parent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 underutil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ize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d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as first-lin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mental health promoters.</a:t>
              </a:r>
            </a:p>
            <a:p>
              <a:pPr algn="l" marL="0" indent="0" lvl="0">
                <a:lnSpc>
                  <a:spcPts val="4041"/>
                </a:lnSpc>
                <a:spcBef>
                  <a:spcPct val="0"/>
                </a:spcBef>
              </a:pP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57150"/>
              <a:ext cx="8839671" cy="1935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699"/>
                </a:lnSpc>
                <a:spcBef>
                  <a:spcPct val="0"/>
                </a:spcBef>
              </a:pPr>
              <a:r>
                <a:rPr lang="en-US" b="true" sz="5180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he 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Gap 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in Inter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venti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ons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38220" y="7727655"/>
            <a:ext cx="5634223" cy="72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60"/>
              </a:lnSpc>
            </a:pPr>
            <a:r>
              <a:rPr lang="en-US" sz="2200">
                <a:solidFill>
                  <a:srgbClr val="1F0E03"/>
                </a:solidFill>
                <a:latin typeface="Now"/>
                <a:ea typeface="Now"/>
                <a:cs typeface="Now"/>
                <a:sym typeface="Now"/>
              </a:rPr>
              <a:t>“Id</a:t>
            </a:r>
            <a:r>
              <a:rPr lang="en-US" sz="2200" strike="noStrike" u="none">
                <a:solidFill>
                  <a:srgbClr val="1F0E03"/>
                </a:solidFill>
                <a:latin typeface="Now"/>
                <a:ea typeface="Now"/>
                <a:cs typeface="Now"/>
                <a:sym typeface="Now"/>
              </a:rPr>
              <a:t>entity is Prevention: Strong Roots, Strong Minds.”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3982" y="765105"/>
            <a:ext cx="7965984" cy="8756789"/>
            <a:chOff x="0" y="0"/>
            <a:chExt cx="2098037" cy="23063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98037" cy="2306315"/>
            </a:xfrm>
            <a:custGeom>
              <a:avLst/>
              <a:gdLst/>
              <a:ahLst/>
              <a:cxnLst/>
              <a:rect r="r" b="b" t="t" l="l"/>
              <a:pathLst>
                <a:path h="2306315" w="2098037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2267440"/>
                  </a:lnTo>
                  <a:cubicBezTo>
                    <a:pt x="2098037" y="2288910"/>
                    <a:pt x="2080632" y="2306315"/>
                    <a:pt x="2059162" y="2306315"/>
                  </a:cubicBezTo>
                  <a:lnTo>
                    <a:pt x="38875" y="2306315"/>
                  </a:lnTo>
                  <a:cubicBezTo>
                    <a:pt x="17405" y="2306315"/>
                    <a:pt x="0" y="2288910"/>
                    <a:pt x="0" y="2267440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098037" cy="2277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196393">
            <a:off x="13589680" y="1880977"/>
            <a:ext cx="3586254" cy="4906567"/>
          </a:xfrm>
          <a:custGeom>
            <a:avLst/>
            <a:gdLst/>
            <a:ahLst/>
            <a:cxnLst/>
            <a:rect r="r" b="b" t="t" l="l"/>
            <a:pathLst>
              <a:path h="4906567" w="3586254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958770" y="1373797"/>
            <a:ext cx="6194259" cy="5727229"/>
            <a:chOff x="0" y="0"/>
            <a:chExt cx="87908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9080" cy="812800"/>
            </a:xfrm>
            <a:custGeom>
              <a:avLst/>
              <a:gdLst/>
              <a:ahLst/>
              <a:cxnLst/>
              <a:rect r="r" b="b" t="t" l="l"/>
              <a:pathLst>
                <a:path h="812800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anchor="ctr" rtlCol="false" tIns="52802" lIns="52802" bIns="52802" rIns="52802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958770" y="7295216"/>
            <a:ext cx="6194259" cy="1617987"/>
            <a:chOff x="0" y="0"/>
            <a:chExt cx="1569550" cy="4099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69550" cy="409978"/>
            </a:xfrm>
            <a:custGeom>
              <a:avLst/>
              <a:gdLst/>
              <a:ahLst/>
              <a:cxnLst/>
              <a:rect r="r" b="b" t="t" l="l"/>
              <a:pathLst>
                <a:path h="409978" w="1569550">
                  <a:moveTo>
                    <a:pt x="14998" y="0"/>
                  </a:moveTo>
                  <a:lnTo>
                    <a:pt x="1554552" y="0"/>
                  </a:lnTo>
                  <a:cubicBezTo>
                    <a:pt x="1558529" y="0"/>
                    <a:pt x="1562344" y="1580"/>
                    <a:pt x="1565157" y="4393"/>
                  </a:cubicBezTo>
                  <a:cubicBezTo>
                    <a:pt x="1567970" y="7206"/>
                    <a:pt x="1569550" y="11020"/>
                    <a:pt x="1569550" y="14998"/>
                  </a:cubicBezTo>
                  <a:lnTo>
                    <a:pt x="1569550" y="394980"/>
                  </a:lnTo>
                  <a:cubicBezTo>
                    <a:pt x="1569550" y="403263"/>
                    <a:pt x="1562835" y="409978"/>
                    <a:pt x="1554552" y="409978"/>
                  </a:cubicBezTo>
                  <a:lnTo>
                    <a:pt x="14998" y="409978"/>
                  </a:lnTo>
                  <a:cubicBezTo>
                    <a:pt x="6715" y="409978"/>
                    <a:pt x="0" y="403263"/>
                    <a:pt x="0" y="394980"/>
                  </a:cubicBezTo>
                  <a:lnTo>
                    <a:pt x="0" y="14998"/>
                  </a:lnTo>
                  <a:cubicBezTo>
                    <a:pt x="0" y="6715"/>
                    <a:pt x="6715" y="0"/>
                    <a:pt x="14998" y="0"/>
                  </a:cubicBez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569550" cy="476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7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39355" y="1654865"/>
            <a:ext cx="5633088" cy="5165093"/>
            <a:chOff x="0" y="0"/>
            <a:chExt cx="886446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6446" cy="812800"/>
            </a:xfrm>
            <a:custGeom>
              <a:avLst/>
              <a:gdLst/>
              <a:ahLst/>
              <a:cxnLst/>
              <a:rect r="r" b="b" t="t" l="l"/>
              <a:pathLst>
                <a:path h="812800" w="886446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4530" r="0" b="-453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2178790" y="252455"/>
            <a:ext cx="1754218" cy="1803402"/>
          </a:xfrm>
          <a:custGeom>
            <a:avLst/>
            <a:gdLst/>
            <a:ahLst/>
            <a:cxnLst/>
            <a:rect r="r" b="b" t="t" l="l"/>
            <a:pathLst>
              <a:path h="1803402" w="1754218">
                <a:moveTo>
                  <a:pt x="0" y="0"/>
                </a:moveTo>
                <a:lnTo>
                  <a:pt x="1754218" y="0"/>
                </a:lnTo>
                <a:lnTo>
                  <a:pt x="1754218" y="1803402"/>
                </a:lnTo>
                <a:lnTo>
                  <a:pt x="0" y="1803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034325" y="1940366"/>
            <a:ext cx="6629753" cy="6550785"/>
            <a:chOff x="0" y="0"/>
            <a:chExt cx="8839671" cy="8734381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2668649"/>
              <a:ext cx="8839671" cy="60657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Mo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st are re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ac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iv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,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n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ot pre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ven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tive.</a:t>
              </a:r>
            </a:p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Cl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ini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c-c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entered, not home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/commu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nit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y.</a:t>
              </a:r>
            </a:p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Culturall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y 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d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is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conn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ected.</a:t>
              </a:r>
            </a:p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Parent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 underutil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ize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d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as first-lin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mental health promoters.</a:t>
              </a:r>
            </a:p>
            <a:p>
              <a:pPr algn="l" marL="0" indent="0" lvl="0">
                <a:lnSpc>
                  <a:spcPts val="4041"/>
                </a:lnSpc>
                <a:spcBef>
                  <a:spcPct val="0"/>
                </a:spcBef>
              </a:pP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57150"/>
              <a:ext cx="8839671" cy="1935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699"/>
                </a:lnSpc>
                <a:spcBef>
                  <a:spcPct val="0"/>
                </a:spcBef>
              </a:pP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 Introducing the Identi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ty Serie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s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38220" y="7727655"/>
            <a:ext cx="5634223" cy="72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60"/>
              </a:lnSpc>
            </a:pPr>
            <a:r>
              <a:rPr lang="en-US" sz="2200">
                <a:solidFill>
                  <a:srgbClr val="1F0E03"/>
                </a:solidFill>
                <a:latin typeface="Now"/>
                <a:ea typeface="Now"/>
                <a:cs typeface="Now"/>
                <a:sym typeface="Now"/>
              </a:rPr>
              <a:t>“Id</a:t>
            </a:r>
            <a:r>
              <a:rPr lang="en-US" sz="2200" strike="noStrike" u="none">
                <a:solidFill>
                  <a:srgbClr val="1F0E03"/>
                </a:solidFill>
                <a:latin typeface="Now"/>
                <a:ea typeface="Now"/>
                <a:cs typeface="Now"/>
                <a:sym typeface="Now"/>
              </a:rPr>
              <a:t>entity is Prevention: Strong Roots, Strong Minds.”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3982" y="765105"/>
            <a:ext cx="7965984" cy="8756789"/>
            <a:chOff x="0" y="0"/>
            <a:chExt cx="2098037" cy="23063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98037" cy="2306315"/>
            </a:xfrm>
            <a:custGeom>
              <a:avLst/>
              <a:gdLst/>
              <a:ahLst/>
              <a:cxnLst/>
              <a:rect r="r" b="b" t="t" l="l"/>
              <a:pathLst>
                <a:path h="2306315" w="2098037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2267440"/>
                  </a:lnTo>
                  <a:cubicBezTo>
                    <a:pt x="2098037" y="2288910"/>
                    <a:pt x="2080632" y="2306315"/>
                    <a:pt x="2059162" y="2306315"/>
                  </a:cubicBezTo>
                  <a:lnTo>
                    <a:pt x="38875" y="2306315"/>
                  </a:lnTo>
                  <a:cubicBezTo>
                    <a:pt x="17405" y="2306315"/>
                    <a:pt x="0" y="2288910"/>
                    <a:pt x="0" y="2267440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098037" cy="2277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196393">
            <a:off x="13589680" y="1880977"/>
            <a:ext cx="3586254" cy="4906567"/>
          </a:xfrm>
          <a:custGeom>
            <a:avLst/>
            <a:gdLst/>
            <a:ahLst/>
            <a:cxnLst/>
            <a:rect r="r" b="b" t="t" l="l"/>
            <a:pathLst>
              <a:path h="4906567" w="3586254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958770" y="1373797"/>
            <a:ext cx="6194259" cy="5727229"/>
            <a:chOff x="0" y="0"/>
            <a:chExt cx="87908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9080" cy="812800"/>
            </a:xfrm>
            <a:custGeom>
              <a:avLst/>
              <a:gdLst/>
              <a:ahLst/>
              <a:cxnLst/>
              <a:rect r="r" b="b" t="t" l="l"/>
              <a:pathLst>
                <a:path h="812800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anchor="ctr" rtlCol="false" tIns="52802" lIns="52802" bIns="52802" rIns="52802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958770" y="7295216"/>
            <a:ext cx="6194259" cy="1617987"/>
            <a:chOff x="0" y="0"/>
            <a:chExt cx="1569550" cy="4099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69550" cy="409978"/>
            </a:xfrm>
            <a:custGeom>
              <a:avLst/>
              <a:gdLst/>
              <a:ahLst/>
              <a:cxnLst/>
              <a:rect r="r" b="b" t="t" l="l"/>
              <a:pathLst>
                <a:path h="409978" w="1569550">
                  <a:moveTo>
                    <a:pt x="14998" y="0"/>
                  </a:moveTo>
                  <a:lnTo>
                    <a:pt x="1554552" y="0"/>
                  </a:lnTo>
                  <a:cubicBezTo>
                    <a:pt x="1558529" y="0"/>
                    <a:pt x="1562344" y="1580"/>
                    <a:pt x="1565157" y="4393"/>
                  </a:cubicBezTo>
                  <a:cubicBezTo>
                    <a:pt x="1567970" y="7206"/>
                    <a:pt x="1569550" y="11020"/>
                    <a:pt x="1569550" y="14998"/>
                  </a:cubicBezTo>
                  <a:lnTo>
                    <a:pt x="1569550" y="394980"/>
                  </a:lnTo>
                  <a:cubicBezTo>
                    <a:pt x="1569550" y="403263"/>
                    <a:pt x="1562835" y="409978"/>
                    <a:pt x="1554552" y="409978"/>
                  </a:cubicBezTo>
                  <a:lnTo>
                    <a:pt x="14998" y="409978"/>
                  </a:lnTo>
                  <a:cubicBezTo>
                    <a:pt x="6715" y="409978"/>
                    <a:pt x="0" y="403263"/>
                    <a:pt x="0" y="394980"/>
                  </a:cubicBezTo>
                  <a:lnTo>
                    <a:pt x="0" y="14998"/>
                  </a:lnTo>
                  <a:cubicBezTo>
                    <a:pt x="0" y="6715"/>
                    <a:pt x="6715" y="0"/>
                    <a:pt x="14998" y="0"/>
                  </a:cubicBez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569550" cy="476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7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39355" y="1654865"/>
            <a:ext cx="5633088" cy="5165093"/>
            <a:chOff x="0" y="0"/>
            <a:chExt cx="886446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6446" cy="812800"/>
            </a:xfrm>
            <a:custGeom>
              <a:avLst/>
              <a:gdLst/>
              <a:ahLst/>
              <a:cxnLst/>
              <a:rect r="r" b="b" t="t" l="l"/>
              <a:pathLst>
                <a:path h="812800" w="886446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4530" r="0" b="-453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2178790" y="252455"/>
            <a:ext cx="1754218" cy="1803402"/>
          </a:xfrm>
          <a:custGeom>
            <a:avLst/>
            <a:gdLst/>
            <a:ahLst/>
            <a:cxnLst/>
            <a:rect r="r" b="b" t="t" l="l"/>
            <a:pathLst>
              <a:path h="1803402" w="1754218">
                <a:moveTo>
                  <a:pt x="0" y="0"/>
                </a:moveTo>
                <a:lnTo>
                  <a:pt x="1754218" y="0"/>
                </a:lnTo>
                <a:lnTo>
                  <a:pt x="1754218" y="1803402"/>
                </a:lnTo>
                <a:lnTo>
                  <a:pt x="0" y="1803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034325" y="1940366"/>
            <a:ext cx="6629753" cy="6550785"/>
            <a:chOff x="0" y="0"/>
            <a:chExt cx="8839671" cy="8734381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2668649"/>
              <a:ext cx="8839671" cy="60657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7-D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ay Parenting 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ha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l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l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enge (ages 5–12).</a:t>
              </a:r>
            </a:p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D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ly con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v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ersations + play activities.</a:t>
              </a:r>
            </a:p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Parent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 reclaim role as mental health promoters.</a:t>
              </a:r>
            </a:p>
            <a:p>
              <a:pPr algn="l" marL="715166" indent="-357583" lvl="1">
                <a:lnSpc>
                  <a:spcPts val="404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Simple, scalable, culturally grounded.</a:t>
              </a:r>
            </a:p>
            <a:p>
              <a:pPr algn="l" marL="0" indent="0" lvl="0">
                <a:lnSpc>
                  <a:spcPts val="4041"/>
                </a:lnSpc>
                <a:spcBef>
                  <a:spcPct val="0"/>
                </a:spcBef>
              </a:pP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57150"/>
              <a:ext cx="8839671" cy="1935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699"/>
                </a:lnSpc>
                <a:spcBef>
                  <a:spcPct val="0"/>
                </a:spcBef>
              </a:pP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 Introducing the Identi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ty Serie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s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38220" y="7727655"/>
            <a:ext cx="5634223" cy="72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60"/>
              </a:lnSpc>
            </a:pPr>
            <a:r>
              <a:rPr lang="en-US" sz="2200">
                <a:solidFill>
                  <a:srgbClr val="1F0E03"/>
                </a:solidFill>
                <a:latin typeface="Now"/>
                <a:ea typeface="Now"/>
                <a:cs typeface="Now"/>
                <a:sym typeface="Now"/>
              </a:rPr>
              <a:t>“Id</a:t>
            </a:r>
            <a:r>
              <a:rPr lang="en-US" sz="2200" strike="noStrike" u="none">
                <a:solidFill>
                  <a:srgbClr val="1F0E03"/>
                </a:solidFill>
                <a:latin typeface="Now"/>
                <a:ea typeface="Now"/>
                <a:cs typeface="Now"/>
                <a:sym typeface="Now"/>
              </a:rPr>
              <a:t>entity is Prevention: Strong Roots, Strong Minds.”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3982" y="765105"/>
            <a:ext cx="7965984" cy="8756789"/>
            <a:chOff x="0" y="0"/>
            <a:chExt cx="2098037" cy="23063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98037" cy="2306315"/>
            </a:xfrm>
            <a:custGeom>
              <a:avLst/>
              <a:gdLst/>
              <a:ahLst/>
              <a:cxnLst/>
              <a:rect r="r" b="b" t="t" l="l"/>
              <a:pathLst>
                <a:path h="2306315" w="2098037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2267440"/>
                  </a:lnTo>
                  <a:cubicBezTo>
                    <a:pt x="2098037" y="2288910"/>
                    <a:pt x="2080632" y="2306315"/>
                    <a:pt x="2059162" y="2306315"/>
                  </a:cubicBezTo>
                  <a:lnTo>
                    <a:pt x="38875" y="2306315"/>
                  </a:lnTo>
                  <a:cubicBezTo>
                    <a:pt x="17405" y="2306315"/>
                    <a:pt x="0" y="2288910"/>
                    <a:pt x="0" y="2267440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098037" cy="2277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196393">
            <a:off x="13589680" y="1880977"/>
            <a:ext cx="3586254" cy="4906567"/>
          </a:xfrm>
          <a:custGeom>
            <a:avLst/>
            <a:gdLst/>
            <a:ahLst/>
            <a:cxnLst/>
            <a:rect r="r" b="b" t="t" l="l"/>
            <a:pathLst>
              <a:path h="4906567" w="3586254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958770" y="1373797"/>
            <a:ext cx="6194259" cy="5727229"/>
            <a:chOff x="0" y="0"/>
            <a:chExt cx="87908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9080" cy="812800"/>
            </a:xfrm>
            <a:custGeom>
              <a:avLst/>
              <a:gdLst/>
              <a:ahLst/>
              <a:cxnLst/>
              <a:rect r="r" b="b" t="t" l="l"/>
              <a:pathLst>
                <a:path h="812800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anchor="ctr" rtlCol="false" tIns="52802" lIns="52802" bIns="52802" rIns="52802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958770" y="7295216"/>
            <a:ext cx="6194259" cy="1617987"/>
            <a:chOff x="0" y="0"/>
            <a:chExt cx="1569550" cy="4099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69550" cy="409978"/>
            </a:xfrm>
            <a:custGeom>
              <a:avLst/>
              <a:gdLst/>
              <a:ahLst/>
              <a:cxnLst/>
              <a:rect r="r" b="b" t="t" l="l"/>
              <a:pathLst>
                <a:path h="409978" w="1569550">
                  <a:moveTo>
                    <a:pt x="14998" y="0"/>
                  </a:moveTo>
                  <a:lnTo>
                    <a:pt x="1554552" y="0"/>
                  </a:lnTo>
                  <a:cubicBezTo>
                    <a:pt x="1558529" y="0"/>
                    <a:pt x="1562344" y="1580"/>
                    <a:pt x="1565157" y="4393"/>
                  </a:cubicBezTo>
                  <a:cubicBezTo>
                    <a:pt x="1567970" y="7206"/>
                    <a:pt x="1569550" y="11020"/>
                    <a:pt x="1569550" y="14998"/>
                  </a:cubicBezTo>
                  <a:lnTo>
                    <a:pt x="1569550" y="394980"/>
                  </a:lnTo>
                  <a:cubicBezTo>
                    <a:pt x="1569550" y="403263"/>
                    <a:pt x="1562835" y="409978"/>
                    <a:pt x="1554552" y="409978"/>
                  </a:cubicBezTo>
                  <a:lnTo>
                    <a:pt x="14998" y="409978"/>
                  </a:lnTo>
                  <a:cubicBezTo>
                    <a:pt x="6715" y="409978"/>
                    <a:pt x="0" y="403263"/>
                    <a:pt x="0" y="394980"/>
                  </a:cubicBezTo>
                  <a:lnTo>
                    <a:pt x="0" y="14998"/>
                  </a:lnTo>
                  <a:cubicBezTo>
                    <a:pt x="0" y="6715"/>
                    <a:pt x="6715" y="0"/>
                    <a:pt x="14998" y="0"/>
                  </a:cubicBez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569550" cy="476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7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39355" y="1654865"/>
            <a:ext cx="5633088" cy="5165093"/>
            <a:chOff x="0" y="0"/>
            <a:chExt cx="886446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6446" cy="812800"/>
            </a:xfrm>
            <a:custGeom>
              <a:avLst/>
              <a:gdLst/>
              <a:ahLst/>
              <a:cxnLst/>
              <a:rect r="r" b="b" t="t" l="l"/>
              <a:pathLst>
                <a:path h="812800" w="886446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4530" r="0" b="-453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2178790" y="252455"/>
            <a:ext cx="1754218" cy="1803402"/>
          </a:xfrm>
          <a:custGeom>
            <a:avLst/>
            <a:gdLst/>
            <a:ahLst/>
            <a:cxnLst/>
            <a:rect r="r" b="b" t="t" l="l"/>
            <a:pathLst>
              <a:path h="1803402" w="1754218">
                <a:moveTo>
                  <a:pt x="0" y="0"/>
                </a:moveTo>
                <a:lnTo>
                  <a:pt x="1754218" y="0"/>
                </a:lnTo>
                <a:lnTo>
                  <a:pt x="1754218" y="1803402"/>
                </a:lnTo>
                <a:lnTo>
                  <a:pt x="0" y="1803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034325" y="2192779"/>
            <a:ext cx="6629753" cy="6045960"/>
            <a:chOff x="0" y="0"/>
            <a:chExt cx="8839671" cy="8061281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2668649"/>
              <a:ext cx="8839671" cy="53926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15166" indent="-357583" lvl="1">
                <a:lnSpc>
                  <a:spcPts val="4041"/>
                </a:lnSpc>
                <a:buAutoNum type="arabicPeriod" startAt="1"/>
              </a:pPr>
              <a:r>
                <a:rPr lang="en-US" sz="3312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N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ame &amp; Story</a:t>
              </a:r>
            </a:p>
            <a:p>
              <a:pPr algn="l" marL="715166" indent="-357583" lvl="1">
                <a:lnSpc>
                  <a:spcPts val="4041"/>
                </a:lnSpc>
                <a:buAutoNum type="arabicPeriod" startAt="1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Affirming Language</a:t>
              </a:r>
            </a:p>
            <a:p>
              <a:pPr algn="l" marL="715166" indent="-357583" lvl="1">
                <a:lnSpc>
                  <a:spcPts val="4041"/>
                </a:lnSpc>
                <a:buAutoNum type="arabicPeriod" startAt="1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Cultur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al Roots</a:t>
              </a:r>
            </a:p>
            <a:p>
              <a:pPr algn="l" marL="715166" indent="-357583" lvl="1">
                <a:lnSpc>
                  <a:spcPts val="4041"/>
                </a:lnSpc>
                <a:buAutoNum type="arabicPeriod" startAt="1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St</a:t>
              </a: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rengths &amp; Talents</a:t>
              </a:r>
            </a:p>
            <a:p>
              <a:pPr algn="l" marL="715166" indent="-357583" lvl="1">
                <a:lnSpc>
                  <a:spcPts val="4041"/>
                </a:lnSpc>
                <a:buAutoNum type="arabicPeriod" startAt="1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Values &amp; Beliefs</a:t>
              </a:r>
            </a:p>
            <a:p>
              <a:pPr algn="l" marL="715166" indent="-357583" lvl="1">
                <a:lnSpc>
                  <a:spcPts val="4041"/>
                </a:lnSpc>
                <a:buAutoNum type="arabicPeriod" startAt="1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Resilience Through Failure</a:t>
              </a:r>
            </a:p>
            <a:p>
              <a:pPr algn="l" marL="715166" indent="-357583" lvl="1">
                <a:lnSpc>
                  <a:spcPts val="4041"/>
                </a:lnSpc>
                <a:buAutoNum type="arabicPeriod" startAt="1"/>
              </a:pPr>
              <a:r>
                <a:rPr lang="en-US" sz="3312" strike="noStrike" u="none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Vision &amp; Purpose</a:t>
              </a:r>
            </a:p>
            <a:p>
              <a:pPr algn="l" marL="0" indent="0" lvl="0">
                <a:lnSpc>
                  <a:spcPts val="4041"/>
                </a:lnSpc>
                <a:spcBef>
                  <a:spcPct val="0"/>
                </a:spcBef>
              </a:pP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57150"/>
              <a:ext cx="8839671" cy="1935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699"/>
                </a:lnSpc>
                <a:spcBef>
                  <a:spcPct val="0"/>
                </a:spcBef>
              </a:pPr>
              <a:r>
                <a:rPr lang="en-US" b="true" sz="5180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The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 7 Pillars of Identi</a:t>
              </a:r>
              <a:r>
                <a:rPr lang="en-US" b="true" sz="5180" strike="noStrike" u="none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ty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38220" y="7727655"/>
            <a:ext cx="5634223" cy="72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60"/>
              </a:lnSpc>
            </a:pPr>
            <a:r>
              <a:rPr lang="en-US" sz="2200">
                <a:solidFill>
                  <a:srgbClr val="1F0E03"/>
                </a:solidFill>
                <a:latin typeface="Now"/>
                <a:ea typeface="Now"/>
                <a:cs typeface="Now"/>
                <a:sym typeface="Now"/>
              </a:rPr>
              <a:t>“Id</a:t>
            </a:r>
            <a:r>
              <a:rPr lang="en-US" sz="2200" strike="noStrike" u="none">
                <a:solidFill>
                  <a:srgbClr val="1F0E03"/>
                </a:solidFill>
                <a:latin typeface="Now"/>
                <a:ea typeface="Now"/>
                <a:cs typeface="Now"/>
                <a:sym typeface="Now"/>
              </a:rPr>
              <a:t>entity is Prevention: Strong Roots, Strong Minds.”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0512" y="3324728"/>
            <a:ext cx="14205661" cy="8170282"/>
            <a:chOff x="0" y="0"/>
            <a:chExt cx="3741409" cy="21518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41408" cy="2151844"/>
            </a:xfrm>
            <a:custGeom>
              <a:avLst/>
              <a:gdLst/>
              <a:ahLst/>
              <a:cxnLst/>
              <a:rect r="r" b="b" t="t" l="l"/>
              <a:pathLst>
                <a:path h="2151844" w="3741408">
                  <a:moveTo>
                    <a:pt x="21800" y="0"/>
                  </a:moveTo>
                  <a:lnTo>
                    <a:pt x="3719609" y="0"/>
                  </a:lnTo>
                  <a:cubicBezTo>
                    <a:pt x="3725390" y="0"/>
                    <a:pt x="3730935" y="2297"/>
                    <a:pt x="3735024" y="6385"/>
                  </a:cubicBezTo>
                  <a:cubicBezTo>
                    <a:pt x="3739112" y="10473"/>
                    <a:pt x="3741408" y="16018"/>
                    <a:pt x="3741408" y="21800"/>
                  </a:cubicBezTo>
                  <a:lnTo>
                    <a:pt x="3741408" y="2130044"/>
                  </a:lnTo>
                  <a:cubicBezTo>
                    <a:pt x="3741408" y="2142084"/>
                    <a:pt x="3731649" y="2151844"/>
                    <a:pt x="3719609" y="2151844"/>
                  </a:cubicBezTo>
                  <a:lnTo>
                    <a:pt x="21800" y="2151844"/>
                  </a:lnTo>
                  <a:cubicBezTo>
                    <a:pt x="9760" y="2151844"/>
                    <a:pt x="0" y="2142084"/>
                    <a:pt x="0" y="2130044"/>
                  </a:cubicBezTo>
                  <a:lnTo>
                    <a:pt x="0" y="21800"/>
                  </a:lnTo>
                  <a:cubicBezTo>
                    <a:pt x="0" y="9760"/>
                    <a:pt x="9760" y="0"/>
                    <a:pt x="21800" y="0"/>
                  </a:cubicBezTo>
                  <a:close/>
                </a:path>
              </a:pathLst>
            </a:custGeom>
            <a:solidFill>
              <a:srgbClr val="C8571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3741409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183998">
            <a:off x="1092825" y="5727291"/>
            <a:ext cx="3365155" cy="3365155"/>
          </a:xfrm>
          <a:custGeom>
            <a:avLst/>
            <a:gdLst/>
            <a:ahLst/>
            <a:cxnLst/>
            <a:rect r="r" b="b" t="t" l="l"/>
            <a:pathLst>
              <a:path h="3365155" w="3365155">
                <a:moveTo>
                  <a:pt x="0" y="0"/>
                </a:moveTo>
                <a:lnTo>
                  <a:pt x="3365155" y="0"/>
                </a:lnTo>
                <a:lnTo>
                  <a:pt x="3365155" y="3365155"/>
                </a:lnTo>
                <a:lnTo>
                  <a:pt x="0" y="3365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51564" y="1047750"/>
            <a:ext cx="8707171" cy="8170282"/>
            <a:chOff x="0" y="0"/>
            <a:chExt cx="2293247" cy="21518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93247" cy="2151844"/>
            </a:xfrm>
            <a:custGeom>
              <a:avLst/>
              <a:gdLst/>
              <a:ahLst/>
              <a:cxnLst/>
              <a:rect r="r" b="b" t="t" l="l"/>
              <a:pathLst>
                <a:path h="2151844" w="2293247">
                  <a:moveTo>
                    <a:pt x="35566" y="0"/>
                  </a:moveTo>
                  <a:lnTo>
                    <a:pt x="2257681" y="0"/>
                  </a:lnTo>
                  <a:cubicBezTo>
                    <a:pt x="2267114" y="0"/>
                    <a:pt x="2276160" y="3747"/>
                    <a:pt x="2282830" y="10417"/>
                  </a:cubicBezTo>
                  <a:cubicBezTo>
                    <a:pt x="2289500" y="17087"/>
                    <a:pt x="2293247" y="26133"/>
                    <a:pt x="2293247" y="35566"/>
                  </a:cubicBezTo>
                  <a:lnTo>
                    <a:pt x="2293247" y="2116278"/>
                  </a:lnTo>
                  <a:cubicBezTo>
                    <a:pt x="2293247" y="2135921"/>
                    <a:pt x="2277323" y="2151844"/>
                    <a:pt x="2257681" y="2151844"/>
                  </a:cubicBezTo>
                  <a:lnTo>
                    <a:pt x="35566" y="2151844"/>
                  </a:lnTo>
                  <a:cubicBezTo>
                    <a:pt x="15923" y="2151844"/>
                    <a:pt x="0" y="2135921"/>
                    <a:pt x="0" y="2116278"/>
                  </a:cubicBezTo>
                  <a:lnTo>
                    <a:pt x="0" y="35566"/>
                  </a:lnTo>
                  <a:cubicBezTo>
                    <a:pt x="0" y="15923"/>
                    <a:pt x="15923" y="0"/>
                    <a:pt x="35566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2293247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61932" y="1779345"/>
            <a:ext cx="6959346" cy="6707093"/>
            <a:chOff x="0" y="0"/>
            <a:chExt cx="9279128" cy="894279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57150"/>
              <a:ext cx="9279128" cy="30838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042"/>
                </a:lnSpc>
              </a:pP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Sample Ac</a:t>
              </a: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tivity – The Bounce-Back Ball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374516"/>
              <a:ext cx="9279128" cy="5568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61391" indent="-380695" lvl="1">
                <a:lnSpc>
                  <a:spcPts val="4760"/>
                </a:lnSpc>
                <a:buFont typeface="Arial"/>
                <a:buChar char="•"/>
              </a:pPr>
              <a:r>
                <a:rPr lang="en-US" sz="35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Wr</a:t>
              </a:r>
              <a:r>
                <a:rPr lang="en-US" sz="35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ite feelings of failure on balloon.</a:t>
              </a:r>
            </a:p>
            <a:p>
              <a:pPr algn="l" marL="761391" indent="-380695" lvl="1">
                <a:lnSpc>
                  <a:spcPts val="4760"/>
                </a:lnSpc>
                <a:buFont typeface="Arial"/>
                <a:buChar char="•"/>
              </a:pPr>
              <a:r>
                <a:rPr lang="en-US" sz="35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Toss and bounce = resilience metaphor.</a:t>
              </a:r>
            </a:p>
            <a:p>
              <a:pPr algn="l" marL="761391" indent="-380695" lvl="1">
                <a:lnSpc>
                  <a:spcPts val="4760"/>
                </a:lnSpc>
                <a:buFont typeface="Arial"/>
                <a:buChar char="•"/>
              </a:pPr>
              <a:r>
                <a:rPr lang="en-US" sz="35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Message: “Like this ball, you can always rise again.”</a:t>
              </a:r>
            </a:p>
            <a:p>
              <a:pPr algn="l" marL="0" indent="0" lvl="0">
                <a:lnSpc>
                  <a:spcPts val="476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177197" y="470071"/>
            <a:ext cx="1322640" cy="1658483"/>
          </a:xfrm>
          <a:custGeom>
            <a:avLst/>
            <a:gdLst/>
            <a:ahLst/>
            <a:cxnLst/>
            <a:rect r="r" b="b" t="t" l="l"/>
            <a:pathLst>
              <a:path h="1658483" w="1322640">
                <a:moveTo>
                  <a:pt x="0" y="0"/>
                </a:moveTo>
                <a:lnTo>
                  <a:pt x="1322640" y="0"/>
                </a:lnTo>
                <a:lnTo>
                  <a:pt x="1322640" y="1658483"/>
                </a:lnTo>
                <a:lnTo>
                  <a:pt x="0" y="165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595132">
            <a:off x="1464659" y="2184130"/>
            <a:ext cx="5959385" cy="6309559"/>
            <a:chOff x="0" y="0"/>
            <a:chExt cx="879080" cy="9307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79080" cy="930735"/>
            </a:xfrm>
            <a:custGeom>
              <a:avLst/>
              <a:gdLst/>
              <a:ahLst/>
              <a:cxnLst/>
              <a:rect r="r" b="b" t="t" l="l"/>
              <a:pathLst>
                <a:path h="930735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930735"/>
                  </a:lnTo>
                  <a:lnTo>
                    <a:pt x="0" y="930735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28575"/>
              <a:ext cx="879080" cy="902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597482">
            <a:off x="1680479" y="2427674"/>
            <a:ext cx="5525801" cy="5820985"/>
            <a:chOff x="0" y="0"/>
            <a:chExt cx="812800" cy="85621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56219"/>
            </a:xfrm>
            <a:custGeom>
              <a:avLst/>
              <a:gdLst/>
              <a:ahLst/>
              <a:cxnLst/>
              <a:rect r="r" b="b" t="t" l="l"/>
              <a:pathLst>
                <a:path h="85621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56219"/>
                  </a:lnTo>
                  <a:lnTo>
                    <a:pt x="0" y="856219"/>
                  </a:lnTo>
                  <a:close/>
                </a:path>
              </a:pathLst>
            </a:custGeom>
            <a:blipFill>
              <a:blip r:embed="rId6"/>
              <a:stretch>
                <a:fillRect l="0" t="-15468" r="0" b="-15468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-584762">
            <a:off x="2129181" y="1686599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5" y="0"/>
                </a:lnTo>
                <a:lnTo>
                  <a:pt x="3423595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71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0512" y="3324728"/>
            <a:ext cx="14205661" cy="8170282"/>
            <a:chOff x="0" y="0"/>
            <a:chExt cx="3741409" cy="21518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41408" cy="2151844"/>
            </a:xfrm>
            <a:custGeom>
              <a:avLst/>
              <a:gdLst/>
              <a:ahLst/>
              <a:cxnLst/>
              <a:rect r="r" b="b" t="t" l="l"/>
              <a:pathLst>
                <a:path h="2151844" w="3741408">
                  <a:moveTo>
                    <a:pt x="21800" y="0"/>
                  </a:moveTo>
                  <a:lnTo>
                    <a:pt x="3719609" y="0"/>
                  </a:lnTo>
                  <a:cubicBezTo>
                    <a:pt x="3725390" y="0"/>
                    <a:pt x="3730935" y="2297"/>
                    <a:pt x="3735024" y="6385"/>
                  </a:cubicBezTo>
                  <a:cubicBezTo>
                    <a:pt x="3739112" y="10473"/>
                    <a:pt x="3741408" y="16018"/>
                    <a:pt x="3741408" y="21800"/>
                  </a:cubicBezTo>
                  <a:lnTo>
                    <a:pt x="3741408" y="2130044"/>
                  </a:lnTo>
                  <a:cubicBezTo>
                    <a:pt x="3741408" y="2142084"/>
                    <a:pt x="3731649" y="2151844"/>
                    <a:pt x="3719609" y="2151844"/>
                  </a:cubicBezTo>
                  <a:lnTo>
                    <a:pt x="21800" y="2151844"/>
                  </a:lnTo>
                  <a:cubicBezTo>
                    <a:pt x="9760" y="2151844"/>
                    <a:pt x="0" y="2142084"/>
                    <a:pt x="0" y="2130044"/>
                  </a:cubicBezTo>
                  <a:lnTo>
                    <a:pt x="0" y="21800"/>
                  </a:lnTo>
                  <a:cubicBezTo>
                    <a:pt x="0" y="9760"/>
                    <a:pt x="9760" y="0"/>
                    <a:pt x="21800" y="0"/>
                  </a:cubicBezTo>
                  <a:close/>
                </a:path>
              </a:pathLst>
            </a:custGeom>
            <a:solidFill>
              <a:srgbClr val="C8571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3741409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183998">
            <a:off x="1092825" y="5727291"/>
            <a:ext cx="3365155" cy="3365155"/>
          </a:xfrm>
          <a:custGeom>
            <a:avLst/>
            <a:gdLst/>
            <a:ahLst/>
            <a:cxnLst/>
            <a:rect r="r" b="b" t="t" l="l"/>
            <a:pathLst>
              <a:path h="3365155" w="3365155">
                <a:moveTo>
                  <a:pt x="0" y="0"/>
                </a:moveTo>
                <a:lnTo>
                  <a:pt x="3365155" y="0"/>
                </a:lnTo>
                <a:lnTo>
                  <a:pt x="3365155" y="3365155"/>
                </a:lnTo>
                <a:lnTo>
                  <a:pt x="0" y="3365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51564" y="1047750"/>
            <a:ext cx="8707171" cy="8170282"/>
            <a:chOff x="0" y="0"/>
            <a:chExt cx="2293247" cy="21518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93247" cy="2151844"/>
            </a:xfrm>
            <a:custGeom>
              <a:avLst/>
              <a:gdLst/>
              <a:ahLst/>
              <a:cxnLst/>
              <a:rect r="r" b="b" t="t" l="l"/>
              <a:pathLst>
                <a:path h="2151844" w="2293247">
                  <a:moveTo>
                    <a:pt x="35566" y="0"/>
                  </a:moveTo>
                  <a:lnTo>
                    <a:pt x="2257681" y="0"/>
                  </a:lnTo>
                  <a:cubicBezTo>
                    <a:pt x="2267114" y="0"/>
                    <a:pt x="2276160" y="3747"/>
                    <a:pt x="2282830" y="10417"/>
                  </a:cubicBezTo>
                  <a:cubicBezTo>
                    <a:pt x="2289500" y="17087"/>
                    <a:pt x="2293247" y="26133"/>
                    <a:pt x="2293247" y="35566"/>
                  </a:cubicBezTo>
                  <a:lnTo>
                    <a:pt x="2293247" y="2116278"/>
                  </a:lnTo>
                  <a:cubicBezTo>
                    <a:pt x="2293247" y="2135921"/>
                    <a:pt x="2277323" y="2151844"/>
                    <a:pt x="2257681" y="2151844"/>
                  </a:cubicBezTo>
                  <a:lnTo>
                    <a:pt x="35566" y="2151844"/>
                  </a:lnTo>
                  <a:cubicBezTo>
                    <a:pt x="15923" y="2151844"/>
                    <a:pt x="0" y="2135921"/>
                    <a:pt x="0" y="2116278"/>
                  </a:cubicBezTo>
                  <a:lnTo>
                    <a:pt x="0" y="35566"/>
                  </a:lnTo>
                  <a:cubicBezTo>
                    <a:pt x="0" y="15923"/>
                    <a:pt x="15923" y="0"/>
                    <a:pt x="35566" y="0"/>
                  </a:cubicBezTo>
                  <a:close/>
                </a:path>
              </a:pathLst>
            </a:custGeom>
            <a:solidFill>
              <a:srgbClr val="FCDDCA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2293247" cy="2123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61932" y="1771725"/>
            <a:ext cx="6959346" cy="6722332"/>
            <a:chOff x="0" y="0"/>
            <a:chExt cx="9279128" cy="896311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57150"/>
              <a:ext cx="9279128" cy="20678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042"/>
                </a:lnSpc>
              </a:pP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The In</a:t>
              </a:r>
              <a:r>
                <a:rPr lang="en-US" b="true" sz="5492">
                  <a:solidFill>
                    <a:srgbClr val="1F0E03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tervention Explained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368041"/>
              <a:ext cx="9279128" cy="6595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Prevent</a:t>
              </a: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ion starts at home: parents as first-line mental health promoters.</a:t>
              </a:r>
            </a:p>
            <a:p>
              <a:pPr algn="l" marL="696622" indent="-348311" lvl="1">
                <a:lnSpc>
                  <a:spcPts val="4355"/>
                </a:lnSpc>
                <a:buFont typeface="Arial"/>
                <a:buChar char="•"/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7-Day</a:t>
              </a: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 Challenge = daily doses of identity-building.</a:t>
              </a:r>
            </a:p>
            <a:p>
              <a:pPr algn="l">
                <a:lnSpc>
                  <a:spcPts val="4355"/>
                </a:lnSpc>
              </a:pPr>
            </a:p>
            <a:p>
              <a:pPr algn="l" marL="0" indent="0" lvl="0">
                <a:lnSpc>
                  <a:spcPts val="4355"/>
                </a:lnSpc>
              </a:pPr>
              <a:r>
                <a:rPr lang="en-US" sz="3226">
                  <a:solidFill>
                    <a:srgbClr val="1F0E03"/>
                  </a:solidFill>
                  <a:latin typeface="Now"/>
                  <a:ea typeface="Now"/>
                  <a:cs typeface="Now"/>
                  <a:sym typeface="Now"/>
                </a:rPr>
                <a:t>Identity reframed as psychological infrastructure → protection against distress.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177197" y="470071"/>
            <a:ext cx="1322640" cy="1658483"/>
          </a:xfrm>
          <a:custGeom>
            <a:avLst/>
            <a:gdLst/>
            <a:ahLst/>
            <a:cxnLst/>
            <a:rect r="r" b="b" t="t" l="l"/>
            <a:pathLst>
              <a:path h="1658483" w="1322640">
                <a:moveTo>
                  <a:pt x="0" y="0"/>
                </a:moveTo>
                <a:lnTo>
                  <a:pt x="1322640" y="0"/>
                </a:lnTo>
                <a:lnTo>
                  <a:pt x="1322640" y="1658483"/>
                </a:lnTo>
                <a:lnTo>
                  <a:pt x="0" y="165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595132">
            <a:off x="1464659" y="2184130"/>
            <a:ext cx="5959385" cy="6309559"/>
            <a:chOff x="0" y="0"/>
            <a:chExt cx="879080" cy="9307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79080" cy="930735"/>
            </a:xfrm>
            <a:custGeom>
              <a:avLst/>
              <a:gdLst/>
              <a:ahLst/>
              <a:cxnLst/>
              <a:rect r="r" b="b" t="t" l="l"/>
              <a:pathLst>
                <a:path h="930735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930735"/>
                  </a:lnTo>
                  <a:lnTo>
                    <a:pt x="0" y="930735"/>
                  </a:lnTo>
                  <a:close/>
                </a:path>
              </a:pathLst>
            </a:custGeom>
            <a:solidFill>
              <a:srgbClr val="FCDDC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28575"/>
              <a:ext cx="879080" cy="902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597482">
            <a:off x="1680479" y="2427674"/>
            <a:ext cx="5525801" cy="5820985"/>
            <a:chOff x="0" y="0"/>
            <a:chExt cx="812800" cy="85621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56219"/>
            </a:xfrm>
            <a:custGeom>
              <a:avLst/>
              <a:gdLst/>
              <a:ahLst/>
              <a:cxnLst/>
              <a:rect r="r" b="b" t="t" l="l"/>
              <a:pathLst>
                <a:path h="85621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56219"/>
                  </a:lnTo>
                  <a:lnTo>
                    <a:pt x="0" y="856219"/>
                  </a:lnTo>
                  <a:close/>
                </a:path>
              </a:pathLst>
            </a:custGeom>
            <a:blipFill>
              <a:blip r:embed="rId6"/>
              <a:stretch>
                <a:fillRect l="0" t="-15468" r="0" b="-15468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-584762">
            <a:off x="2129181" y="1686599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5" y="0"/>
                </a:lnTo>
                <a:lnTo>
                  <a:pt x="3423595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Beracah Wellness Consultancy Overview</dc:description>
  <dc:identifier>DAGwQhsA_4c</dc:identifier>
  <dcterms:modified xsi:type="dcterms:W3CDTF">2011-08-01T06:04:30Z</dcterms:modified>
  <cp:revision>1</cp:revision>
  <dc:title>Presentation - Beracah Wellness Consultancy Overview</dc:title>
</cp:coreProperties>
</file>