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3" r:id="rId3"/>
    <p:sldId id="274" r:id="rId4"/>
    <p:sldId id="275" r:id="rId5"/>
    <p:sldId id="276" r:id="rId6"/>
    <p:sldId id="257" r:id="rId7"/>
    <p:sldId id="258" r:id="rId8"/>
    <p:sldId id="278" r:id="rId9"/>
    <p:sldId id="277" r:id="rId10"/>
    <p:sldId id="268" r:id="rId11"/>
    <p:sldId id="280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5" autoAdjust="0"/>
    <p:restoredTop sz="92203" autoAdjust="0"/>
  </p:normalViewPr>
  <p:slideViewPr>
    <p:cSldViewPr snapToGrid="0">
      <p:cViewPr varScale="1">
        <p:scale>
          <a:sx n="44" d="100"/>
          <a:sy n="44" d="100"/>
        </p:scale>
        <p:origin x="5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Spartial distribution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78-4D00-A033-89AEA5AD4C9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78-4D00-A033-89AEA5AD4C9D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778-4D00-A033-89AEA5AD4C9D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778-4D00-A033-89AEA5AD4C9D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778-4D00-A033-89AEA5AD4C9D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778-4D00-A033-89AEA5AD4C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USA and CAD</c:v>
                </c:pt>
                <c:pt idx="1">
                  <c:v>Africa</c:v>
                </c:pt>
                <c:pt idx="2">
                  <c:v>Europe and UK</c:v>
                </c:pt>
                <c:pt idx="3">
                  <c:v>Middle east 1%</c:v>
                </c:pt>
                <c:pt idx="4">
                  <c:v>Australia and New Zealand</c:v>
                </c:pt>
                <c:pt idx="5">
                  <c:v>Asia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0.42</c:v>
                </c:pt>
                <c:pt idx="1">
                  <c:v>0.3</c:v>
                </c:pt>
                <c:pt idx="2">
                  <c:v>0.2</c:v>
                </c:pt>
                <c:pt idx="3">
                  <c:v>0.02</c:v>
                </c:pt>
                <c:pt idx="4">
                  <c:v>0.02</c:v>
                </c:pt>
                <c:pt idx="5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E-4A2A-B855-BCA040C7F6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915326709755423E-2"/>
          <c:y val="5.4142056191124055E-2"/>
          <c:w val="0.91863796644735862"/>
          <c:h val="0.802380900900815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Age at time of contact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13-18</c:v>
                </c:pt>
                <c:pt idx="1">
                  <c:v>19-24</c:v>
                </c:pt>
                <c:pt idx="2">
                  <c:v>25-30</c:v>
                </c:pt>
                <c:pt idx="3">
                  <c:v>31-36</c:v>
                </c:pt>
                <c:pt idx="4">
                  <c:v>37-42</c:v>
                </c:pt>
                <c:pt idx="5">
                  <c:v>43-48</c:v>
                </c:pt>
                <c:pt idx="6">
                  <c:v>49-54</c:v>
                </c:pt>
                <c:pt idx="7">
                  <c:v>55-60</c:v>
                </c:pt>
                <c:pt idx="8">
                  <c:v>61-66</c:v>
                </c:pt>
                <c:pt idx="9">
                  <c:v>67-72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</c:v>
                </c:pt>
                <c:pt idx="1">
                  <c:v>15</c:v>
                </c:pt>
                <c:pt idx="2">
                  <c:v>11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13-4EEC-97E5-9F1FE142D8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Current age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13-18</c:v>
                </c:pt>
                <c:pt idx="1">
                  <c:v>19-24</c:v>
                </c:pt>
                <c:pt idx="2">
                  <c:v>25-30</c:v>
                </c:pt>
                <c:pt idx="3">
                  <c:v>31-36</c:v>
                </c:pt>
                <c:pt idx="4">
                  <c:v>37-42</c:v>
                </c:pt>
                <c:pt idx="5">
                  <c:v>43-48</c:v>
                </c:pt>
                <c:pt idx="6">
                  <c:v>49-54</c:v>
                </c:pt>
                <c:pt idx="7">
                  <c:v>55-60</c:v>
                </c:pt>
                <c:pt idx="8">
                  <c:v>61-66</c:v>
                </c:pt>
                <c:pt idx="9">
                  <c:v>67-72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</c:v>
                </c:pt>
                <c:pt idx="1">
                  <c:v>3</c:v>
                </c:pt>
                <c:pt idx="2">
                  <c:v>15</c:v>
                </c:pt>
                <c:pt idx="3">
                  <c:v>3</c:v>
                </c:pt>
                <c:pt idx="4">
                  <c:v>5</c:v>
                </c:pt>
                <c:pt idx="5">
                  <c:v>2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13-4EEC-97E5-9F1FE142D86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13-18</c:v>
                </c:pt>
                <c:pt idx="1">
                  <c:v>19-24</c:v>
                </c:pt>
                <c:pt idx="2">
                  <c:v>25-30</c:v>
                </c:pt>
                <c:pt idx="3">
                  <c:v>31-36</c:v>
                </c:pt>
                <c:pt idx="4">
                  <c:v>37-42</c:v>
                </c:pt>
                <c:pt idx="5">
                  <c:v>43-48</c:v>
                </c:pt>
                <c:pt idx="6">
                  <c:v>49-54</c:v>
                </c:pt>
                <c:pt idx="7">
                  <c:v>55-60</c:v>
                </c:pt>
                <c:pt idx="8">
                  <c:v>61-66</c:v>
                </c:pt>
                <c:pt idx="9">
                  <c:v>67-72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2-C613-4EEC-97E5-9F1FE142D8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9766655"/>
        <c:axId val="1639776255"/>
      </c:barChart>
      <c:catAx>
        <c:axId val="163976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9776255"/>
        <c:crosses val="autoZero"/>
        <c:auto val="1"/>
        <c:lblAlgn val="ctr"/>
        <c:lblOffset val="100"/>
        <c:noMultiLvlLbl val="0"/>
      </c:catAx>
      <c:valAx>
        <c:axId val="1639776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976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61713-D055-41E5-A1C9-9A7C5B69F129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77714-3E66-4E90-BFBF-611FB4272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7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E77714-3E66-4E90-BFBF-611FB4272E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86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9164A-088B-4BC2-4EAF-046DCD032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D60842-F7FF-6BC5-8655-0520904900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F6818A-634E-00CB-730B-C17E26225B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Despite </a:t>
            </a:r>
            <a:r>
              <a:rPr lang="en-US" b="1" dirty="0"/>
              <a:t>functional competence, </a:t>
            </a:r>
            <a:r>
              <a:rPr lang="en-US" dirty="0"/>
              <a:t>many experience </a:t>
            </a:r>
            <a:r>
              <a:rPr lang="en-US" b="1" dirty="0"/>
              <a:t>psychological distress </a:t>
            </a:r>
            <a:r>
              <a:rPr lang="en-US" dirty="0"/>
              <a:t>and </a:t>
            </a:r>
            <a:r>
              <a:rPr lang="en-US" b="1" dirty="0"/>
              <a:t>functional trauma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b="1" dirty="0"/>
              <a:t>Systemic blind spots </a:t>
            </a:r>
            <a:r>
              <a:rPr lang="en-US" dirty="0"/>
              <a:t>and </a:t>
            </a:r>
            <a:r>
              <a:rPr lang="en-US" b="1" dirty="0"/>
              <a:t>stigma </a:t>
            </a:r>
            <a:r>
              <a:rPr lang="en-US" dirty="0"/>
              <a:t>around mental health within immigrant populations impede mainstream interventions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1075-CCF9-593F-8532-EFA085DEA2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E77714-3E66-4E90-BFBF-611FB4272E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28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the past three months we connected with approximately 100 people who have either left or moved into Kenya for various reasons.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E77714-3E66-4E90-BFBF-611FB4272E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0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Comprehensive Psychiatric Evaluation</a:t>
            </a:r>
            <a:endParaRPr lang="en-US" dirty="0"/>
          </a:p>
          <a:p>
            <a:pPr lvl="1"/>
            <a:r>
              <a:rPr lang="en-US" dirty="0"/>
              <a:t>Initial diagnostic assessments initiated by clients, parents, or guardians.</a:t>
            </a:r>
          </a:p>
          <a:p>
            <a:r>
              <a:rPr lang="en-US" b="1" dirty="0"/>
              <a:t>Service Inaccessibility in Host Country</a:t>
            </a:r>
            <a:endParaRPr lang="en-US" dirty="0"/>
          </a:p>
          <a:p>
            <a:pPr lvl="1"/>
            <a:r>
              <a:rPr lang="en-US" dirty="0"/>
              <a:t>Limited availability or cultural misalignment of specialized mental health services abroad.</a:t>
            </a:r>
          </a:p>
          <a:p>
            <a:r>
              <a:rPr lang="en-US" b="1" dirty="0"/>
              <a:t>Acute Psychiatric Crisis Response</a:t>
            </a:r>
            <a:endParaRPr lang="en-US" dirty="0"/>
          </a:p>
          <a:p>
            <a:pPr lvl="1"/>
            <a:r>
              <a:rPr lang="en-US" dirty="0"/>
              <a:t>Immediate interventions for </a:t>
            </a:r>
            <a:r>
              <a:rPr lang="en-US" dirty="0" err="1"/>
              <a:t>behavioural</a:t>
            </a:r>
            <a:r>
              <a:rPr lang="en-US" dirty="0"/>
              <a:t> or psychiatric emergencies, including pre-travel crises.</a:t>
            </a:r>
          </a:p>
          <a:p>
            <a:r>
              <a:rPr lang="en-US" b="1" dirty="0"/>
              <a:t>Specialist Diagnostic Verification</a:t>
            </a:r>
            <a:endParaRPr lang="en-US" dirty="0"/>
          </a:p>
          <a:p>
            <a:pPr lvl="1"/>
            <a:r>
              <a:rPr lang="en-US" dirty="0"/>
              <a:t>Requests for expert second opinions to confirm or refine prior diagnoses and treatment plans.</a:t>
            </a:r>
          </a:p>
          <a:p>
            <a:r>
              <a:rPr lang="en-US" b="1" dirty="0"/>
              <a:t>Continuity of Care Across Transitions</a:t>
            </a:r>
            <a:endParaRPr lang="en-US" dirty="0"/>
          </a:p>
          <a:p>
            <a:pPr lvl="1"/>
            <a:r>
              <a:rPr lang="en-US" dirty="0"/>
              <a:t>Ongoing treatment during educational, occupational, or geographical transitions, including medical leave.</a:t>
            </a:r>
          </a:p>
          <a:p>
            <a:r>
              <a:rPr lang="en-US" b="1" dirty="0"/>
              <a:t>Psychosocial and Cultural Facilitation</a:t>
            </a:r>
            <a:endParaRPr lang="en-US" dirty="0"/>
          </a:p>
          <a:p>
            <a:pPr lvl="1"/>
            <a:r>
              <a:rPr lang="en-US" dirty="0"/>
              <a:t>Support in overcoming cultural barriers to diagnosis, stigma mitigation, and academic/career-related mental health facilitation.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E77714-3E66-4E90-BFBF-611FB4272E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80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High prevalence of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ADHD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Depressive Disorders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Frequent presentations of PTSD, Bipolar Mood Disorder, Anxiety, substance use, </a:t>
            </a:r>
            <a:r>
              <a:rPr lang="en-US" alt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schizophrenia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and psychotic illnesses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E77714-3E66-4E90-BFBF-611FB4272E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05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Complex psychiatric profiles</a:t>
            </a:r>
            <a:r>
              <a:rPr lang="en-US" dirty="0"/>
              <a:t> in African migrants shaped by migration stress, intensified by restrictive U.S. immigration policies, refugee program suspension, and family separation trauma.</a:t>
            </a:r>
          </a:p>
          <a:p>
            <a:r>
              <a:rPr lang="en-US" dirty="0"/>
              <a:t>Escalating </a:t>
            </a:r>
            <a:r>
              <a:rPr lang="en-US" b="1" dirty="0"/>
              <a:t>psychological distress </a:t>
            </a:r>
            <a:r>
              <a:rPr lang="en-US" dirty="0"/>
              <a:t>from racism, xenophobic rhetoric, and social exclusion — disproportionately affecting African migrants.</a:t>
            </a:r>
          </a:p>
          <a:p>
            <a:endParaRPr lang="en-US" dirty="0"/>
          </a:p>
          <a:p>
            <a:r>
              <a:rPr lang="en-US" b="1" dirty="0"/>
              <a:t>Structural marginalization </a:t>
            </a:r>
            <a:r>
              <a:rPr lang="en-US" dirty="0"/>
              <a:t>including detention, legal vulnerability and undocumented status compounds mental health challenges in diaspora populations.</a:t>
            </a:r>
          </a:p>
          <a:p>
            <a:endParaRPr lang="en-US" dirty="0"/>
          </a:p>
          <a:p>
            <a:r>
              <a:rPr lang="en-US" b="1" dirty="0"/>
              <a:t>Stigma, low mental health literacy, and provider cultural gaps</a:t>
            </a:r>
            <a:r>
              <a:rPr lang="en-US" dirty="0"/>
              <a:t> remain major deterrents to help-seeking across diaspora contexts.</a:t>
            </a:r>
          </a:p>
          <a:p>
            <a:r>
              <a:rPr lang="en-US" b="1" dirty="0"/>
              <a:t>High prevalence of ADHD, depression, and mood disorders</a:t>
            </a:r>
            <a:r>
              <a:rPr lang="en-US" dirty="0"/>
              <a:t>, with notable cases of PTSD, psychosis, and anxiety—mirroring global migrant mental health trends.</a:t>
            </a:r>
          </a:p>
          <a:p>
            <a:r>
              <a:rPr lang="en-US" b="1" dirty="0"/>
              <a:t>Adolescents migrating during sensitive developmental periods</a:t>
            </a:r>
            <a:r>
              <a:rPr lang="en-US" dirty="0"/>
              <a:t> face heightened risk of severe mental illness, especially psychosis.</a:t>
            </a:r>
          </a:p>
          <a:p>
            <a:pPr algn="just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E77714-3E66-4E90-BFBF-611FB4272E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04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31C94-B2C4-1754-A14B-EE590E1E5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20B900-1244-5A1C-56C7-4B9C45B58A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287780-1145-6C36-386D-FB6FA21D99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B0C60-4D06-AF73-0631-87D0BA3C06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E77714-3E66-4E90-BFBF-611FB4272E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7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FEAE4-8AF5-855E-6C1F-ACE64D776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4484E1-EE36-DC05-DBEE-CE7FEDDA15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E26E75-5D29-8F56-146F-6883B700A1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D0DAE-5750-B852-D2D5-4988545DB7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E77714-3E66-4E90-BFBF-611FB4272E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95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- Full Photo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3277268"/>
            <a:ext cx="10828179" cy="867497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 algn="ctr">
              <a:defRPr sz="3174" b="1">
                <a:solidFill>
                  <a:srgbClr val="AB824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4868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399" y="4879699"/>
            <a:ext cx="10927255" cy="867497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116" b="1">
                <a:solidFill>
                  <a:srgbClr val="AB8241"/>
                </a:solidFill>
              </a:defRPr>
            </a:lvl1pPr>
            <a:lvl2pPr marL="60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9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14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18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23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28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33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37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BY</a:t>
            </a:r>
          </a:p>
        </p:txBody>
      </p:sp>
      <p:cxnSp>
        <p:nvCxnSpPr>
          <p:cNvPr id="3145728" name="Straight Connector 13"/>
          <p:cNvCxnSpPr>
            <a:cxnSpLocks/>
          </p:cNvCxnSpPr>
          <p:nvPr/>
        </p:nvCxnSpPr>
        <p:spPr>
          <a:xfrm>
            <a:off x="995680" y="3932955"/>
            <a:ext cx="42672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12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d/Gray Title Only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203682"/>
            <a:ext cx="5892800" cy="645063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6047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defRPr sz="1587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048717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423933"/>
            <a:ext cx="2844800" cy="21454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794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E9728392-AC6C-4A79-A3A4-716A1A8C5EE3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10487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23933"/>
            <a:ext cx="2844800" cy="21454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794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3EBF6B2A-E928-4A62-B3A1-282D7612CC32}" type="slidenum">
              <a:rPr lang="en-US" smtClean="0"/>
              <a:t>‹#›</a:t>
            </a:fld>
            <a:endParaRPr lang="en-US"/>
          </a:p>
        </p:txBody>
      </p:sp>
      <p:sp>
        <p:nvSpPr>
          <p:cNvPr id="1048719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4601291" y="1468008"/>
            <a:ext cx="2743200" cy="214546"/>
          </a:xfrm>
        </p:spPr>
        <p:txBody>
          <a:bodyPr>
            <a:spAutoFit/>
          </a:bodyPr>
          <a:lstStyle>
            <a:lvl1pPr marL="0" indent="0" algn="r">
              <a:buNone/>
              <a:defRPr sz="794" baseline="0">
                <a:solidFill>
                  <a:srgbClr val="FFFFFF"/>
                </a:solidFill>
              </a:defRPr>
            </a:lvl1pPr>
            <a:lvl2pPr marL="304468" indent="0">
              <a:buNone/>
              <a:defRPr sz="2381">
                <a:solidFill>
                  <a:schemeClr val="bg1"/>
                </a:solidFill>
              </a:defRPr>
            </a:lvl2pPr>
            <a:lvl3pPr marL="608938" indent="0">
              <a:buNone/>
              <a:defRPr sz="2116">
                <a:solidFill>
                  <a:schemeClr val="bg1"/>
                </a:solidFill>
              </a:defRPr>
            </a:lvl3pPr>
            <a:lvl4pPr marL="905007" indent="0">
              <a:buNone/>
              <a:defRPr sz="1852">
                <a:solidFill>
                  <a:schemeClr val="bg1"/>
                </a:solidFill>
              </a:defRPr>
            </a:lvl4pPr>
            <a:lvl5pPr marL="1356462" indent="0">
              <a:buNone/>
              <a:defRPr sz="158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048720" name="Title 1"/>
          <p:cNvSpPr>
            <a:spLocks noGrp="1"/>
          </p:cNvSpPr>
          <p:nvPr>
            <p:ph type="title" hasCustomPrompt="1"/>
          </p:nvPr>
        </p:nvSpPr>
        <p:spPr>
          <a:xfrm>
            <a:off x="6502805" y="2894860"/>
            <a:ext cx="5181195" cy="1107995"/>
          </a:xfrm>
        </p:spPr>
        <p:txBody>
          <a:bodyPr wrap="square" anchor="ctr" anchorCtr="0">
            <a:spAutoFit/>
          </a:bodyPr>
          <a:lstStyle>
            <a:lvl1pPr>
              <a:defRPr b="1">
                <a:solidFill>
                  <a:srgbClr val="AB824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387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ed/Gray 1 Content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23933"/>
            <a:ext cx="3860800" cy="21454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794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  <p:sp>
        <p:nvSpPr>
          <p:cNvPr id="104868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23933"/>
            <a:ext cx="2844800" cy="21454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794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3EBF6B2A-E928-4A62-B3A1-282D7612CC32}" type="slidenum">
              <a:rPr lang="en-US" smtClean="0"/>
              <a:t>‹#›</a:t>
            </a:fld>
            <a:endParaRPr lang="en-US"/>
          </a:p>
        </p:txBody>
      </p:sp>
      <p:sp>
        <p:nvSpPr>
          <p:cNvPr id="1048689" name="Title Placeholder 1"/>
          <p:cNvSpPr>
            <a:spLocks noGrp="1"/>
          </p:cNvSpPr>
          <p:nvPr>
            <p:ph type="title"/>
          </p:nvPr>
        </p:nvSpPr>
        <p:spPr>
          <a:xfrm>
            <a:off x="914805" y="933168"/>
            <a:ext cx="10363200" cy="580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90" name="Text Placeholder 2"/>
          <p:cNvSpPr>
            <a:spLocks noGrp="1"/>
          </p:cNvSpPr>
          <p:nvPr>
            <p:ph idx="1" hasCustomPrompt="1"/>
          </p:nvPr>
        </p:nvSpPr>
        <p:spPr>
          <a:xfrm>
            <a:off x="914400" y="1715549"/>
            <a:ext cx="10363200" cy="4233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04470" marR="0" indent="-304470" algn="l" defTabSz="604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58"/>
              </a:spcAft>
              <a:buClrTx/>
              <a:buSzTx/>
              <a:buFont typeface="Arial"/>
              <a:buChar char="•"/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</a:lstStyle>
          <a:p>
            <a:pPr marL="304470" marR="0" lvl="0" indent="-304470" algn="l" defTabSz="604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58"/>
              </a:spcAft>
              <a:buClrTx/>
              <a:buSzTx/>
              <a:buFont typeface="Arial"/>
              <a:buChar char="•"/>
            </a:pPr>
            <a:r>
              <a:rPr kumimoji="0" lang="en-US" sz="2116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905009" marR="0" lvl="1" indent="-304470" algn="l" defTabSz="604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58"/>
              </a:spcAft>
              <a:buClrTx/>
              <a:buSzTx/>
              <a:buFont typeface="Arial"/>
              <a:buChar char="–"/>
            </a:pPr>
            <a:r>
              <a:rPr kumimoji="0" lang="en-US" sz="2116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18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ed/Gray 2 Content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715549"/>
            <a:ext cx="5079595" cy="4233230"/>
          </a:xfrm>
        </p:spPr>
        <p:txBody>
          <a:bodyPr>
            <a:normAutofit/>
          </a:bodyPr>
          <a:lstStyle>
            <a:lvl1pPr>
              <a:defRPr sz="2116">
                <a:solidFill>
                  <a:srgbClr val="6C6463"/>
                </a:solidFill>
              </a:defRPr>
            </a:lvl1pPr>
            <a:lvl2pPr>
              <a:defRPr sz="2116">
                <a:solidFill>
                  <a:srgbClr val="6C6463"/>
                </a:solidFill>
              </a:defRPr>
            </a:lvl2pPr>
            <a:lvl3pPr>
              <a:defRPr sz="2116">
                <a:solidFill>
                  <a:srgbClr val="6C6463"/>
                </a:solidFill>
              </a:defRPr>
            </a:lvl3pPr>
            <a:lvl4pPr>
              <a:defRPr sz="1852">
                <a:solidFill>
                  <a:srgbClr val="6C6463"/>
                </a:solidFill>
              </a:defRPr>
            </a:lvl4pPr>
            <a:lvl5pPr>
              <a:defRPr sz="2116">
                <a:solidFill>
                  <a:srgbClr val="6C6463"/>
                </a:solidFill>
              </a:defRPr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48712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5549"/>
            <a:ext cx="5080405" cy="4233230"/>
          </a:xfrm>
        </p:spPr>
        <p:txBody>
          <a:bodyPr>
            <a:normAutofit/>
          </a:bodyPr>
          <a:lstStyle>
            <a:lvl1pPr>
              <a:defRPr sz="2116">
                <a:solidFill>
                  <a:srgbClr val="6C6463"/>
                </a:solidFill>
              </a:defRPr>
            </a:lvl1pPr>
            <a:lvl2pPr>
              <a:defRPr sz="2116">
                <a:solidFill>
                  <a:srgbClr val="6C6463"/>
                </a:solidFill>
              </a:defRPr>
            </a:lvl2pPr>
            <a:lvl3pPr>
              <a:defRPr sz="2116">
                <a:solidFill>
                  <a:srgbClr val="6C6463"/>
                </a:solidFill>
              </a:defRPr>
            </a:lvl3pPr>
            <a:lvl4pPr>
              <a:defRPr sz="1852">
                <a:solidFill>
                  <a:srgbClr val="6C6463"/>
                </a:solidFill>
              </a:defRPr>
            </a:lvl4pPr>
            <a:lvl5pPr>
              <a:defRPr sz="2116">
                <a:solidFill>
                  <a:srgbClr val="6C6463"/>
                </a:solidFill>
              </a:defRPr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487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23933"/>
            <a:ext cx="3860800" cy="214546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endParaRPr lang="en-US"/>
          </a:p>
        </p:txBody>
      </p:sp>
      <p:sp>
        <p:nvSpPr>
          <p:cNvPr id="10487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4000" y="6423933"/>
            <a:ext cx="2844800" cy="214546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EBF6B2A-E928-4A62-B3A1-282D7612CC32}" type="slidenum">
              <a:rPr lang="en-US" smtClean="0"/>
              <a:t>‹#›</a:t>
            </a:fld>
            <a:endParaRPr lang="en-US"/>
          </a:p>
        </p:txBody>
      </p:sp>
      <p:sp>
        <p:nvSpPr>
          <p:cNvPr id="1048715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933167"/>
            <a:ext cx="10363200" cy="580800"/>
          </a:xfrm>
        </p:spPr>
        <p:txBody>
          <a:bodyPr anchor="b" anchorCtr="0">
            <a:spAutoFit/>
          </a:bodyPr>
          <a:lstStyle>
            <a:lvl1pPr>
              <a:defRPr b="1">
                <a:solidFill>
                  <a:srgbClr val="AB824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531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ed/Gray 3 Content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715549"/>
            <a:ext cx="3352395" cy="4233230"/>
          </a:xfrm>
        </p:spPr>
        <p:txBody>
          <a:bodyPr>
            <a:normAutofit/>
          </a:bodyPr>
          <a:lstStyle>
            <a:lvl1pPr>
              <a:defRPr sz="2116">
                <a:solidFill>
                  <a:schemeClr val="accent6"/>
                </a:solidFill>
              </a:defRPr>
            </a:lvl1pPr>
            <a:lvl2pPr>
              <a:defRPr sz="2116">
                <a:solidFill>
                  <a:schemeClr val="accent6"/>
                </a:solidFill>
              </a:defRPr>
            </a:lvl2pPr>
            <a:lvl3pPr>
              <a:defRPr sz="2116">
                <a:solidFill>
                  <a:srgbClr val="6C6463"/>
                </a:solidFill>
              </a:defRPr>
            </a:lvl3pPr>
            <a:lvl4pPr>
              <a:defRPr sz="1852">
                <a:solidFill>
                  <a:srgbClr val="6C6463"/>
                </a:solidFill>
              </a:defRPr>
            </a:lvl4pPr>
            <a:lvl5pPr>
              <a:defRPr sz="2116">
                <a:solidFill>
                  <a:srgbClr val="FFFFFF"/>
                </a:solidFill>
              </a:defRPr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48682" name="Content Placeholder 3"/>
          <p:cNvSpPr>
            <a:spLocks noGrp="1"/>
          </p:cNvSpPr>
          <p:nvPr>
            <p:ph sz="half" idx="2"/>
          </p:nvPr>
        </p:nvSpPr>
        <p:spPr>
          <a:xfrm>
            <a:off x="7924800" y="1715549"/>
            <a:ext cx="3353205" cy="4233230"/>
          </a:xfrm>
        </p:spPr>
        <p:txBody>
          <a:bodyPr>
            <a:normAutofit/>
          </a:bodyPr>
          <a:lstStyle>
            <a:lvl1pPr>
              <a:defRPr sz="2116">
                <a:solidFill>
                  <a:schemeClr val="accent6"/>
                </a:solidFill>
              </a:defRPr>
            </a:lvl1pPr>
            <a:lvl2pPr>
              <a:defRPr sz="2116">
                <a:solidFill>
                  <a:schemeClr val="accent6"/>
                </a:solidFill>
              </a:defRPr>
            </a:lvl2pPr>
            <a:lvl3pPr>
              <a:defRPr sz="2116">
                <a:solidFill>
                  <a:srgbClr val="6C6463"/>
                </a:solidFill>
              </a:defRPr>
            </a:lvl3pPr>
            <a:lvl4pPr>
              <a:defRPr sz="1852">
                <a:solidFill>
                  <a:srgbClr val="6C6463"/>
                </a:solidFill>
              </a:defRPr>
            </a:lvl4pPr>
            <a:lvl5pPr>
              <a:defRPr sz="2116">
                <a:solidFill>
                  <a:srgbClr val="FFFFFF"/>
                </a:solidFill>
              </a:defRPr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4868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23933"/>
            <a:ext cx="3860800" cy="214546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endParaRPr lang="en-US"/>
          </a:p>
        </p:txBody>
      </p:sp>
      <p:sp>
        <p:nvSpPr>
          <p:cNvPr id="104868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4000" y="6423933"/>
            <a:ext cx="2844800" cy="214546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EBF6B2A-E928-4A62-B3A1-282D7612CC32}" type="slidenum">
              <a:rPr lang="en-US" smtClean="0"/>
              <a:t>‹#›</a:t>
            </a:fld>
            <a:endParaRPr lang="en-US"/>
          </a:p>
        </p:txBody>
      </p:sp>
      <p:sp>
        <p:nvSpPr>
          <p:cNvPr id="1048685" name="Content Placeholder 3"/>
          <p:cNvSpPr>
            <a:spLocks noGrp="1"/>
          </p:cNvSpPr>
          <p:nvPr>
            <p:ph sz="half" idx="13"/>
          </p:nvPr>
        </p:nvSpPr>
        <p:spPr>
          <a:xfrm>
            <a:off x="4419398" y="1715549"/>
            <a:ext cx="3353205" cy="4233230"/>
          </a:xfrm>
        </p:spPr>
        <p:txBody>
          <a:bodyPr>
            <a:normAutofit/>
          </a:bodyPr>
          <a:lstStyle>
            <a:lvl1pPr>
              <a:defRPr sz="2116">
                <a:solidFill>
                  <a:schemeClr val="accent6"/>
                </a:solidFill>
              </a:defRPr>
            </a:lvl1pPr>
            <a:lvl2pPr>
              <a:defRPr sz="2116">
                <a:solidFill>
                  <a:schemeClr val="accent6"/>
                </a:solidFill>
              </a:defRPr>
            </a:lvl2pPr>
            <a:lvl3pPr>
              <a:defRPr sz="2116">
                <a:solidFill>
                  <a:srgbClr val="6C6463"/>
                </a:solidFill>
              </a:defRPr>
            </a:lvl3pPr>
            <a:lvl4pPr>
              <a:defRPr sz="1852">
                <a:solidFill>
                  <a:srgbClr val="6C6463"/>
                </a:solidFill>
              </a:defRPr>
            </a:lvl4pPr>
            <a:lvl5pPr>
              <a:defRPr sz="2116">
                <a:solidFill>
                  <a:srgbClr val="FFFFFF"/>
                </a:solidFill>
              </a:defRPr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48686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933167"/>
            <a:ext cx="10363200" cy="580800"/>
          </a:xfrm>
        </p:spPr>
        <p:txBody>
          <a:bodyPr anchor="b" anchorCtr="0">
            <a:spAutoFit/>
          </a:bodyPr>
          <a:lstStyle>
            <a:lvl1pPr>
              <a:defRPr b="1">
                <a:solidFill>
                  <a:srgbClr val="AB824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093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ed/Gray 1 Content + Bottom Photo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3429000"/>
            <a:ext cx="11785600" cy="2530587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6047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defRPr sz="1587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048722" name="Content Placeholder 2"/>
          <p:cNvSpPr>
            <a:spLocks noGrp="1"/>
          </p:cNvSpPr>
          <p:nvPr>
            <p:ph idx="1"/>
          </p:nvPr>
        </p:nvSpPr>
        <p:spPr>
          <a:xfrm>
            <a:off x="914400" y="1715549"/>
            <a:ext cx="10363200" cy="151186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487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23933"/>
            <a:ext cx="3860800" cy="21454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794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  <p:sp>
        <p:nvSpPr>
          <p:cNvPr id="10487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23933"/>
            <a:ext cx="2844800" cy="21454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794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EBF6B2A-E928-4A62-B3A1-282D7612CC32}" type="slidenum">
              <a:rPr lang="en-US" smtClean="0"/>
              <a:t>‹#›</a:t>
            </a:fld>
            <a:endParaRPr lang="en-US"/>
          </a:p>
        </p:txBody>
      </p:sp>
      <p:sp>
        <p:nvSpPr>
          <p:cNvPr id="104872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91" y="4693325"/>
            <a:ext cx="2743200" cy="214546"/>
          </a:xfrm>
        </p:spPr>
        <p:txBody>
          <a:bodyPr>
            <a:spAutoFit/>
          </a:bodyPr>
          <a:lstStyle>
            <a:lvl1pPr marL="0" indent="0" algn="r">
              <a:buNone/>
              <a:defRPr sz="794" baseline="0">
                <a:solidFill>
                  <a:srgbClr val="FFFFFF"/>
                </a:solidFill>
              </a:defRPr>
            </a:lvl1pPr>
            <a:lvl2pPr marL="304468" indent="0">
              <a:buNone/>
              <a:defRPr sz="2381">
                <a:solidFill>
                  <a:schemeClr val="bg1"/>
                </a:solidFill>
              </a:defRPr>
            </a:lvl2pPr>
            <a:lvl3pPr marL="608938" indent="0">
              <a:buNone/>
              <a:defRPr sz="2116">
                <a:solidFill>
                  <a:schemeClr val="bg1"/>
                </a:solidFill>
              </a:defRPr>
            </a:lvl3pPr>
            <a:lvl4pPr marL="905007" indent="0">
              <a:buNone/>
              <a:defRPr sz="1852">
                <a:solidFill>
                  <a:schemeClr val="bg1"/>
                </a:solidFill>
              </a:defRPr>
            </a:lvl4pPr>
            <a:lvl5pPr marL="1356462" indent="0">
              <a:buNone/>
              <a:defRPr sz="158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048726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933167"/>
            <a:ext cx="10363200" cy="580800"/>
          </a:xfrm>
        </p:spPr>
        <p:txBody>
          <a:bodyPr anchor="b" anchorCtr="0">
            <a:spAutoFit/>
          </a:bodyPr>
          <a:lstStyle>
            <a:lvl1pPr>
              <a:defRPr b="1">
                <a:solidFill>
                  <a:srgbClr val="AB824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128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ed/Gray 1 Content + Right Photo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203683"/>
            <a:ext cx="5892800" cy="6450636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6047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defRPr sz="1587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04869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23933"/>
            <a:ext cx="2844800" cy="21454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794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EBF6B2A-E928-4A62-B3A1-282D7612CC32}" type="slidenum">
              <a:rPr lang="en-US" smtClean="0"/>
              <a:t>‹#›</a:t>
            </a:fld>
            <a:endParaRPr lang="en-US"/>
          </a:p>
        </p:txBody>
      </p:sp>
      <p:sp>
        <p:nvSpPr>
          <p:cNvPr id="1048698" name="Content Placeholder 2"/>
          <p:cNvSpPr>
            <a:spLocks noGrp="1"/>
          </p:cNvSpPr>
          <p:nvPr>
            <p:ph idx="1"/>
          </p:nvPr>
        </p:nvSpPr>
        <p:spPr>
          <a:xfrm>
            <a:off x="914400" y="2219505"/>
            <a:ext cx="4876800" cy="3729274"/>
          </a:xfrm>
        </p:spPr>
        <p:txBody>
          <a:bodyPr>
            <a:normAutofit/>
          </a:bodyPr>
          <a:lstStyle>
            <a:lvl1pPr>
              <a:defRPr sz="2116">
                <a:solidFill>
                  <a:schemeClr val="accent6"/>
                </a:solidFill>
              </a:defRPr>
            </a:lvl1pPr>
            <a:lvl2pPr>
              <a:defRPr sz="2116">
                <a:solidFill>
                  <a:schemeClr val="accent6"/>
                </a:solidFill>
              </a:defRPr>
            </a:lvl2pPr>
            <a:lvl3pPr>
              <a:defRPr sz="2116">
                <a:solidFill>
                  <a:srgbClr val="6C6463"/>
                </a:solidFill>
              </a:defRPr>
            </a:lvl3pPr>
            <a:lvl4pPr>
              <a:defRPr sz="1852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48699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68008"/>
            <a:ext cx="2743200" cy="214546"/>
          </a:xfrm>
        </p:spPr>
        <p:txBody>
          <a:bodyPr>
            <a:spAutoFit/>
          </a:bodyPr>
          <a:lstStyle>
            <a:lvl1pPr marL="0" indent="0" algn="r">
              <a:buNone/>
              <a:defRPr sz="794" baseline="0">
                <a:solidFill>
                  <a:srgbClr val="FFFFFF"/>
                </a:solidFill>
              </a:defRPr>
            </a:lvl1pPr>
            <a:lvl2pPr marL="304468" indent="0">
              <a:buNone/>
              <a:defRPr sz="2381">
                <a:solidFill>
                  <a:schemeClr val="bg1"/>
                </a:solidFill>
              </a:defRPr>
            </a:lvl2pPr>
            <a:lvl3pPr marL="608938" indent="0">
              <a:buNone/>
              <a:defRPr sz="2116">
                <a:solidFill>
                  <a:schemeClr val="bg1"/>
                </a:solidFill>
              </a:defRPr>
            </a:lvl3pPr>
            <a:lvl4pPr marL="905007" indent="0">
              <a:buNone/>
              <a:defRPr sz="1852">
                <a:solidFill>
                  <a:schemeClr val="bg1"/>
                </a:solidFill>
              </a:defRPr>
            </a:lvl4pPr>
            <a:lvl5pPr marL="1356462" indent="0">
              <a:buNone/>
              <a:defRPr sz="158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048700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897750"/>
            <a:ext cx="4876800" cy="1099175"/>
          </a:xfrm>
        </p:spPr>
        <p:txBody>
          <a:bodyPr wrap="square" anchor="b" anchorCtr="0">
            <a:spAutoFit/>
          </a:bodyPr>
          <a:lstStyle>
            <a:lvl1pPr>
              <a:defRPr b="1">
                <a:solidFill>
                  <a:srgbClr val="AB824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628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ed/Gray Title Only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203682"/>
            <a:ext cx="5892800" cy="645063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6047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defRPr sz="1587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048734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423933"/>
            <a:ext cx="2844800" cy="21454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794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E9728392-AC6C-4A79-A3A4-716A1A8C5EE3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104873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23933"/>
            <a:ext cx="2844800" cy="21454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794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3EBF6B2A-E928-4A62-B3A1-282D7612CC32}" type="slidenum">
              <a:rPr lang="en-US" smtClean="0"/>
              <a:t>‹#›</a:t>
            </a:fld>
            <a:endParaRPr lang="en-US"/>
          </a:p>
        </p:txBody>
      </p:sp>
      <p:sp>
        <p:nvSpPr>
          <p:cNvPr id="1048736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4601291" y="1468008"/>
            <a:ext cx="2743200" cy="214546"/>
          </a:xfrm>
        </p:spPr>
        <p:txBody>
          <a:bodyPr>
            <a:spAutoFit/>
          </a:bodyPr>
          <a:lstStyle>
            <a:lvl1pPr marL="0" indent="0" algn="r">
              <a:buNone/>
              <a:defRPr sz="794" baseline="0">
                <a:solidFill>
                  <a:srgbClr val="FFFFFF"/>
                </a:solidFill>
              </a:defRPr>
            </a:lvl1pPr>
            <a:lvl2pPr marL="304468" indent="0">
              <a:buNone/>
              <a:defRPr sz="2381">
                <a:solidFill>
                  <a:schemeClr val="bg1"/>
                </a:solidFill>
              </a:defRPr>
            </a:lvl2pPr>
            <a:lvl3pPr marL="608938" indent="0">
              <a:buNone/>
              <a:defRPr sz="2116">
                <a:solidFill>
                  <a:schemeClr val="bg1"/>
                </a:solidFill>
              </a:defRPr>
            </a:lvl3pPr>
            <a:lvl4pPr marL="905007" indent="0">
              <a:buNone/>
              <a:defRPr sz="1852">
                <a:solidFill>
                  <a:schemeClr val="bg1"/>
                </a:solidFill>
              </a:defRPr>
            </a:lvl4pPr>
            <a:lvl5pPr marL="1356462" indent="0">
              <a:buNone/>
              <a:defRPr sz="158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048737" name="Title 1"/>
          <p:cNvSpPr>
            <a:spLocks noGrp="1"/>
          </p:cNvSpPr>
          <p:nvPr>
            <p:ph type="title" hasCustomPrompt="1"/>
          </p:nvPr>
        </p:nvSpPr>
        <p:spPr>
          <a:xfrm>
            <a:off x="6502805" y="2894860"/>
            <a:ext cx="5181195" cy="1107995"/>
          </a:xfrm>
        </p:spPr>
        <p:txBody>
          <a:bodyPr wrap="square" anchor="ctr" anchorCtr="0">
            <a:spAutoFit/>
          </a:bodyPr>
          <a:lstStyle>
            <a:lvl1pPr>
              <a:defRPr b="1">
                <a:solidFill>
                  <a:srgbClr val="AB824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38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Info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90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act Info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Placeholder 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19333" y="13903"/>
            <a:ext cx="12264920" cy="6844097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</p:spPr>
      </p:pic>
      <p:sp>
        <p:nvSpPr>
          <p:cNvPr id="1048678" name="Title 1"/>
          <p:cNvSpPr>
            <a:spLocks noGrp="1"/>
          </p:cNvSpPr>
          <p:nvPr>
            <p:ph type="title" hasCustomPrompt="1"/>
          </p:nvPr>
        </p:nvSpPr>
        <p:spPr>
          <a:xfrm>
            <a:off x="536434" y="531380"/>
            <a:ext cx="8978932" cy="580800"/>
          </a:xfrm>
        </p:spPr>
        <p:txBody>
          <a:bodyPr wrap="square" anchor="b" anchorCtr="0">
            <a:spAutoFit/>
          </a:bodyPr>
          <a:lstStyle>
            <a:lvl1pPr>
              <a:defRPr b="1">
                <a:solidFill>
                  <a:srgbClr val="AB8241"/>
                </a:solidFill>
              </a:defRPr>
            </a:lvl1pPr>
          </a:lstStyle>
          <a:p>
            <a:r>
              <a:rPr lang="en-US" dirty="0"/>
              <a:t>OUR PARTNERS</a:t>
            </a:r>
          </a:p>
        </p:txBody>
      </p:sp>
    </p:spTree>
    <p:extLst>
      <p:ext uri="{BB962C8B-B14F-4D97-AF65-F5344CB8AC3E}">
        <p14:creationId xmlns:p14="http://schemas.microsoft.com/office/powerpoint/2010/main" val="45486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act Info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16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- Full Red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32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0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581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728392-AC6C-4A79-A3A4-716A1A8C5EE3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10485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6B2A-E928-4A62-B3A1-282D7612C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2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728392-AC6C-4A79-A3A4-716A1A8C5EE3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6B2A-E928-4A62-B3A1-282D7612C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2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0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1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728392-AC6C-4A79-A3A4-716A1A8C5EE3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6B2A-E928-4A62-B3A1-282D7612C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6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9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0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2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3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728392-AC6C-4A79-A3A4-716A1A8C5EE3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104863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6B2A-E928-4A62-B3A1-282D7612C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1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Full Red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0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d/Gray 1 Content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23933"/>
            <a:ext cx="3860800" cy="21454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794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  <p:sp>
        <p:nvSpPr>
          <p:cNvPr id="104866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23933"/>
            <a:ext cx="2844800" cy="21454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794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3EBF6B2A-E928-4A62-B3A1-282D7612CC32}" type="slidenum">
              <a:rPr lang="en-US" smtClean="0"/>
              <a:t>‹#›</a:t>
            </a:fld>
            <a:endParaRPr lang="en-US"/>
          </a:p>
        </p:txBody>
      </p:sp>
      <p:sp>
        <p:nvSpPr>
          <p:cNvPr id="1048664" name="Title Placeholder 1"/>
          <p:cNvSpPr>
            <a:spLocks noGrp="1"/>
          </p:cNvSpPr>
          <p:nvPr>
            <p:ph type="title"/>
          </p:nvPr>
        </p:nvSpPr>
        <p:spPr>
          <a:xfrm>
            <a:off x="914805" y="933168"/>
            <a:ext cx="10363200" cy="580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 b="1">
                <a:solidFill>
                  <a:srgbClr val="AB824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65" name="Text Placeholder 2"/>
          <p:cNvSpPr>
            <a:spLocks noGrp="1"/>
          </p:cNvSpPr>
          <p:nvPr>
            <p:ph idx="1"/>
          </p:nvPr>
        </p:nvSpPr>
        <p:spPr>
          <a:xfrm>
            <a:off x="914400" y="1715549"/>
            <a:ext cx="10363200" cy="4233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3771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d/Gray 2 Content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715549"/>
            <a:ext cx="10363200" cy="4233230"/>
          </a:xfrm>
        </p:spPr>
        <p:txBody>
          <a:bodyPr>
            <a:normAutofit/>
          </a:bodyPr>
          <a:lstStyle>
            <a:lvl1pPr>
              <a:defRPr sz="2116">
                <a:solidFill>
                  <a:schemeClr val="accent6"/>
                </a:solidFill>
              </a:defRPr>
            </a:lvl1pPr>
            <a:lvl2pPr>
              <a:defRPr sz="2116">
                <a:solidFill>
                  <a:schemeClr val="accent6"/>
                </a:solidFill>
              </a:defRPr>
            </a:lvl2pPr>
            <a:lvl3pPr>
              <a:defRPr sz="2116">
                <a:solidFill>
                  <a:srgbClr val="6C6463"/>
                </a:solidFill>
              </a:defRPr>
            </a:lvl3pPr>
            <a:lvl4pPr>
              <a:defRPr sz="1852">
                <a:solidFill>
                  <a:srgbClr val="6C6463"/>
                </a:solidFill>
              </a:defRPr>
            </a:lvl4pPr>
            <a:lvl5pPr>
              <a:defRPr sz="2116">
                <a:solidFill>
                  <a:srgbClr val="6C6463"/>
                </a:solidFill>
              </a:defRPr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4870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23933"/>
            <a:ext cx="3860800" cy="214546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endParaRPr lang="en-US"/>
          </a:p>
        </p:txBody>
      </p:sp>
      <p:sp>
        <p:nvSpPr>
          <p:cNvPr id="104870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4000" y="6423933"/>
            <a:ext cx="2844800" cy="214546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EBF6B2A-E928-4A62-B3A1-282D7612CC32}" type="slidenum">
              <a:rPr lang="en-US" smtClean="0"/>
              <a:t>‹#›</a:t>
            </a:fld>
            <a:endParaRPr lang="en-US"/>
          </a:p>
        </p:txBody>
      </p:sp>
      <p:sp>
        <p:nvSpPr>
          <p:cNvPr id="1048704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933167"/>
            <a:ext cx="10363200" cy="580800"/>
          </a:xfrm>
        </p:spPr>
        <p:txBody>
          <a:bodyPr anchor="b" anchorCtr="0">
            <a:spAutoFit/>
          </a:bodyPr>
          <a:lstStyle>
            <a:lvl1pPr>
              <a:defRPr b="1">
                <a:solidFill>
                  <a:srgbClr val="AB824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827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Red/Gray 2 Content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715549"/>
            <a:ext cx="5079595" cy="4233230"/>
          </a:xfrm>
        </p:spPr>
        <p:txBody>
          <a:bodyPr>
            <a:normAutofit/>
          </a:bodyPr>
          <a:lstStyle>
            <a:lvl1pPr>
              <a:defRPr sz="2116">
                <a:solidFill>
                  <a:schemeClr val="accent6"/>
                </a:solidFill>
              </a:defRPr>
            </a:lvl1pPr>
            <a:lvl2pPr>
              <a:defRPr sz="2116">
                <a:solidFill>
                  <a:schemeClr val="accent6"/>
                </a:solidFill>
              </a:defRPr>
            </a:lvl2pPr>
            <a:lvl3pPr>
              <a:defRPr sz="2116">
                <a:solidFill>
                  <a:srgbClr val="6C6463"/>
                </a:solidFill>
              </a:defRPr>
            </a:lvl3pPr>
            <a:lvl4pPr>
              <a:defRPr sz="1852">
                <a:solidFill>
                  <a:srgbClr val="6C6463"/>
                </a:solidFill>
              </a:defRPr>
            </a:lvl4pPr>
            <a:lvl5pPr>
              <a:defRPr sz="2116">
                <a:solidFill>
                  <a:srgbClr val="6C6463"/>
                </a:solidFill>
              </a:defRPr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48597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5549"/>
            <a:ext cx="5080405" cy="4233230"/>
          </a:xfrm>
        </p:spPr>
        <p:txBody>
          <a:bodyPr>
            <a:normAutofit/>
          </a:bodyPr>
          <a:lstStyle>
            <a:lvl1pPr>
              <a:defRPr sz="2116">
                <a:solidFill>
                  <a:schemeClr val="accent6"/>
                </a:solidFill>
              </a:defRPr>
            </a:lvl1pPr>
            <a:lvl2pPr>
              <a:defRPr sz="2116">
                <a:solidFill>
                  <a:schemeClr val="accent6"/>
                </a:solidFill>
              </a:defRPr>
            </a:lvl2pPr>
            <a:lvl3pPr>
              <a:defRPr sz="2116">
                <a:solidFill>
                  <a:srgbClr val="6C6463"/>
                </a:solidFill>
              </a:defRPr>
            </a:lvl3pPr>
            <a:lvl4pPr>
              <a:defRPr sz="1852">
                <a:solidFill>
                  <a:srgbClr val="6C6463"/>
                </a:solidFill>
              </a:defRPr>
            </a:lvl4pPr>
            <a:lvl5pPr>
              <a:defRPr sz="2116">
                <a:solidFill>
                  <a:srgbClr val="6C6463"/>
                </a:solidFill>
              </a:defRPr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4859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23933"/>
            <a:ext cx="3860800" cy="214546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endParaRPr lang="en-US"/>
          </a:p>
        </p:txBody>
      </p:sp>
      <p:sp>
        <p:nvSpPr>
          <p:cNvPr id="104859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4000" y="6423933"/>
            <a:ext cx="2844800" cy="214546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EBF6B2A-E928-4A62-B3A1-282D7612CC32}" type="slidenum">
              <a:rPr lang="en-US" smtClean="0"/>
              <a:t>‹#›</a:t>
            </a:fld>
            <a:endParaRPr lang="en-US"/>
          </a:p>
        </p:txBody>
      </p:sp>
      <p:sp>
        <p:nvSpPr>
          <p:cNvPr id="1048600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933167"/>
            <a:ext cx="10363200" cy="580800"/>
          </a:xfrm>
        </p:spPr>
        <p:txBody>
          <a:bodyPr anchor="b" anchorCtr="0">
            <a:spAutoFit/>
          </a:bodyPr>
          <a:lstStyle>
            <a:lvl1pPr>
              <a:defRPr b="1">
                <a:solidFill>
                  <a:srgbClr val="AB824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460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d/Gray 3 Content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715549"/>
            <a:ext cx="3352395" cy="4233230"/>
          </a:xfrm>
        </p:spPr>
        <p:txBody>
          <a:bodyPr>
            <a:normAutofit/>
          </a:bodyPr>
          <a:lstStyle>
            <a:lvl1pPr>
              <a:defRPr sz="2116">
                <a:solidFill>
                  <a:schemeClr val="accent6"/>
                </a:solidFill>
              </a:defRPr>
            </a:lvl1pPr>
            <a:lvl2pPr>
              <a:defRPr sz="2116">
                <a:solidFill>
                  <a:schemeClr val="accent6"/>
                </a:solidFill>
              </a:defRPr>
            </a:lvl2pPr>
            <a:lvl3pPr>
              <a:defRPr sz="2116">
                <a:solidFill>
                  <a:srgbClr val="6C6463"/>
                </a:solidFill>
              </a:defRPr>
            </a:lvl3pPr>
            <a:lvl4pPr>
              <a:defRPr sz="1852">
                <a:solidFill>
                  <a:srgbClr val="6C6463"/>
                </a:solidFill>
              </a:defRPr>
            </a:lvl4pPr>
            <a:lvl5pPr>
              <a:defRPr sz="2116">
                <a:solidFill>
                  <a:srgbClr val="FFFFFF"/>
                </a:solidFill>
              </a:defRPr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48706" name="Content Placeholder 3"/>
          <p:cNvSpPr>
            <a:spLocks noGrp="1"/>
          </p:cNvSpPr>
          <p:nvPr>
            <p:ph sz="half" idx="2"/>
          </p:nvPr>
        </p:nvSpPr>
        <p:spPr>
          <a:xfrm>
            <a:off x="7924800" y="1715549"/>
            <a:ext cx="3353205" cy="4233230"/>
          </a:xfrm>
        </p:spPr>
        <p:txBody>
          <a:bodyPr>
            <a:normAutofit/>
          </a:bodyPr>
          <a:lstStyle>
            <a:lvl1pPr>
              <a:defRPr sz="2116">
                <a:solidFill>
                  <a:schemeClr val="accent6"/>
                </a:solidFill>
              </a:defRPr>
            </a:lvl1pPr>
            <a:lvl2pPr>
              <a:defRPr sz="2116">
                <a:solidFill>
                  <a:schemeClr val="accent6"/>
                </a:solidFill>
              </a:defRPr>
            </a:lvl2pPr>
            <a:lvl3pPr>
              <a:defRPr sz="2116">
                <a:solidFill>
                  <a:srgbClr val="6C6463"/>
                </a:solidFill>
              </a:defRPr>
            </a:lvl3pPr>
            <a:lvl4pPr>
              <a:defRPr sz="1852">
                <a:solidFill>
                  <a:srgbClr val="6C6463"/>
                </a:solidFill>
              </a:defRPr>
            </a:lvl4pPr>
            <a:lvl5pPr>
              <a:defRPr sz="2116">
                <a:solidFill>
                  <a:srgbClr val="FFFFFF"/>
                </a:solidFill>
              </a:defRPr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4870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23933"/>
            <a:ext cx="3860800" cy="214546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endParaRPr lang="en-US"/>
          </a:p>
        </p:txBody>
      </p:sp>
      <p:sp>
        <p:nvSpPr>
          <p:cNvPr id="104870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4000" y="6423933"/>
            <a:ext cx="2844800" cy="214546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EBF6B2A-E928-4A62-B3A1-282D7612CC32}" type="slidenum">
              <a:rPr lang="en-US" smtClean="0"/>
              <a:t>‹#›</a:t>
            </a:fld>
            <a:endParaRPr lang="en-US"/>
          </a:p>
        </p:txBody>
      </p:sp>
      <p:sp>
        <p:nvSpPr>
          <p:cNvPr id="1048709" name="Content Placeholder 3"/>
          <p:cNvSpPr>
            <a:spLocks noGrp="1"/>
          </p:cNvSpPr>
          <p:nvPr>
            <p:ph sz="half" idx="13"/>
          </p:nvPr>
        </p:nvSpPr>
        <p:spPr>
          <a:xfrm>
            <a:off x="4419398" y="1715549"/>
            <a:ext cx="3353205" cy="4233230"/>
          </a:xfrm>
        </p:spPr>
        <p:txBody>
          <a:bodyPr>
            <a:normAutofit/>
          </a:bodyPr>
          <a:lstStyle>
            <a:lvl1pPr>
              <a:defRPr sz="2116">
                <a:solidFill>
                  <a:schemeClr val="accent6"/>
                </a:solidFill>
              </a:defRPr>
            </a:lvl1pPr>
            <a:lvl2pPr>
              <a:defRPr sz="2116">
                <a:solidFill>
                  <a:schemeClr val="accent6"/>
                </a:solidFill>
              </a:defRPr>
            </a:lvl2pPr>
            <a:lvl3pPr>
              <a:defRPr sz="2116">
                <a:solidFill>
                  <a:srgbClr val="6C6463"/>
                </a:solidFill>
              </a:defRPr>
            </a:lvl3pPr>
            <a:lvl4pPr>
              <a:defRPr sz="1852">
                <a:solidFill>
                  <a:srgbClr val="6C6463"/>
                </a:solidFill>
              </a:defRPr>
            </a:lvl4pPr>
            <a:lvl5pPr>
              <a:defRPr sz="2116">
                <a:solidFill>
                  <a:srgbClr val="FFFFFF"/>
                </a:solidFill>
              </a:defRPr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48710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933167"/>
            <a:ext cx="10363200" cy="580800"/>
          </a:xfrm>
        </p:spPr>
        <p:txBody>
          <a:bodyPr anchor="b" anchorCtr="0">
            <a:spAutoFit/>
          </a:bodyPr>
          <a:lstStyle>
            <a:lvl1pPr>
              <a:defRPr b="1">
                <a:solidFill>
                  <a:srgbClr val="AB824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831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d/Gray 1 Content + Bottom Photo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3429000"/>
            <a:ext cx="11785600" cy="2530587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6047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defRPr sz="1587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048728" name="Content Placeholder 2"/>
          <p:cNvSpPr>
            <a:spLocks noGrp="1"/>
          </p:cNvSpPr>
          <p:nvPr>
            <p:ph idx="1"/>
          </p:nvPr>
        </p:nvSpPr>
        <p:spPr>
          <a:xfrm>
            <a:off x="914400" y="1715549"/>
            <a:ext cx="10363200" cy="151186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487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23933"/>
            <a:ext cx="3860800" cy="21454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794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  <p:sp>
        <p:nvSpPr>
          <p:cNvPr id="10487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23933"/>
            <a:ext cx="2844800" cy="21454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794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EBF6B2A-E928-4A62-B3A1-282D7612CC32}" type="slidenum">
              <a:rPr lang="en-US" smtClean="0"/>
              <a:t>‹#›</a:t>
            </a:fld>
            <a:endParaRPr lang="en-US"/>
          </a:p>
        </p:txBody>
      </p:sp>
      <p:sp>
        <p:nvSpPr>
          <p:cNvPr id="1048731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91" y="4693325"/>
            <a:ext cx="2743200" cy="214546"/>
          </a:xfrm>
        </p:spPr>
        <p:txBody>
          <a:bodyPr>
            <a:spAutoFit/>
          </a:bodyPr>
          <a:lstStyle>
            <a:lvl1pPr marL="0" indent="0" algn="r">
              <a:buNone/>
              <a:defRPr sz="794" baseline="0">
                <a:solidFill>
                  <a:srgbClr val="FFFFFF"/>
                </a:solidFill>
              </a:defRPr>
            </a:lvl1pPr>
            <a:lvl2pPr marL="304468" indent="0">
              <a:buNone/>
              <a:defRPr sz="2381">
                <a:solidFill>
                  <a:schemeClr val="bg1"/>
                </a:solidFill>
              </a:defRPr>
            </a:lvl2pPr>
            <a:lvl3pPr marL="608938" indent="0">
              <a:buNone/>
              <a:defRPr sz="2116">
                <a:solidFill>
                  <a:schemeClr val="bg1"/>
                </a:solidFill>
              </a:defRPr>
            </a:lvl3pPr>
            <a:lvl4pPr marL="905007" indent="0">
              <a:buNone/>
              <a:defRPr sz="1852">
                <a:solidFill>
                  <a:schemeClr val="bg1"/>
                </a:solidFill>
              </a:defRPr>
            </a:lvl4pPr>
            <a:lvl5pPr marL="1356462" indent="0">
              <a:buNone/>
              <a:defRPr sz="158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048732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933167"/>
            <a:ext cx="10363200" cy="580800"/>
          </a:xfrm>
        </p:spPr>
        <p:txBody>
          <a:bodyPr anchor="b" anchorCtr="0">
            <a:spAutoFit/>
          </a:bodyPr>
          <a:lstStyle>
            <a:lvl1pPr>
              <a:defRPr b="1">
                <a:solidFill>
                  <a:srgbClr val="AB824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63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d/Gray 1 Content + Right Photo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203683"/>
            <a:ext cx="5892800" cy="6450636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6047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defRPr sz="1587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04869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23933"/>
            <a:ext cx="2844800" cy="21454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794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EBF6B2A-E928-4A62-B3A1-282D7612CC32}" type="slidenum">
              <a:rPr lang="en-US" smtClean="0"/>
              <a:t>‹#›</a:t>
            </a:fld>
            <a:endParaRPr lang="en-US"/>
          </a:p>
        </p:txBody>
      </p:sp>
      <p:sp>
        <p:nvSpPr>
          <p:cNvPr id="1048693" name="Content Placeholder 2"/>
          <p:cNvSpPr>
            <a:spLocks noGrp="1"/>
          </p:cNvSpPr>
          <p:nvPr>
            <p:ph idx="1"/>
          </p:nvPr>
        </p:nvSpPr>
        <p:spPr>
          <a:xfrm>
            <a:off x="914400" y="2219505"/>
            <a:ext cx="4876800" cy="3729274"/>
          </a:xfrm>
        </p:spPr>
        <p:txBody>
          <a:bodyPr>
            <a:normAutofit/>
          </a:bodyPr>
          <a:lstStyle>
            <a:lvl1pPr>
              <a:defRPr sz="2116">
                <a:solidFill>
                  <a:schemeClr val="accent6"/>
                </a:solidFill>
              </a:defRPr>
            </a:lvl1pPr>
            <a:lvl2pPr>
              <a:defRPr sz="2116">
                <a:solidFill>
                  <a:schemeClr val="accent6"/>
                </a:solidFill>
              </a:defRPr>
            </a:lvl2pPr>
            <a:lvl3pPr>
              <a:defRPr sz="2116">
                <a:solidFill>
                  <a:srgbClr val="6C6463"/>
                </a:solidFill>
              </a:defRPr>
            </a:lvl3pPr>
            <a:lvl4pPr>
              <a:defRPr sz="1852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4869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68008"/>
            <a:ext cx="2743200" cy="214546"/>
          </a:xfrm>
        </p:spPr>
        <p:txBody>
          <a:bodyPr>
            <a:spAutoFit/>
          </a:bodyPr>
          <a:lstStyle>
            <a:lvl1pPr marL="0" indent="0" algn="r">
              <a:buNone/>
              <a:defRPr sz="794" baseline="0">
                <a:solidFill>
                  <a:srgbClr val="FFFFFF"/>
                </a:solidFill>
              </a:defRPr>
            </a:lvl1pPr>
            <a:lvl2pPr marL="304468" indent="0">
              <a:buNone/>
              <a:defRPr sz="2381">
                <a:solidFill>
                  <a:schemeClr val="bg1"/>
                </a:solidFill>
              </a:defRPr>
            </a:lvl2pPr>
            <a:lvl3pPr marL="608938" indent="0">
              <a:buNone/>
              <a:defRPr sz="2116">
                <a:solidFill>
                  <a:schemeClr val="bg1"/>
                </a:solidFill>
              </a:defRPr>
            </a:lvl3pPr>
            <a:lvl4pPr marL="905007" indent="0">
              <a:buNone/>
              <a:defRPr sz="1852">
                <a:solidFill>
                  <a:schemeClr val="bg1"/>
                </a:solidFill>
              </a:defRPr>
            </a:lvl4pPr>
            <a:lvl5pPr marL="1356462" indent="0">
              <a:buNone/>
              <a:defRPr sz="158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048695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897750"/>
            <a:ext cx="4876800" cy="1099175"/>
          </a:xfrm>
        </p:spPr>
        <p:txBody>
          <a:bodyPr wrap="square" anchor="b" anchorCtr="0">
            <a:spAutoFit/>
          </a:bodyPr>
          <a:lstStyle>
            <a:lvl1pPr>
              <a:defRPr b="1">
                <a:solidFill>
                  <a:srgbClr val="AB824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68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914805" y="933168"/>
            <a:ext cx="10363200" cy="580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15549"/>
            <a:ext cx="10363200" cy="4233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4857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49816"/>
            <a:ext cx="3860800" cy="21454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794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  <p:sp>
        <p:nvSpPr>
          <p:cNvPr id="104857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49816"/>
            <a:ext cx="2844800" cy="21454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794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3EBF6B2A-E928-4A62-B3A1-282D7612C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2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04738" rtl="0" eaLnBrk="1" latinLnBrk="0" hangingPunct="1">
        <a:spcBef>
          <a:spcPct val="0"/>
        </a:spcBef>
        <a:buNone/>
        <a:defRPr sz="3174" b="0" i="0" kern="1200">
          <a:solidFill>
            <a:srgbClr val="AB8241"/>
          </a:solidFill>
          <a:latin typeface="Gill Sans MT"/>
          <a:ea typeface="+mj-ea"/>
          <a:cs typeface="Gill Sans MT"/>
        </a:defRPr>
      </a:lvl1pPr>
    </p:titleStyle>
    <p:bodyStyle>
      <a:lvl1pPr marL="304470" indent="-304470" algn="l" defTabSz="604738" rtl="0" eaLnBrk="1" latinLnBrk="0" hangingPunct="1">
        <a:spcBef>
          <a:spcPts val="0"/>
        </a:spcBef>
        <a:spcAft>
          <a:spcPts val="1058"/>
        </a:spcAft>
        <a:buFont typeface="Arial"/>
        <a:buChar char="•"/>
        <a:defRPr sz="2116" b="0" i="0" kern="1200">
          <a:solidFill>
            <a:schemeClr val="accent6"/>
          </a:solidFill>
          <a:latin typeface="Gill Sans MT"/>
          <a:ea typeface="+mn-ea"/>
          <a:cs typeface="Gill Sans MT"/>
        </a:defRPr>
      </a:lvl1pPr>
      <a:lvl2pPr marL="905009" indent="-304470" algn="l" defTabSz="604738" rtl="0" eaLnBrk="1" latinLnBrk="0" hangingPunct="1">
        <a:spcBef>
          <a:spcPts val="0"/>
        </a:spcBef>
        <a:spcAft>
          <a:spcPts val="1058"/>
        </a:spcAft>
        <a:buFont typeface="Arial"/>
        <a:buChar char="–"/>
        <a:defRPr sz="2116" b="0" i="0" kern="1200">
          <a:solidFill>
            <a:schemeClr val="accent6"/>
          </a:solidFill>
          <a:latin typeface="Gill Sans MT"/>
          <a:ea typeface="+mn-ea"/>
          <a:cs typeface="Gill Sans MT"/>
        </a:defRPr>
      </a:lvl2pPr>
      <a:lvl3pPr marL="1209477" indent="-304470" algn="l" defTabSz="604738" rtl="0" eaLnBrk="1" latinLnBrk="0" hangingPunct="1">
        <a:spcBef>
          <a:spcPct val="20000"/>
        </a:spcBef>
        <a:buFont typeface="Arial"/>
        <a:buChar char="•"/>
        <a:defRPr sz="2381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516046" indent="-306569" algn="l" defTabSz="604738" rtl="0" eaLnBrk="1" latinLnBrk="0" hangingPunct="1">
        <a:spcBef>
          <a:spcPct val="20000"/>
        </a:spcBef>
        <a:buFont typeface="Arial"/>
        <a:buChar char="–"/>
        <a:defRPr sz="2116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660932" indent="-304470" algn="l" defTabSz="604738" rtl="0" eaLnBrk="1" latinLnBrk="0" hangingPunct="1">
        <a:spcBef>
          <a:spcPct val="20000"/>
        </a:spcBef>
        <a:buFont typeface="Arial"/>
        <a:buChar char="»"/>
        <a:defRPr sz="1852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3326061" indent="-302369" algn="l" defTabSz="604738" rtl="0" eaLnBrk="1" latinLnBrk="0" hangingPunct="1">
        <a:spcBef>
          <a:spcPct val="20000"/>
        </a:spcBef>
        <a:buFont typeface="Arial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6pPr>
      <a:lvl7pPr marL="3930800" indent="-302369" algn="l" defTabSz="604738" rtl="0" eaLnBrk="1" latinLnBrk="0" hangingPunct="1">
        <a:spcBef>
          <a:spcPct val="20000"/>
        </a:spcBef>
        <a:buFont typeface="Arial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7pPr>
      <a:lvl8pPr marL="4535538" indent="-302369" algn="l" defTabSz="604738" rtl="0" eaLnBrk="1" latinLnBrk="0" hangingPunct="1">
        <a:spcBef>
          <a:spcPct val="20000"/>
        </a:spcBef>
        <a:buFont typeface="Arial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8pPr>
      <a:lvl9pPr marL="5140277" indent="-302369" algn="l" defTabSz="604738" rtl="0" eaLnBrk="1" latinLnBrk="0" hangingPunct="1">
        <a:spcBef>
          <a:spcPct val="20000"/>
        </a:spcBef>
        <a:buFont typeface="Arial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4738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604738" algn="l" defTabSz="604738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2pPr>
      <a:lvl3pPr marL="1209477" algn="l" defTabSz="604738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3pPr>
      <a:lvl4pPr marL="1814215" algn="l" defTabSz="604738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4pPr>
      <a:lvl5pPr marL="2418954" algn="l" defTabSz="604738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5pPr>
      <a:lvl6pPr marL="3023692" algn="l" defTabSz="604738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6pPr>
      <a:lvl7pPr marL="3628431" algn="l" defTabSz="604738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7pPr>
      <a:lvl8pPr marL="4233169" algn="l" defTabSz="604738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8pPr>
      <a:lvl9pPr marL="4837908" algn="l" defTabSz="604738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803C9-B6CC-E1DD-D7DF-A1B669CB9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690" y="3214422"/>
            <a:ext cx="10832619" cy="1381412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Before the Breakdown: Community-Driven Early Mental Health Support for Africans in Diaspora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23A627-30E5-C0D1-B0BD-903034C782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049" b="7652"/>
          <a:stretch/>
        </p:blipFill>
        <p:spPr>
          <a:xfrm>
            <a:off x="2908992" y="170151"/>
            <a:ext cx="5996658" cy="30442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1E6A6E-CD1B-956B-2E55-6FDE3E9DEBAC}"/>
              </a:ext>
            </a:extLst>
          </p:cNvPr>
          <p:cNvSpPr txBox="1"/>
          <p:nvPr/>
        </p:nvSpPr>
        <p:spPr>
          <a:xfrm>
            <a:off x="8720919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8E71EB-D844-36F3-743F-9CAF3F14AA3B}"/>
              </a:ext>
            </a:extLst>
          </p:cNvPr>
          <p:cNvSpPr txBox="1"/>
          <p:nvPr/>
        </p:nvSpPr>
        <p:spPr>
          <a:xfrm>
            <a:off x="679690" y="4810412"/>
            <a:ext cx="1033220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17</a:t>
            </a:r>
            <a:r>
              <a:rPr lang="en-US" sz="2000" b="1" baseline="30000" dirty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KPA ANNUAL SCIENTIFIC CONFERENCE</a:t>
            </a:r>
          </a:p>
          <a:p>
            <a:pPr algn="r"/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PROF F. G. NJENGA, DR C. GUMBO and MS. Z. KIMARI</a:t>
            </a:r>
          </a:p>
          <a:p>
            <a:pPr algn="r"/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2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8F555-BA59-94EF-ACBA-737929AD6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24981"/>
            <a:ext cx="10363200" cy="646331"/>
          </a:xfrm>
        </p:spPr>
        <p:txBody>
          <a:bodyPr/>
          <a:lstStyle/>
          <a:p>
            <a:r>
              <a:rPr lang="en-US" sz="3600" dirty="0"/>
              <a:t>Discussion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A40B2DC-6BE6-252A-F4C5-35496151F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91" y="1219200"/>
            <a:ext cx="11097491" cy="472957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800" dirty="0"/>
              <a:t>Complex clinical profiles influenced by </a:t>
            </a:r>
            <a:r>
              <a:rPr lang="en-US" sz="2800" b="1" dirty="0"/>
              <a:t>migration stress </a:t>
            </a:r>
          </a:p>
          <a:p>
            <a:pPr algn="just"/>
            <a:r>
              <a:rPr lang="en-US" sz="2800" dirty="0"/>
              <a:t>Escalating psychological distress from </a:t>
            </a:r>
            <a:r>
              <a:rPr lang="en-US" sz="2800" b="1" dirty="0"/>
              <a:t>systemic barriers, mismatch </a:t>
            </a:r>
            <a:r>
              <a:rPr lang="en-US" sz="2800" dirty="0"/>
              <a:t>and </a:t>
            </a:r>
            <a:r>
              <a:rPr lang="en-US" sz="2800" b="1" dirty="0"/>
              <a:t>structural marginalization</a:t>
            </a:r>
          </a:p>
          <a:p>
            <a:pPr algn="just"/>
            <a:r>
              <a:rPr lang="en-US" sz="2800" dirty="0"/>
              <a:t>Resounding impact of </a:t>
            </a:r>
            <a:r>
              <a:rPr lang="en-US" sz="2800" b="1" dirty="0"/>
              <a:t>stigma, low mental health literacy</a:t>
            </a:r>
            <a:r>
              <a:rPr lang="en-US" sz="2800" dirty="0"/>
              <a:t>, and </a:t>
            </a:r>
            <a:r>
              <a:rPr lang="en-US" sz="2800" b="1" dirty="0"/>
              <a:t>provider cultural gaps </a:t>
            </a:r>
          </a:p>
          <a:p>
            <a:pPr algn="just"/>
            <a:r>
              <a:rPr lang="en-US" sz="2800" dirty="0"/>
              <a:t>High prevalence of ADHD, depression, and mood disorders often </a:t>
            </a:r>
            <a:r>
              <a:rPr lang="en-US" sz="2800" b="1" dirty="0"/>
              <a:t>masked </a:t>
            </a:r>
          </a:p>
          <a:p>
            <a:pPr algn="just"/>
            <a:r>
              <a:rPr lang="en-US" sz="2800" dirty="0"/>
              <a:t>Adolescents migrating during sensitive developmental periods have higher vulnerability </a:t>
            </a:r>
          </a:p>
          <a:p>
            <a:pPr algn="just"/>
            <a:r>
              <a:rPr lang="en-US" sz="2800" b="1" dirty="0"/>
              <a:t>Isolation and fragmentation </a:t>
            </a:r>
            <a:r>
              <a:rPr lang="en-US" sz="2800" dirty="0"/>
              <a:t>consequent to emotional disconnection and cultural dissonance  </a:t>
            </a:r>
          </a:p>
          <a:p>
            <a:pPr algn="just"/>
            <a:endParaRPr lang="en-US" sz="2800" b="1" dirty="0"/>
          </a:p>
          <a:p>
            <a:pPr algn="just"/>
            <a:endParaRPr lang="en-US" sz="2800" b="1" dirty="0"/>
          </a:p>
          <a:p>
            <a:pPr algn="just"/>
            <a:endParaRPr lang="en-US" sz="2800" dirty="0"/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916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56E58-2D9A-C8C3-1579-19EDC0680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F1A8F-0837-D123-1C34-C0E62DEC8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24981"/>
            <a:ext cx="10363200" cy="646331"/>
          </a:xfrm>
        </p:spPr>
        <p:txBody>
          <a:bodyPr/>
          <a:lstStyle/>
          <a:p>
            <a:r>
              <a:rPr lang="en-US" sz="3600" dirty="0"/>
              <a:t>Conclusion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E6A8F6C-7613-EE8C-C755-2D2CA2381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Culturally sensitive, trauma-informed, and tech-enabled care models improve wholistic mental health and functioning</a:t>
            </a:r>
          </a:p>
          <a:p>
            <a:r>
              <a:rPr lang="en-US" sz="2800" dirty="0"/>
              <a:t>When supported holistically, African migrants can thrive across borders</a:t>
            </a:r>
          </a:p>
        </p:txBody>
      </p:sp>
    </p:spTree>
    <p:extLst>
      <p:ext uri="{BB962C8B-B14F-4D97-AF65-F5344CB8AC3E}">
        <p14:creationId xmlns:p14="http://schemas.microsoft.com/office/powerpoint/2010/main" val="30456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4FBF2-5612-38ED-708E-EBF02ABA1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AC6FB-05F3-BB90-24B7-58B392CA7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8087"/>
            <a:ext cx="10363200" cy="1200329"/>
          </a:xfrm>
        </p:spPr>
        <p:txBody>
          <a:bodyPr/>
          <a:lstStyle/>
          <a:p>
            <a:r>
              <a:rPr lang="en-US" sz="3600" dirty="0"/>
              <a:t>CHG: Advancing Community-Driven Mental Health Support for the African Diaspora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7861BE-05FB-DD3D-0ACD-41D59C182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38416"/>
            <a:ext cx="10363200" cy="4581332"/>
          </a:xfrm>
        </p:spPr>
        <p:txBody>
          <a:bodyPr>
            <a:normAutofit/>
          </a:bodyPr>
          <a:lstStyle/>
          <a:p>
            <a:r>
              <a:rPr lang="en-US" sz="2800" dirty="0"/>
              <a:t>Caring across the </a:t>
            </a:r>
            <a:r>
              <a:rPr lang="en-US" sz="2800"/>
              <a:t>borders- proving that </a:t>
            </a:r>
            <a:r>
              <a:rPr lang="en-US" sz="2800" dirty="0"/>
              <a:t>hybrid, culturally responsive care models can address systemic </a:t>
            </a:r>
            <a:r>
              <a:rPr lang="en-US" sz="2800"/>
              <a:t>stressors </a:t>
            </a:r>
            <a:endParaRPr lang="en-US" sz="2800" dirty="0"/>
          </a:p>
          <a:p>
            <a:r>
              <a:rPr lang="en-US" sz="2800" dirty="0"/>
              <a:t>Stigma reduction and strengthening cultural competence among care providers </a:t>
            </a:r>
          </a:p>
          <a:p>
            <a:r>
              <a:rPr lang="en-US" sz="2800" dirty="0"/>
              <a:t>Strength in Community to counter isolation and build resilience</a:t>
            </a:r>
          </a:p>
          <a:p>
            <a:r>
              <a:rPr lang="en-US" sz="2800" dirty="0"/>
              <a:t>The next steps- Co-designed services with diaspora communities, scaling peer networks, and forging cross-border partnerships for promotive-to-curative care.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486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26E18-5ECA-731C-A287-8C86ECA29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D244B-64A7-6777-DF43-9E5A537B7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49" y="432800"/>
            <a:ext cx="10363200" cy="646331"/>
          </a:xfrm>
        </p:spPr>
        <p:txBody>
          <a:bodyPr/>
          <a:lstStyle/>
          <a:p>
            <a:r>
              <a:rPr lang="en-US" sz="3600" b="1" dirty="0"/>
              <a:t>African Global Mobility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E3862-C312-B3B9-0522-26384A890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51" y="1286660"/>
            <a:ext cx="5776249" cy="49278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600" dirty="0">
                <a:latin typeface="+mj-lt"/>
                <a:cs typeface="Helvetica" panose="020B0604020202020204" pitchFamily="34" charset="0"/>
              </a:rPr>
              <a:t>An estimate of </a:t>
            </a:r>
            <a:r>
              <a:rPr lang="en-US" sz="2600" b="1" dirty="0">
                <a:latin typeface="+mj-lt"/>
                <a:cs typeface="Helvetica" panose="020B0604020202020204" pitchFamily="34" charset="0"/>
              </a:rPr>
              <a:t>200 million Africans </a:t>
            </a:r>
            <a:r>
              <a:rPr lang="en-US" sz="2600" dirty="0">
                <a:latin typeface="+mj-lt"/>
                <a:cs typeface="Helvetica" panose="020B0604020202020204" pitchFamily="34" charset="0"/>
              </a:rPr>
              <a:t>form the African Diaspora Community</a:t>
            </a:r>
          </a:p>
          <a:p>
            <a:pPr marL="0" indent="0" algn="just">
              <a:buNone/>
            </a:pPr>
            <a:endParaRPr lang="en-US" sz="2600" dirty="0">
              <a:latin typeface="+mj-lt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600" b="1" dirty="0">
                <a:latin typeface="+mj-lt"/>
                <a:cs typeface="Helvetica" panose="020B0604020202020204" pitchFamily="34" charset="0"/>
              </a:rPr>
              <a:t>Drivers of motion </a:t>
            </a:r>
            <a:r>
              <a:rPr lang="en-US" sz="2600" dirty="0">
                <a:latin typeface="+mj-lt"/>
                <a:cs typeface="Helvetica" panose="020B0604020202020204" pitchFamily="34" charset="0"/>
              </a:rPr>
              <a:t>include: professional, humanitarian and international agency</a:t>
            </a:r>
          </a:p>
          <a:p>
            <a:pPr marL="0" indent="0" algn="just">
              <a:buNone/>
            </a:pPr>
            <a:endParaRPr lang="en-US" sz="2600" dirty="0">
              <a:latin typeface="+mj-lt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600" b="1" dirty="0">
                <a:latin typeface="+mj-lt"/>
                <a:cs typeface="Helvetica" panose="020B0604020202020204" pitchFamily="34" charset="0"/>
              </a:rPr>
              <a:t>Contextual strains </a:t>
            </a:r>
            <a:r>
              <a:rPr lang="en-US" sz="2600" dirty="0">
                <a:latin typeface="+mj-lt"/>
                <a:cs typeface="Helvetica" panose="020B0604020202020204" pitchFamily="34" charset="0"/>
              </a:rPr>
              <a:t>experienced: Cross-cultural adjustment, identity fragmentation, systemic discrimination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448313-12F6-5BED-646F-9676622BD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33" y="1550504"/>
            <a:ext cx="5342763" cy="35834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0D1AAA-CBEB-839D-890B-D549F6563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214" y="5658882"/>
            <a:ext cx="7487035" cy="11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4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C595B-4834-1108-C525-753943482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3290"/>
            <a:ext cx="10363200" cy="646331"/>
          </a:xfrm>
        </p:spPr>
        <p:txBody>
          <a:bodyPr/>
          <a:lstStyle/>
          <a:p>
            <a:r>
              <a:rPr lang="en-US" sz="3600" b="1" dirty="0"/>
              <a:t>Problem Statement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A125A-3954-1804-59F5-FD7BF59A3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99621"/>
            <a:ext cx="10363200" cy="496929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Many African migrants face </a:t>
            </a:r>
            <a:r>
              <a:rPr lang="en-US" sz="2800" b="1" dirty="0">
                <a:latin typeface="+mj-lt"/>
                <a:cs typeface="Helvetica" panose="020B0604020202020204" pitchFamily="34" charset="0"/>
              </a:rPr>
              <a:t>psychological distress</a:t>
            </a:r>
            <a:r>
              <a:rPr lang="en-US" sz="2800" dirty="0">
                <a:latin typeface="+mj-lt"/>
                <a:cs typeface="Helvetica" panose="020B0604020202020204" pitchFamily="34" charset="0"/>
              </a:rPr>
              <a:t> and </a:t>
            </a:r>
            <a:r>
              <a:rPr lang="en-US" sz="2800" b="1" dirty="0">
                <a:latin typeface="+mj-lt"/>
                <a:cs typeface="Helvetica" panose="020B0604020202020204" pitchFamily="34" charset="0"/>
              </a:rPr>
              <a:t>functional trauma,</a:t>
            </a:r>
            <a:r>
              <a:rPr lang="en-US" sz="2800" dirty="0">
                <a:latin typeface="+mj-lt"/>
                <a:cs typeface="Helvetica" panose="020B0604020202020204" pitchFamily="34" charset="0"/>
              </a:rPr>
              <a:t> often undetected, misdiagnosed, misrepresented due to </a:t>
            </a:r>
            <a:r>
              <a:rPr lang="en-US" sz="2800" dirty="0">
                <a:latin typeface="+mj-lt"/>
                <a:cs typeface="Calibri" panose="020F0502020204030204" pitchFamily="34" charset="0"/>
              </a:rPr>
              <a:t>external presentation of </a:t>
            </a:r>
            <a:r>
              <a:rPr lang="en-US" sz="2800" b="1" dirty="0">
                <a:latin typeface="+mj-lt"/>
                <a:cs typeface="Calibri" panose="020F0502020204030204" pitchFamily="34" charset="0"/>
              </a:rPr>
              <a:t>functional competence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+mj-lt"/>
                <a:cs typeface="Helvetica" panose="020B0604020202020204" pitchFamily="34" charset="0"/>
              </a:rPr>
              <a:t>Cultural stigma </a:t>
            </a:r>
            <a:r>
              <a:rPr lang="en-US" sz="2800" dirty="0">
                <a:latin typeface="+mj-lt"/>
                <a:cs typeface="Helvetica" panose="020B0604020202020204" pitchFamily="34" charset="0"/>
              </a:rPr>
              <a:t>and </a:t>
            </a:r>
            <a:r>
              <a:rPr lang="en-US" sz="2800" b="1" dirty="0">
                <a:latin typeface="+mj-lt"/>
                <a:cs typeface="Helvetica" panose="020B0604020202020204" pitchFamily="34" charset="0"/>
              </a:rPr>
              <a:t>systemic mismatch </a:t>
            </a:r>
            <a:r>
              <a:rPr lang="en-US" sz="2800" dirty="0">
                <a:latin typeface="+mj-lt"/>
                <a:cs typeface="Helvetica" panose="020B0604020202020204" pitchFamily="34" charset="0"/>
              </a:rPr>
              <a:t>further</a:t>
            </a:r>
            <a:r>
              <a:rPr lang="en-US" sz="2800" b="1" dirty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800" dirty="0">
                <a:latin typeface="+mj-lt"/>
                <a:cs typeface="Helvetica" panose="020B0604020202020204" pitchFamily="34" charset="0"/>
              </a:rPr>
              <a:t>impede mainstream interventions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Early interventions are rare with many seeking help when in crisis.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Burden of unmet mental health needs within the African Diaspora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E36622-3125-9E7E-77CB-672A9E333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403" y="4663250"/>
            <a:ext cx="4109060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2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27DE7-C3EA-0E95-3D24-7ED6D861A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AD620-8968-D136-B4A4-1B2C7AEC1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219200"/>
            <a:ext cx="10888133" cy="45941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Explore </a:t>
            </a:r>
            <a:r>
              <a:rPr lang="en-US" sz="2800" b="1" dirty="0">
                <a:latin typeface="+mj-lt"/>
                <a:cs typeface="Helvetica" panose="020B0604020202020204" pitchFamily="34" charset="0"/>
              </a:rPr>
              <a:t>clinical patterns of psychological distress </a:t>
            </a:r>
            <a:r>
              <a:rPr lang="en-US" sz="2800" dirty="0">
                <a:latin typeface="+mj-lt"/>
                <a:cs typeface="Helvetica" panose="020B0604020202020204" pitchFamily="34" charset="0"/>
              </a:rPr>
              <a:t>among African immigrants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Identify </a:t>
            </a:r>
            <a:r>
              <a:rPr lang="en-US" sz="2800" b="1" dirty="0">
                <a:latin typeface="+mj-lt"/>
                <a:cs typeface="Helvetica" panose="020B0604020202020204" pitchFamily="34" charset="0"/>
              </a:rPr>
              <a:t>barriers</a:t>
            </a:r>
            <a:r>
              <a:rPr lang="en-US" sz="2800" dirty="0">
                <a:latin typeface="+mj-lt"/>
                <a:cs typeface="Helvetica" panose="020B0604020202020204" pitchFamily="34" charset="0"/>
              </a:rPr>
              <a:t> to accessing culturally informed mental health care in host countries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Develop </a:t>
            </a:r>
            <a:r>
              <a:rPr lang="en-US" sz="2800" b="1" dirty="0">
                <a:latin typeface="+mj-lt"/>
                <a:cs typeface="Helvetica" panose="020B0604020202020204" pitchFamily="34" charset="0"/>
              </a:rPr>
              <a:t>culturally sensitive, community- and peer-driven strategies </a:t>
            </a:r>
            <a:r>
              <a:rPr lang="en-US" sz="2800" dirty="0">
                <a:latin typeface="+mj-lt"/>
                <a:cs typeface="Helvetica" panose="020B0604020202020204" pitchFamily="34" charset="0"/>
              </a:rPr>
              <a:t>for early intervention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AEA1869-39D5-92C6-F16E-F3C2975BC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98358"/>
            <a:ext cx="10363200" cy="646331"/>
          </a:xfrm>
        </p:spPr>
        <p:txBody>
          <a:bodyPr/>
          <a:lstStyle/>
          <a:p>
            <a:r>
              <a:rPr lang="en-US" sz="3600" b="1" dirty="0"/>
              <a:t>Study Objectives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7714C0-0908-08F7-14B7-247AC6D7B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472" y="4397492"/>
            <a:ext cx="4109060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7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95A7E-C205-50A5-4F99-8BA350141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17823"/>
            <a:ext cx="10363200" cy="646331"/>
          </a:xfrm>
        </p:spPr>
        <p:txBody>
          <a:bodyPr/>
          <a:lstStyle/>
          <a:p>
            <a:r>
              <a:rPr lang="en-US" sz="3600" b="1" dirty="0"/>
              <a:t>Methodology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F1248-4EA4-8BDE-B7C1-11FB53B9E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99621"/>
            <a:ext cx="10922000" cy="5039558"/>
          </a:xfrm>
        </p:spPr>
        <p:txBody>
          <a:bodyPr>
            <a:normAutofit/>
          </a:bodyPr>
          <a:lstStyle/>
          <a:p>
            <a:pPr marL="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GB" sz="2600" b="1" dirty="0">
                <a:latin typeface="+mj-lt"/>
                <a:cs typeface="Calibri" panose="020F0502020204030204" pitchFamily="34" charset="0"/>
              </a:rPr>
              <a:t>Retrospective</a:t>
            </a:r>
            <a:r>
              <a:rPr lang="en-US" altLang="en-GB" sz="2600" dirty="0">
                <a:latin typeface="+mj-lt"/>
                <a:cs typeface="Calibri" panose="020F0502020204030204" pitchFamily="34" charset="0"/>
              </a:rPr>
              <a:t>  m</a:t>
            </a:r>
            <a:r>
              <a:rPr lang="en-US" sz="2600" dirty="0">
                <a:latin typeface="+mj-lt"/>
                <a:cs typeface="Calibri" panose="020F0502020204030204" pitchFamily="34" charset="0"/>
              </a:rPr>
              <a:t>ixed-method approach </a:t>
            </a:r>
          </a:p>
          <a:p>
            <a:pPr marL="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latin typeface="+mj-lt"/>
                <a:cs typeface="Calibri" panose="020F0502020204030204" pitchFamily="34" charset="0"/>
              </a:rPr>
              <a:t>100 anonymized clinical cases </a:t>
            </a:r>
            <a:r>
              <a:rPr lang="en-US" sz="2600" dirty="0">
                <a:latin typeface="+mj-lt"/>
                <a:cs typeface="Calibri" panose="020F0502020204030204" pitchFamily="34" charset="0"/>
              </a:rPr>
              <a:t>reviewed at CHG between Jan and April 2025</a:t>
            </a:r>
          </a:p>
          <a:p>
            <a:pPr marL="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latin typeface="+mj-lt"/>
                <a:cs typeface="Calibri" panose="020F0502020204030204" pitchFamily="34" charset="0"/>
              </a:rPr>
              <a:t>Inclusion criteria: </a:t>
            </a:r>
            <a:r>
              <a:rPr lang="en-US" sz="2600" dirty="0">
                <a:latin typeface="+mj-lt"/>
                <a:cs typeface="Calibri" panose="020F0502020204030204" pitchFamily="34" charset="0"/>
              </a:rPr>
              <a:t>African descent, aged 16–71, residing abroad</a:t>
            </a:r>
          </a:p>
          <a:p>
            <a:pPr marL="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latin typeface="+mj-lt"/>
                <a:cs typeface="Calibri" panose="020F0502020204030204" pitchFamily="34" charset="0"/>
              </a:rPr>
              <a:t>Exclusion criteria: </a:t>
            </a:r>
            <a:r>
              <a:rPr lang="en-US" sz="2600" dirty="0">
                <a:latin typeface="+mj-lt"/>
                <a:cs typeface="Calibri" panose="020F0502020204030204" pitchFamily="34" charset="0"/>
              </a:rPr>
              <a:t>Kenyan patients residing in Kenya, incomplete or insufficient case records</a:t>
            </a:r>
          </a:p>
          <a:p>
            <a:pPr marL="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latin typeface="+mj-lt"/>
                <a:cs typeface="Calibri" panose="020F0502020204030204" pitchFamily="34" charset="0"/>
              </a:rPr>
              <a:t>Selection process: </a:t>
            </a:r>
            <a:r>
              <a:rPr lang="en-US" sz="2600" dirty="0">
                <a:latin typeface="+mj-lt"/>
                <a:cs typeface="Calibri" panose="020F0502020204030204" pitchFamily="34" charset="0"/>
              </a:rPr>
              <a:t>record review and clinician discussions</a:t>
            </a:r>
          </a:p>
          <a:p>
            <a:pPr marL="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latin typeface="+mj-lt"/>
                <a:cs typeface="Calibri" panose="020F0502020204030204" pitchFamily="34" charset="0"/>
              </a:rPr>
              <a:t>Limitations: </a:t>
            </a:r>
            <a:r>
              <a:rPr lang="en-US" sz="2600" dirty="0">
                <a:latin typeface="+mj-lt"/>
                <a:cs typeface="Calibri" panose="020F0502020204030204" pitchFamily="34" charset="0"/>
              </a:rPr>
              <a:t>selection biases, lack of client voice, generalizability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281E2B-7B91-9164-B1D6-E2D52C373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536" y="4414425"/>
            <a:ext cx="4109060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33022-5510-C357-69CA-AE0FF0E92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402" y="357318"/>
            <a:ext cx="10363200" cy="646331"/>
          </a:xfrm>
        </p:spPr>
        <p:txBody>
          <a:bodyPr/>
          <a:lstStyle/>
          <a:p>
            <a:r>
              <a:rPr lang="en-US" sz="3600" b="1" dirty="0"/>
              <a:t>Geographic Mobility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1004E-2BE1-33B1-2B2E-F8E4AC098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402" y="1079131"/>
            <a:ext cx="5953065" cy="5575669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42% -USA and Canada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30% -Africa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20%-  Europe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 Australia, New Zealand, Asia (2% each)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Middle East (4%).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/>
              <a:t>20% of the people we met had moved into Kenya</a:t>
            </a:r>
          </a:p>
          <a:p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313DA92-06EB-3DF9-692F-8DDAB8E3D7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2351522"/>
              </p:ext>
            </p:extLst>
          </p:nvPr>
        </p:nvGraphicFramePr>
        <p:xfrm>
          <a:off x="6329916" y="1342448"/>
          <a:ext cx="6383892" cy="483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338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89D5E-A0F0-F1C5-1EF6-4B268A582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3821"/>
            <a:ext cx="10363200" cy="646331"/>
          </a:xfrm>
        </p:spPr>
        <p:txBody>
          <a:bodyPr/>
          <a:lstStyle/>
          <a:p>
            <a:r>
              <a:rPr lang="en-US" sz="3600" b="1" dirty="0"/>
              <a:t>Age and Education Distribution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4FFF078-FBD8-CF33-36A6-8F1DFDB150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5096645"/>
              </p:ext>
            </p:extLst>
          </p:nvPr>
        </p:nvGraphicFramePr>
        <p:xfrm>
          <a:off x="341425" y="1577267"/>
          <a:ext cx="6262577" cy="4208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91CC711-101C-C744-E546-992A0F1770C3}"/>
              </a:ext>
            </a:extLst>
          </p:cNvPr>
          <p:cNvSpPr txBox="1">
            <a:spLocks/>
          </p:cNvSpPr>
          <p:nvPr/>
        </p:nvSpPr>
        <p:spPr>
          <a:xfrm>
            <a:off x="827044" y="1405112"/>
            <a:ext cx="4760956" cy="4927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04470" indent="-304470" algn="l" defTabSz="604738" rtl="0" eaLnBrk="1" latinLnBrk="0" hangingPunct="1">
              <a:spcBef>
                <a:spcPts val="0"/>
              </a:spcBef>
              <a:spcAft>
                <a:spcPts val="1058"/>
              </a:spcAft>
              <a:buFont typeface="Arial"/>
              <a:buChar char="•"/>
              <a:defRPr sz="2116" b="0" i="0" kern="1200">
                <a:solidFill>
                  <a:schemeClr val="accent6"/>
                </a:solidFill>
                <a:latin typeface="Gill Sans MT"/>
                <a:ea typeface="+mn-ea"/>
                <a:cs typeface="Gill Sans MT"/>
              </a:defRPr>
            </a:lvl1pPr>
            <a:lvl2pPr marL="905009" indent="-304470" algn="l" defTabSz="604738" rtl="0" eaLnBrk="1" latinLnBrk="0" hangingPunct="1">
              <a:spcBef>
                <a:spcPts val="0"/>
              </a:spcBef>
              <a:spcAft>
                <a:spcPts val="1058"/>
              </a:spcAft>
              <a:buFont typeface="Arial"/>
              <a:buChar char="–"/>
              <a:defRPr sz="2116" b="0" i="0" kern="1200">
                <a:solidFill>
                  <a:schemeClr val="accent6"/>
                </a:solidFill>
                <a:latin typeface="Gill Sans MT"/>
                <a:ea typeface="+mn-ea"/>
                <a:cs typeface="Gill Sans MT"/>
              </a:defRPr>
            </a:lvl2pPr>
            <a:lvl3pPr marL="1209477" indent="-304470" algn="l" defTabSz="604738" rtl="0" eaLnBrk="1" latinLnBrk="0" hangingPunct="1">
              <a:spcBef>
                <a:spcPct val="20000"/>
              </a:spcBef>
              <a:buFont typeface="Arial"/>
              <a:buChar char="•"/>
              <a:defRPr sz="2381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516046" indent="-306569" algn="l" defTabSz="604738" rtl="0" eaLnBrk="1" latinLnBrk="0" hangingPunct="1">
              <a:spcBef>
                <a:spcPct val="20000"/>
              </a:spcBef>
              <a:buFont typeface="Arial"/>
              <a:buChar char="–"/>
              <a:defRPr sz="2116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660932" indent="-304470" algn="l" defTabSz="604738" rtl="0" eaLnBrk="1" latinLnBrk="0" hangingPunct="1">
              <a:spcBef>
                <a:spcPct val="20000"/>
              </a:spcBef>
              <a:buFont typeface="Arial"/>
              <a:buChar char="»"/>
              <a:defRPr sz="1852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3326061" indent="-302369" algn="l" defTabSz="604738" rtl="0" eaLnBrk="1" latinLnBrk="0" hangingPunct="1">
              <a:spcBef>
                <a:spcPct val="20000"/>
              </a:spcBef>
              <a:buFont typeface="Arial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0800" indent="-302369" algn="l" defTabSz="604738" rtl="0" eaLnBrk="1" latinLnBrk="0" hangingPunct="1">
              <a:spcBef>
                <a:spcPct val="20000"/>
              </a:spcBef>
              <a:buFont typeface="Arial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35538" indent="-302369" algn="l" defTabSz="604738" rtl="0" eaLnBrk="1" latinLnBrk="0" hangingPunct="1">
              <a:spcBef>
                <a:spcPct val="20000"/>
              </a:spcBef>
              <a:buFont typeface="Arial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40277" indent="-302369" algn="l" defTabSz="604738" rtl="0" eaLnBrk="1" latinLnBrk="0" hangingPunct="1">
              <a:spcBef>
                <a:spcPct val="20000"/>
              </a:spcBef>
              <a:buFont typeface="Arial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172A49-764B-B7A9-7AB9-0AFF568EA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090152"/>
            <a:ext cx="8340051" cy="4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28BA7C-0174-A95F-097E-070B2EFCBA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781" y="1312385"/>
            <a:ext cx="10090437" cy="4233230"/>
          </a:xfrm>
        </p:spPr>
        <p:txBody>
          <a:bodyPr>
            <a:normAutofit/>
          </a:bodyPr>
          <a:lstStyle/>
          <a:p>
            <a:r>
              <a:rPr lang="en-US" sz="3200" dirty="0"/>
              <a:t>Comprehensive Psychiatric Evaluation</a:t>
            </a:r>
          </a:p>
          <a:p>
            <a:r>
              <a:rPr lang="en-US" sz="3200" dirty="0"/>
              <a:t>Services Inaccessibility in Host Country </a:t>
            </a:r>
          </a:p>
          <a:p>
            <a:r>
              <a:rPr lang="en-US" sz="3200" dirty="0"/>
              <a:t>Acute Psychiatric Response</a:t>
            </a:r>
          </a:p>
          <a:p>
            <a:r>
              <a:rPr lang="en-US" sz="3200" dirty="0"/>
              <a:t>Diagnostic Verification</a:t>
            </a:r>
          </a:p>
          <a:p>
            <a:r>
              <a:rPr lang="en-US" sz="3200" dirty="0"/>
              <a:t>Continuity of Care across Transitions </a:t>
            </a:r>
          </a:p>
          <a:p>
            <a:r>
              <a:rPr lang="en-US" sz="3200" dirty="0"/>
              <a:t>Psychosocial and Cultural Facilitation </a:t>
            </a:r>
          </a:p>
          <a:p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CD15101-A411-06CC-6AFC-70BDF63C993E}"/>
              </a:ext>
            </a:extLst>
          </p:cNvPr>
          <p:cNvSpPr txBox="1">
            <a:spLocks/>
          </p:cNvSpPr>
          <p:nvPr/>
        </p:nvSpPr>
        <p:spPr>
          <a:xfrm>
            <a:off x="896091" y="433654"/>
            <a:ext cx="4404600" cy="6463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604738" rtl="0" eaLnBrk="1" latinLnBrk="0" hangingPunct="1">
              <a:spcBef>
                <a:spcPct val="0"/>
              </a:spcBef>
              <a:buNone/>
              <a:defRPr sz="3174" b="1" i="0" kern="1200">
                <a:solidFill>
                  <a:srgbClr val="AB8241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r>
              <a:rPr lang="en-US" sz="3600" dirty="0"/>
              <a:t> Care Entry Points</a:t>
            </a:r>
          </a:p>
        </p:txBody>
      </p:sp>
    </p:spTree>
    <p:extLst>
      <p:ext uri="{BB962C8B-B14F-4D97-AF65-F5344CB8AC3E}">
        <p14:creationId xmlns:p14="http://schemas.microsoft.com/office/powerpoint/2010/main" val="291356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FA9E2E-0EEA-16D9-FF87-BB222A0393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41695" y="1307776"/>
            <a:ext cx="6526238" cy="383858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750D29B-58A9-666D-5B97-42452A5AC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218" y="531703"/>
            <a:ext cx="5569133" cy="515718"/>
          </a:xfrm>
        </p:spPr>
        <p:txBody>
          <a:bodyPr/>
          <a:lstStyle/>
          <a:p>
            <a:r>
              <a:rPr lang="en-US" sz="3600" dirty="0"/>
              <a:t>Diagnostic Landscape</a:t>
            </a:r>
          </a:p>
        </p:txBody>
      </p:sp>
    </p:spTree>
    <p:extLst>
      <p:ext uri="{BB962C8B-B14F-4D97-AF65-F5344CB8AC3E}">
        <p14:creationId xmlns:p14="http://schemas.microsoft.com/office/powerpoint/2010/main" val="233526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6.9-Template_12.7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GRANDROUND MSA March 20</Template>
  <TotalTime>3959</TotalTime>
  <Words>780</Words>
  <Application>Microsoft Office PowerPoint</Application>
  <PresentationFormat>Widescreen</PresentationFormat>
  <Paragraphs>95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Gill Sans MT</vt:lpstr>
      <vt:lpstr>Helvetica</vt:lpstr>
      <vt:lpstr>16.9-Template_12.7.2016</vt:lpstr>
      <vt:lpstr>Before the Breakdown: Community-Driven Early Mental Health Support for Africans in Diaspora</vt:lpstr>
      <vt:lpstr>African Global Mobility Dynamics</vt:lpstr>
      <vt:lpstr>Problem Statement </vt:lpstr>
      <vt:lpstr>Study Objectives</vt:lpstr>
      <vt:lpstr>Methodology </vt:lpstr>
      <vt:lpstr>Geographic Mobility Patterns</vt:lpstr>
      <vt:lpstr>Age and Education Distribution </vt:lpstr>
      <vt:lpstr>PowerPoint Presentation</vt:lpstr>
      <vt:lpstr>Diagnostic Landscape</vt:lpstr>
      <vt:lpstr>Discussion </vt:lpstr>
      <vt:lpstr>Conclusion </vt:lpstr>
      <vt:lpstr>CHG: Advancing Community-Driven Mental Health Support for the African Diaspora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Zawadi Kimari</dc:creator>
  <cp:lastModifiedBy>Zawadi Kimari</cp:lastModifiedBy>
  <cp:revision>23</cp:revision>
  <dcterms:created xsi:type="dcterms:W3CDTF">2025-04-24T15:38:49Z</dcterms:created>
  <dcterms:modified xsi:type="dcterms:W3CDTF">2025-08-14T17:20:11Z</dcterms:modified>
</cp:coreProperties>
</file>