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7"/>
  </p:notesMasterIdLst>
  <p:sldIdLst>
    <p:sldId id="256"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F2EAC7-EDCA-F7CE-CB9E-F54D4BFC5325}" name="Franz F Belz" initials="" userId="S::Franz.F.Belz@kp.org::2bb34c2d-2fcd-43d9-8aa7-7ac0a88609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2A3"/>
    <a:srgbClr val="C2E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89929" autoAdjust="0"/>
  </p:normalViewPr>
  <p:slideViewPr>
    <p:cSldViewPr snapToGrid="0">
      <p:cViewPr varScale="1">
        <p:scale>
          <a:sx n="110" d="100"/>
          <a:sy n="110" d="100"/>
        </p:scale>
        <p:origin x="10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F8893-0436-4922-A1C0-7DBB45EF936B}" type="datetimeFigureOut">
              <a:rPr lang="en-US" smtClean="0"/>
              <a:t>8/15/25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74231-51A7-471E-AC0C-B5AD9C039FFF}" type="slidenum">
              <a:rPr lang="en-US" smtClean="0"/>
              <a:t>‹#›</a:t>
            </a:fld>
            <a:endParaRPr lang="en-US"/>
          </a:p>
        </p:txBody>
      </p:sp>
    </p:spTree>
    <p:extLst>
      <p:ext uri="{BB962C8B-B14F-4D97-AF65-F5344CB8AC3E}">
        <p14:creationId xmlns:p14="http://schemas.microsoft.com/office/powerpoint/2010/main" val="38276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74231-51A7-471E-AC0C-B5AD9C039FFF}" type="slidenum">
              <a:rPr lang="en-US" smtClean="0"/>
              <a:t>1</a:t>
            </a:fld>
            <a:endParaRPr lang="en-US"/>
          </a:p>
        </p:txBody>
      </p:sp>
    </p:spTree>
    <p:extLst>
      <p:ext uri="{BB962C8B-B14F-4D97-AF65-F5344CB8AC3E}">
        <p14:creationId xmlns:p14="http://schemas.microsoft.com/office/powerpoint/2010/main" val="230864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75E8-FA01-4A19-8EFA-ED3CB90214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B5E8EA-B2AC-4D24-BDDB-A2364A966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C10B29-8B07-4B4E-B37A-91FCDE53BCFE}"/>
              </a:ext>
            </a:extLst>
          </p:cNvPr>
          <p:cNvSpPr>
            <a:spLocks noGrp="1"/>
          </p:cNvSpPr>
          <p:nvPr>
            <p:ph type="dt" sz="half" idx="10"/>
          </p:nvPr>
        </p:nvSpPr>
        <p:spPr/>
        <p:txBody>
          <a:bodyPr/>
          <a:lstStyle/>
          <a:p>
            <a:fld id="{316202FA-A069-4117-98CF-879DA71C73E0}" type="datetimeFigureOut">
              <a:rPr lang="en-US" smtClean="0"/>
              <a:t>8/15/25</a:t>
            </a:fld>
            <a:endParaRPr lang="en-US"/>
          </a:p>
        </p:txBody>
      </p:sp>
      <p:sp>
        <p:nvSpPr>
          <p:cNvPr id="5" name="Footer Placeholder 4">
            <a:extLst>
              <a:ext uri="{FF2B5EF4-FFF2-40B4-BE49-F238E27FC236}">
                <a16:creationId xmlns:a16="http://schemas.microsoft.com/office/drawing/2014/main" id="{6971B218-98DA-4E1F-9D9C-D263ECEEA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45966-D89B-40E8-B74C-949FE544F653}"/>
              </a:ext>
            </a:extLst>
          </p:cNvPr>
          <p:cNvSpPr>
            <a:spLocks noGrp="1"/>
          </p:cNvSpPr>
          <p:nvPr>
            <p:ph type="sldNum" sz="quarter" idx="12"/>
          </p:nvPr>
        </p:nvSpPr>
        <p:spPr/>
        <p:txBody>
          <a:bodyPr/>
          <a:lstStyle/>
          <a:p>
            <a:fld id="{26D94D97-2396-4153-AAD3-8525D84784E0}" type="slidenum">
              <a:rPr lang="en-US" smtClean="0"/>
              <a:t>‹#›</a:t>
            </a:fld>
            <a:endParaRPr lang="en-US"/>
          </a:p>
        </p:txBody>
      </p:sp>
    </p:spTree>
    <p:extLst>
      <p:ext uri="{BB962C8B-B14F-4D97-AF65-F5344CB8AC3E}">
        <p14:creationId xmlns:p14="http://schemas.microsoft.com/office/powerpoint/2010/main" val="1716727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0622-8555-4DA6-BEF1-CE621923E5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C1F548-BD48-4A68-9B2F-18C3A7A325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76B48-EE32-44A2-AFD4-DD25D5FFC3D4}"/>
              </a:ext>
            </a:extLst>
          </p:cNvPr>
          <p:cNvSpPr>
            <a:spLocks noGrp="1"/>
          </p:cNvSpPr>
          <p:nvPr>
            <p:ph type="dt" sz="half" idx="10"/>
          </p:nvPr>
        </p:nvSpPr>
        <p:spPr/>
        <p:txBody>
          <a:bodyPr/>
          <a:lstStyle/>
          <a:p>
            <a:fld id="{316202FA-A069-4117-98CF-879DA71C73E0}" type="datetimeFigureOut">
              <a:rPr lang="en-US" smtClean="0"/>
              <a:t>8/15/25</a:t>
            </a:fld>
            <a:endParaRPr lang="en-US"/>
          </a:p>
        </p:txBody>
      </p:sp>
      <p:sp>
        <p:nvSpPr>
          <p:cNvPr id="5" name="Footer Placeholder 4">
            <a:extLst>
              <a:ext uri="{FF2B5EF4-FFF2-40B4-BE49-F238E27FC236}">
                <a16:creationId xmlns:a16="http://schemas.microsoft.com/office/drawing/2014/main" id="{A229C00D-B116-428B-B474-9CAB1E125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43086-1F5D-4DC0-949D-4310E9CA89B1}"/>
              </a:ext>
            </a:extLst>
          </p:cNvPr>
          <p:cNvSpPr>
            <a:spLocks noGrp="1"/>
          </p:cNvSpPr>
          <p:nvPr>
            <p:ph type="sldNum" sz="quarter" idx="12"/>
          </p:nvPr>
        </p:nvSpPr>
        <p:spPr/>
        <p:txBody>
          <a:bodyPr/>
          <a:lstStyle/>
          <a:p>
            <a:fld id="{26D94D97-2396-4153-AAD3-8525D84784E0}" type="slidenum">
              <a:rPr lang="en-US" smtClean="0"/>
              <a:t>‹#›</a:t>
            </a:fld>
            <a:endParaRPr lang="en-US"/>
          </a:p>
        </p:txBody>
      </p:sp>
    </p:spTree>
    <p:extLst>
      <p:ext uri="{BB962C8B-B14F-4D97-AF65-F5344CB8AC3E}">
        <p14:creationId xmlns:p14="http://schemas.microsoft.com/office/powerpoint/2010/main" val="131148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09BAC-560E-4DB5-8B3F-D2179A4E2D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119A38-48D8-4777-A39B-C30A0CFCDE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17A44-2DD0-4E92-A4E9-26F78BA2F6C4}"/>
              </a:ext>
            </a:extLst>
          </p:cNvPr>
          <p:cNvSpPr>
            <a:spLocks noGrp="1"/>
          </p:cNvSpPr>
          <p:nvPr>
            <p:ph type="dt" sz="half" idx="10"/>
          </p:nvPr>
        </p:nvSpPr>
        <p:spPr/>
        <p:txBody>
          <a:bodyPr/>
          <a:lstStyle/>
          <a:p>
            <a:fld id="{316202FA-A069-4117-98CF-879DA71C73E0}" type="datetimeFigureOut">
              <a:rPr lang="en-US" smtClean="0"/>
              <a:t>8/15/25</a:t>
            </a:fld>
            <a:endParaRPr lang="en-US"/>
          </a:p>
        </p:txBody>
      </p:sp>
      <p:sp>
        <p:nvSpPr>
          <p:cNvPr id="5" name="Footer Placeholder 4">
            <a:extLst>
              <a:ext uri="{FF2B5EF4-FFF2-40B4-BE49-F238E27FC236}">
                <a16:creationId xmlns:a16="http://schemas.microsoft.com/office/drawing/2014/main" id="{1C2773FD-69E0-46C8-8599-30DEA35F9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A22DC-86E6-48AC-9D2B-EB3475A1C28A}"/>
              </a:ext>
            </a:extLst>
          </p:cNvPr>
          <p:cNvSpPr>
            <a:spLocks noGrp="1"/>
          </p:cNvSpPr>
          <p:nvPr>
            <p:ph type="sldNum" sz="quarter" idx="12"/>
          </p:nvPr>
        </p:nvSpPr>
        <p:spPr/>
        <p:txBody>
          <a:bodyPr/>
          <a:lstStyle/>
          <a:p>
            <a:fld id="{26D94D97-2396-4153-AAD3-8525D84784E0}" type="slidenum">
              <a:rPr lang="en-US" smtClean="0"/>
              <a:t>‹#›</a:t>
            </a:fld>
            <a:endParaRPr lang="en-US"/>
          </a:p>
        </p:txBody>
      </p:sp>
    </p:spTree>
    <p:extLst>
      <p:ext uri="{BB962C8B-B14F-4D97-AF65-F5344CB8AC3E}">
        <p14:creationId xmlns:p14="http://schemas.microsoft.com/office/powerpoint/2010/main" val="67120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73B9-E2D6-4F0A-B95D-111F15804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0DDFB2-264E-435A-91ED-1EC7A17682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5DC9C-3985-4A96-B974-41A8C3D65DC8}"/>
              </a:ext>
            </a:extLst>
          </p:cNvPr>
          <p:cNvSpPr>
            <a:spLocks noGrp="1"/>
          </p:cNvSpPr>
          <p:nvPr>
            <p:ph type="dt" sz="half" idx="10"/>
          </p:nvPr>
        </p:nvSpPr>
        <p:spPr/>
        <p:txBody>
          <a:bodyPr/>
          <a:lstStyle/>
          <a:p>
            <a:fld id="{316202FA-A069-4117-98CF-879DA71C73E0}" type="datetimeFigureOut">
              <a:rPr lang="en-US" smtClean="0"/>
              <a:t>8/15/25</a:t>
            </a:fld>
            <a:endParaRPr lang="en-US"/>
          </a:p>
        </p:txBody>
      </p:sp>
      <p:sp>
        <p:nvSpPr>
          <p:cNvPr id="5" name="Footer Placeholder 4">
            <a:extLst>
              <a:ext uri="{FF2B5EF4-FFF2-40B4-BE49-F238E27FC236}">
                <a16:creationId xmlns:a16="http://schemas.microsoft.com/office/drawing/2014/main" id="{7B22921F-C16E-4164-939F-EF9BD0BDA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1220F-6C41-41A7-A0EF-74D4912E579D}"/>
              </a:ext>
            </a:extLst>
          </p:cNvPr>
          <p:cNvSpPr>
            <a:spLocks noGrp="1"/>
          </p:cNvSpPr>
          <p:nvPr>
            <p:ph type="sldNum" sz="quarter" idx="12"/>
          </p:nvPr>
        </p:nvSpPr>
        <p:spPr/>
        <p:txBody>
          <a:bodyPr/>
          <a:lstStyle/>
          <a:p>
            <a:fld id="{26D94D97-2396-4153-AAD3-8525D84784E0}" type="slidenum">
              <a:rPr lang="en-US" smtClean="0"/>
              <a:t>‹#›</a:t>
            </a:fld>
            <a:endParaRPr lang="en-US"/>
          </a:p>
        </p:txBody>
      </p:sp>
    </p:spTree>
    <p:extLst>
      <p:ext uri="{BB962C8B-B14F-4D97-AF65-F5344CB8AC3E}">
        <p14:creationId xmlns:p14="http://schemas.microsoft.com/office/powerpoint/2010/main" val="177185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A29F-0CEB-4355-B492-DE1CD7E9A7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03AD2A-A242-430F-86E1-62FE1FB6E0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3FA2D4-AAEF-472E-A40C-F8FC04CF5E0F}"/>
              </a:ext>
            </a:extLst>
          </p:cNvPr>
          <p:cNvSpPr>
            <a:spLocks noGrp="1"/>
          </p:cNvSpPr>
          <p:nvPr>
            <p:ph type="dt" sz="half" idx="10"/>
          </p:nvPr>
        </p:nvSpPr>
        <p:spPr/>
        <p:txBody>
          <a:bodyPr/>
          <a:lstStyle/>
          <a:p>
            <a:fld id="{316202FA-A069-4117-98CF-879DA71C73E0}" type="datetimeFigureOut">
              <a:rPr lang="en-US" smtClean="0"/>
              <a:t>8/15/25</a:t>
            </a:fld>
            <a:endParaRPr lang="en-US"/>
          </a:p>
        </p:txBody>
      </p:sp>
      <p:sp>
        <p:nvSpPr>
          <p:cNvPr id="5" name="Footer Placeholder 4">
            <a:extLst>
              <a:ext uri="{FF2B5EF4-FFF2-40B4-BE49-F238E27FC236}">
                <a16:creationId xmlns:a16="http://schemas.microsoft.com/office/drawing/2014/main" id="{C6BA47B2-0C4E-44DF-929B-51FA912C8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B3656-1F39-42E5-A1D6-4AE4EE1CD845}"/>
              </a:ext>
            </a:extLst>
          </p:cNvPr>
          <p:cNvSpPr>
            <a:spLocks noGrp="1"/>
          </p:cNvSpPr>
          <p:nvPr>
            <p:ph type="sldNum" sz="quarter" idx="12"/>
          </p:nvPr>
        </p:nvSpPr>
        <p:spPr/>
        <p:txBody>
          <a:bodyPr/>
          <a:lstStyle/>
          <a:p>
            <a:fld id="{26D94D97-2396-4153-AAD3-8525D84784E0}" type="slidenum">
              <a:rPr lang="en-US" smtClean="0"/>
              <a:t>‹#›</a:t>
            </a:fld>
            <a:endParaRPr lang="en-US"/>
          </a:p>
        </p:txBody>
      </p:sp>
    </p:spTree>
    <p:extLst>
      <p:ext uri="{BB962C8B-B14F-4D97-AF65-F5344CB8AC3E}">
        <p14:creationId xmlns:p14="http://schemas.microsoft.com/office/powerpoint/2010/main" val="46118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C232-F795-44C0-AF2D-7F66567BC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4462E9-F7C0-497C-976A-011DE17245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250B95-61ED-45D0-B7E3-BB8AB9ABF8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BFFA80-33A1-4DAE-900F-043FFF84474B}"/>
              </a:ext>
            </a:extLst>
          </p:cNvPr>
          <p:cNvSpPr>
            <a:spLocks noGrp="1"/>
          </p:cNvSpPr>
          <p:nvPr>
            <p:ph type="dt" sz="half" idx="10"/>
          </p:nvPr>
        </p:nvSpPr>
        <p:spPr/>
        <p:txBody>
          <a:bodyPr/>
          <a:lstStyle/>
          <a:p>
            <a:fld id="{316202FA-A069-4117-98CF-879DA71C73E0}" type="datetimeFigureOut">
              <a:rPr lang="en-US" smtClean="0"/>
              <a:t>8/15/25</a:t>
            </a:fld>
            <a:endParaRPr lang="en-US"/>
          </a:p>
        </p:txBody>
      </p:sp>
      <p:sp>
        <p:nvSpPr>
          <p:cNvPr id="6" name="Footer Placeholder 5">
            <a:extLst>
              <a:ext uri="{FF2B5EF4-FFF2-40B4-BE49-F238E27FC236}">
                <a16:creationId xmlns:a16="http://schemas.microsoft.com/office/drawing/2014/main" id="{7766A692-A476-4DF9-A7FE-5DC9DFAB9F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44DBB6-EE3F-497D-8AD0-3EBFC724AA1B}"/>
              </a:ext>
            </a:extLst>
          </p:cNvPr>
          <p:cNvSpPr>
            <a:spLocks noGrp="1"/>
          </p:cNvSpPr>
          <p:nvPr>
            <p:ph type="sldNum" sz="quarter" idx="12"/>
          </p:nvPr>
        </p:nvSpPr>
        <p:spPr/>
        <p:txBody>
          <a:bodyPr/>
          <a:lstStyle/>
          <a:p>
            <a:fld id="{26D94D97-2396-4153-AAD3-8525D84784E0}" type="slidenum">
              <a:rPr lang="en-US" smtClean="0"/>
              <a:t>‹#›</a:t>
            </a:fld>
            <a:endParaRPr lang="en-US"/>
          </a:p>
        </p:txBody>
      </p:sp>
    </p:spTree>
    <p:extLst>
      <p:ext uri="{BB962C8B-B14F-4D97-AF65-F5344CB8AC3E}">
        <p14:creationId xmlns:p14="http://schemas.microsoft.com/office/powerpoint/2010/main" val="294204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212B-4AD8-4127-A4B8-1A4576C025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0B13F6-25F0-4EDD-AAB2-00FB260346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502851-4F12-4666-B23E-BA1528028C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9CB7F7-E41A-40E2-8531-991D0975A1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516DAC-9F74-4CCC-9E89-0AD79EC276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CCE960-7B21-42C2-8CBC-400AACDC9B35}"/>
              </a:ext>
            </a:extLst>
          </p:cNvPr>
          <p:cNvSpPr>
            <a:spLocks noGrp="1"/>
          </p:cNvSpPr>
          <p:nvPr>
            <p:ph type="dt" sz="half" idx="10"/>
          </p:nvPr>
        </p:nvSpPr>
        <p:spPr/>
        <p:txBody>
          <a:bodyPr/>
          <a:lstStyle/>
          <a:p>
            <a:fld id="{316202FA-A069-4117-98CF-879DA71C73E0}" type="datetimeFigureOut">
              <a:rPr lang="en-US" smtClean="0"/>
              <a:t>8/15/25</a:t>
            </a:fld>
            <a:endParaRPr lang="en-US"/>
          </a:p>
        </p:txBody>
      </p:sp>
      <p:sp>
        <p:nvSpPr>
          <p:cNvPr id="8" name="Footer Placeholder 7">
            <a:extLst>
              <a:ext uri="{FF2B5EF4-FFF2-40B4-BE49-F238E27FC236}">
                <a16:creationId xmlns:a16="http://schemas.microsoft.com/office/drawing/2014/main" id="{F31C2B07-8DF5-48E9-8590-6D7CEC50AB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F418E6-39AA-43A6-9D00-AD0D71ABF30F}"/>
              </a:ext>
            </a:extLst>
          </p:cNvPr>
          <p:cNvSpPr>
            <a:spLocks noGrp="1"/>
          </p:cNvSpPr>
          <p:nvPr>
            <p:ph type="sldNum" sz="quarter" idx="12"/>
          </p:nvPr>
        </p:nvSpPr>
        <p:spPr/>
        <p:txBody>
          <a:bodyPr/>
          <a:lstStyle/>
          <a:p>
            <a:fld id="{26D94D97-2396-4153-AAD3-8525D84784E0}" type="slidenum">
              <a:rPr lang="en-US" smtClean="0"/>
              <a:t>‹#›</a:t>
            </a:fld>
            <a:endParaRPr lang="en-US"/>
          </a:p>
        </p:txBody>
      </p:sp>
    </p:spTree>
    <p:extLst>
      <p:ext uri="{BB962C8B-B14F-4D97-AF65-F5344CB8AC3E}">
        <p14:creationId xmlns:p14="http://schemas.microsoft.com/office/powerpoint/2010/main" val="58819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9DAC-7110-4A40-B4F8-985034C4B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1B32A0-5525-434E-847A-5CFB47A64CBA}"/>
              </a:ext>
            </a:extLst>
          </p:cNvPr>
          <p:cNvSpPr>
            <a:spLocks noGrp="1"/>
          </p:cNvSpPr>
          <p:nvPr>
            <p:ph type="dt" sz="half" idx="10"/>
          </p:nvPr>
        </p:nvSpPr>
        <p:spPr/>
        <p:txBody>
          <a:bodyPr/>
          <a:lstStyle/>
          <a:p>
            <a:fld id="{316202FA-A069-4117-98CF-879DA71C73E0}" type="datetimeFigureOut">
              <a:rPr lang="en-US" smtClean="0"/>
              <a:t>8/15/25</a:t>
            </a:fld>
            <a:endParaRPr lang="en-US"/>
          </a:p>
        </p:txBody>
      </p:sp>
      <p:sp>
        <p:nvSpPr>
          <p:cNvPr id="4" name="Footer Placeholder 3">
            <a:extLst>
              <a:ext uri="{FF2B5EF4-FFF2-40B4-BE49-F238E27FC236}">
                <a16:creationId xmlns:a16="http://schemas.microsoft.com/office/drawing/2014/main" id="{A8163F67-F85E-4318-BF01-4162CC1E57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42ED02-14AE-414A-A99E-95DF870C87C6}"/>
              </a:ext>
            </a:extLst>
          </p:cNvPr>
          <p:cNvSpPr>
            <a:spLocks noGrp="1"/>
          </p:cNvSpPr>
          <p:nvPr>
            <p:ph type="sldNum" sz="quarter" idx="12"/>
          </p:nvPr>
        </p:nvSpPr>
        <p:spPr/>
        <p:txBody>
          <a:bodyPr/>
          <a:lstStyle/>
          <a:p>
            <a:fld id="{26D94D97-2396-4153-AAD3-8525D84784E0}" type="slidenum">
              <a:rPr lang="en-US" smtClean="0"/>
              <a:t>‹#›</a:t>
            </a:fld>
            <a:endParaRPr lang="en-US"/>
          </a:p>
        </p:txBody>
      </p:sp>
    </p:spTree>
    <p:extLst>
      <p:ext uri="{BB962C8B-B14F-4D97-AF65-F5344CB8AC3E}">
        <p14:creationId xmlns:p14="http://schemas.microsoft.com/office/powerpoint/2010/main" val="346691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4A8B7-83C8-4E19-8AF6-887E9C080D18}"/>
              </a:ext>
            </a:extLst>
          </p:cNvPr>
          <p:cNvSpPr>
            <a:spLocks noGrp="1"/>
          </p:cNvSpPr>
          <p:nvPr>
            <p:ph type="dt" sz="half" idx="10"/>
          </p:nvPr>
        </p:nvSpPr>
        <p:spPr/>
        <p:txBody>
          <a:bodyPr/>
          <a:lstStyle/>
          <a:p>
            <a:fld id="{316202FA-A069-4117-98CF-879DA71C73E0}" type="datetimeFigureOut">
              <a:rPr lang="en-US" smtClean="0"/>
              <a:t>8/15/25</a:t>
            </a:fld>
            <a:endParaRPr lang="en-US"/>
          </a:p>
        </p:txBody>
      </p:sp>
      <p:sp>
        <p:nvSpPr>
          <p:cNvPr id="3" name="Footer Placeholder 2">
            <a:extLst>
              <a:ext uri="{FF2B5EF4-FFF2-40B4-BE49-F238E27FC236}">
                <a16:creationId xmlns:a16="http://schemas.microsoft.com/office/drawing/2014/main" id="{1434C9AA-509D-4BF2-98D7-2A0A96BE30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600CB4-7D52-4EC1-9A30-188E2A43BA60}"/>
              </a:ext>
            </a:extLst>
          </p:cNvPr>
          <p:cNvSpPr>
            <a:spLocks noGrp="1"/>
          </p:cNvSpPr>
          <p:nvPr>
            <p:ph type="sldNum" sz="quarter" idx="12"/>
          </p:nvPr>
        </p:nvSpPr>
        <p:spPr/>
        <p:txBody>
          <a:bodyPr/>
          <a:lstStyle/>
          <a:p>
            <a:fld id="{26D94D97-2396-4153-AAD3-8525D84784E0}" type="slidenum">
              <a:rPr lang="en-US" smtClean="0"/>
              <a:t>‹#›</a:t>
            </a:fld>
            <a:endParaRPr lang="en-US"/>
          </a:p>
        </p:txBody>
      </p:sp>
    </p:spTree>
    <p:extLst>
      <p:ext uri="{BB962C8B-B14F-4D97-AF65-F5344CB8AC3E}">
        <p14:creationId xmlns:p14="http://schemas.microsoft.com/office/powerpoint/2010/main" val="268878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A470-A067-4515-B4BF-9E3322EE5E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1840D0-E3DE-4C6F-89DE-0483013AE4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3B6AE4-2BDE-4971-BE0E-16C78716C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188B5-EEB1-417A-9E13-8E7AF5BD1C7B}"/>
              </a:ext>
            </a:extLst>
          </p:cNvPr>
          <p:cNvSpPr>
            <a:spLocks noGrp="1"/>
          </p:cNvSpPr>
          <p:nvPr>
            <p:ph type="dt" sz="half" idx="10"/>
          </p:nvPr>
        </p:nvSpPr>
        <p:spPr/>
        <p:txBody>
          <a:bodyPr/>
          <a:lstStyle/>
          <a:p>
            <a:fld id="{316202FA-A069-4117-98CF-879DA71C73E0}" type="datetimeFigureOut">
              <a:rPr lang="en-US" smtClean="0"/>
              <a:t>8/15/25</a:t>
            </a:fld>
            <a:endParaRPr lang="en-US"/>
          </a:p>
        </p:txBody>
      </p:sp>
      <p:sp>
        <p:nvSpPr>
          <p:cNvPr id="6" name="Footer Placeholder 5">
            <a:extLst>
              <a:ext uri="{FF2B5EF4-FFF2-40B4-BE49-F238E27FC236}">
                <a16:creationId xmlns:a16="http://schemas.microsoft.com/office/drawing/2014/main" id="{E30F7FFE-94E3-4617-B0FD-EB7766BAE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4284-10A8-4C8F-99EB-F4E8CD9A8004}"/>
              </a:ext>
            </a:extLst>
          </p:cNvPr>
          <p:cNvSpPr>
            <a:spLocks noGrp="1"/>
          </p:cNvSpPr>
          <p:nvPr>
            <p:ph type="sldNum" sz="quarter" idx="12"/>
          </p:nvPr>
        </p:nvSpPr>
        <p:spPr/>
        <p:txBody>
          <a:bodyPr/>
          <a:lstStyle/>
          <a:p>
            <a:fld id="{26D94D97-2396-4153-AAD3-8525D84784E0}" type="slidenum">
              <a:rPr lang="en-US" smtClean="0"/>
              <a:t>‹#›</a:t>
            </a:fld>
            <a:endParaRPr lang="en-US"/>
          </a:p>
        </p:txBody>
      </p:sp>
    </p:spTree>
    <p:extLst>
      <p:ext uri="{BB962C8B-B14F-4D97-AF65-F5344CB8AC3E}">
        <p14:creationId xmlns:p14="http://schemas.microsoft.com/office/powerpoint/2010/main" val="178820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D2EF9-7634-4ED5-AB98-391A429CE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E2F59B-070B-449D-8722-79C9DB6FA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6F94B5-2BDF-4F64-B1D0-38A26370E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09F7ED-35CC-499C-B06F-9B5FA2620C2B}"/>
              </a:ext>
            </a:extLst>
          </p:cNvPr>
          <p:cNvSpPr>
            <a:spLocks noGrp="1"/>
          </p:cNvSpPr>
          <p:nvPr>
            <p:ph type="dt" sz="half" idx="10"/>
          </p:nvPr>
        </p:nvSpPr>
        <p:spPr/>
        <p:txBody>
          <a:bodyPr/>
          <a:lstStyle/>
          <a:p>
            <a:fld id="{316202FA-A069-4117-98CF-879DA71C73E0}" type="datetimeFigureOut">
              <a:rPr lang="en-US" smtClean="0"/>
              <a:t>8/15/25</a:t>
            </a:fld>
            <a:endParaRPr lang="en-US"/>
          </a:p>
        </p:txBody>
      </p:sp>
      <p:sp>
        <p:nvSpPr>
          <p:cNvPr id="6" name="Footer Placeholder 5">
            <a:extLst>
              <a:ext uri="{FF2B5EF4-FFF2-40B4-BE49-F238E27FC236}">
                <a16:creationId xmlns:a16="http://schemas.microsoft.com/office/drawing/2014/main" id="{FF07971F-E58B-44C0-A800-5EAB5A23D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5A22D-99D2-462B-8677-6077C97745D2}"/>
              </a:ext>
            </a:extLst>
          </p:cNvPr>
          <p:cNvSpPr>
            <a:spLocks noGrp="1"/>
          </p:cNvSpPr>
          <p:nvPr>
            <p:ph type="sldNum" sz="quarter" idx="12"/>
          </p:nvPr>
        </p:nvSpPr>
        <p:spPr/>
        <p:txBody>
          <a:bodyPr/>
          <a:lstStyle/>
          <a:p>
            <a:fld id="{26D94D97-2396-4153-AAD3-8525D84784E0}" type="slidenum">
              <a:rPr lang="en-US" smtClean="0"/>
              <a:t>‹#›</a:t>
            </a:fld>
            <a:endParaRPr lang="en-US"/>
          </a:p>
        </p:txBody>
      </p:sp>
    </p:spTree>
    <p:extLst>
      <p:ext uri="{BB962C8B-B14F-4D97-AF65-F5344CB8AC3E}">
        <p14:creationId xmlns:p14="http://schemas.microsoft.com/office/powerpoint/2010/main" val="354143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E03B8-CD5F-47D6-90CB-E62E65CB4D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F68D9F-5868-4739-A92C-63B8CA575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810BD-9FDD-4432-B805-C33FBF922C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202FA-A069-4117-98CF-879DA71C73E0}" type="datetimeFigureOut">
              <a:rPr lang="en-US" smtClean="0"/>
              <a:t>8/15/25</a:t>
            </a:fld>
            <a:endParaRPr lang="en-US"/>
          </a:p>
        </p:txBody>
      </p:sp>
      <p:sp>
        <p:nvSpPr>
          <p:cNvPr id="5" name="Footer Placeholder 4">
            <a:extLst>
              <a:ext uri="{FF2B5EF4-FFF2-40B4-BE49-F238E27FC236}">
                <a16:creationId xmlns:a16="http://schemas.microsoft.com/office/drawing/2014/main" id="{C1EDEF04-3559-4485-97E4-439DC5F91E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1A55DE-E1A4-4A6E-8E48-88A6EF66DA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94D97-2396-4153-AAD3-8525D84784E0}" type="slidenum">
              <a:rPr lang="en-US" smtClean="0"/>
              <a:t>‹#›</a:t>
            </a:fld>
            <a:endParaRPr lang="en-US"/>
          </a:p>
        </p:txBody>
      </p:sp>
    </p:spTree>
    <p:extLst>
      <p:ext uri="{BB962C8B-B14F-4D97-AF65-F5344CB8AC3E}">
        <p14:creationId xmlns:p14="http://schemas.microsoft.com/office/powerpoint/2010/main" val="3797470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B368796-AA21-4365-B457-7B180C710EE2}"/>
              </a:ext>
            </a:extLst>
          </p:cNvPr>
          <p:cNvSpPr txBox="1">
            <a:spLocks/>
          </p:cNvSpPr>
          <p:nvPr/>
        </p:nvSpPr>
        <p:spPr>
          <a:xfrm>
            <a:off x="640080" y="114300"/>
            <a:ext cx="10652760" cy="681037"/>
          </a:xfrm>
          <a:prstGeom prst="rect">
            <a:avLst/>
          </a:prstGeom>
          <a:solidFill>
            <a:schemeClr val="bg1"/>
          </a:solidFill>
          <a:ln w="50800">
            <a:noFill/>
          </a:ln>
        </p:spPr>
        <p:txBody>
          <a:bodyPr vert="horz" lIns="438912" tIns="219456" rIns="438912" bIns="219456"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pPr>
              <a:lnSpc>
                <a:spcPts val="1500"/>
              </a:lnSpc>
            </a:pPr>
            <a:r>
              <a:rPr lang="en-US" sz="1800" b="1" dirty="0"/>
              <a:t>Catalyzing Community-Based Mental Health Solutions: The Erasmus+ Exchange and Incubator Journey</a:t>
            </a:r>
            <a:br>
              <a:rPr lang="en-US" sz="1200" dirty="0">
                <a:solidFill>
                  <a:srgbClr val="1062A3"/>
                </a:solidFill>
                <a:latin typeface="Calibri" panose="020F0502020204030204" pitchFamily="34" charset="0"/>
                <a:cs typeface="Calibri" panose="020F0502020204030204" pitchFamily="34" charset="0"/>
              </a:rPr>
            </a:br>
            <a:r>
              <a:rPr lang="en-US" altLang="en-US" sz="1100" dirty="0">
                <a:latin typeface="Calibri" panose="020F0502020204030204" pitchFamily="34" charset="0"/>
                <a:cs typeface="Calibri" panose="020F0502020204030204" pitchFamily="34" charset="0"/>
              </a:rPr>
              <a:t>Rick Peter Fritz Wolthusen, On The Move </a:t>
            </a:r>
            <a:r>
              <a:rPr lang="en-US" altLang="en-US" sz="1100" dirty="0" err="1">
                <a:latin typeface="Calibri" panose="020F0502020204030204" pitchFamily="34" charset="0"/>
                <a:cs typeface="Calibri" panose="020F0502020204030204" pitchFamily="34" charset="0"/>
              </a:rPr>
              <a:t>e.V.</a:t>
            </a:r>
            <a:r>
              <a:rPr lang="en-US" altLang="en-US" sz="1100" dirty="0">
                <a:latin typeface="Calibri" panose="020F0502020204030204" pitchFamily="34" charset="0"/>
                <a:cs typeface="Calibri" panose="020F0502020204030204" pitchFamily="34" charset="0"/>
              </a:rPr>
              <a:t>, Dresden, Germany; Philip Odoyo </a:t>
            </a:r>
            <a:r>
              <a:rPr lang="en-US" altLang="en-US" sz="1100" dirty="0" err="1">
                <a:latin typeface="Calibri" panose="020F0502020204030204" pitchFamily="34" charset="0"/>
                <a:cs typeface="Calibri" panose="020F0502020204030204" pitchFamily="34" charset="0"/>
              </a:rPr>
              <a:t>Nyaswa</a:t>
            </a:r>
            <a:r>
              <a:rPr lang="en-US" altLang="en-US" sz="1100" dirty="0">
                <a:latin typeface="Calibri" panose="020F0502020204030204" pitchFamily="34" charset="0"/>
                <a:cs typeface="Calibri" panose="020F0502020204030204" pitchFamily="34" charset="0"/>
              </a:rPr>
              <a:t>, </a:t>
            </a:r>
            <a:r>
              <a:rPr lang="en-US" altLang="en-US" sz="1100" dirty="0" err="1">
                <a:latin typeface="Calibri" panose="020F0502020204030204" pitchFamily="34" charset="0"/>
                <a:cs typeface="Calibri" panose="020F0502020204030204" pitchFamily="34" charset="0"/>
              </a:rPr>
              <a:t>Uzima</a:t>
            </a:r>
            <a:r>
              <a:rPr lang="en-US" altLang="en-US" sz="1100" dirty="0">
                <a:latin typeface="Calibri" panose="020F0502020204030204" pitchFamily="34" charset="0"/>
                <a:cs typeface="Calibri" panose="020F0502020204030204" pitchFamily="34" charset="0"/>
              </a:rPr>
              <a:t> University, Kisumu, Kenya; Rose Anyango Omolo </a:t>
            </a:r>
            <a:r>
              <a:rPr lang="en-US" altLang="en-US" sz="1100" dirty="0" err="1">
                <a:latin typeface="Calibri" panose="020F0502020204030204" pitchFamily="34" charset="0"/>
                <a:cs typeface="Calibri" panose="020F0502020204030204" pitchFamily="34" charset="0"/>
              </a:rPr>
              <a:t>Ongati</a:t>
            </a:r>
            <a:r>
              <a:rPr lang="en-US" altLang="en-US" sz="1100" dirty="0">
                <a:latin typeface="Calibri" panose="020F0502020204030204" pitchFamily="34" charset="0"/>
                <a:cs typeface="Calibri" panose="020F0502020204030204" pitchFamily="34" charset="0"/>
              </a:rPr>
              <a:t>, </a:t>
            </a:r>
            <a:r>
              <a:rPr lang="en-US" altLang="en-US" sz="1100" dirty="0" err="1">
                <a:latin typeface="Calibri" panose="020F0502020204030204" pitchFamily="34" charset="0"/>
                <a:cs typeface="Calibri" panose="020F0502020204030204" pitchFamily="34" charset="0"/>
              </a:rPr>
              <a:t>Maseno</a:t>
            </a:r>
            <a:r>
              <a:rPr lang="en-US" altLang="en-US" sz="1100" dirty="0">
                <a:latin typeface="Calibri" panose="020F0502020204030204" pitchFamily="34" charset="0"/>
                <a:cs typeface="Calibri" panose="020F0502020204030204" pitchFamily="34" charset="0"/>
              </a:rPr>
              <a:t> University, </a:t>
            </a:r>
            <a:r>
              <a:rPr lang="en-US" altLang="en-US" sz="1100" dirty="0" err="1">
                <a:latin typeface="Calibri" panose="020F0502020204030204" pitchFamily="34" charset="0"/>
                <a:cs typeface="Calibri" panose="020F0502020204030204" pitchFamily="34" charset="0"/>
              </a:rPr>
              <a:t>Maseno</a:t>
            </a:r>
            <a:r>
              <a:rPr lang="en-US" altLang="en-US" sz="1100" dirty="0">
                <a:latin typeface="Calibri" panose="020F0502020204030204" pitchFamily="34" charset="0"/>
                <a:cs typeface="Calibri" panose="020F0502020204030204" pitchFamily="34" charset="0"/>
              </a:rPr>
              <a:t>, Kenya; Gordon Kwesi </a:t>
            </a:r>
            <a:r>
              <a:rPr lang="en-US" altLang="en-US" sz="1100" dirty="0" err="1">
                <a:latin typeface="Calibri" panose="020F0502020204030204" pitchFamily="34" charset="0"/>
                <a:cs typeface="Calibri" panose="020F0502020204030204" pitchFamily="34" charset="0"/>
              </a:rPr>
              <a:t>Adomdza</a:t>
            </a:r>
            <a:r>
              <a:rPr lang="en-US" altLang="en-US" sz="1100" dirty="0">
                <a:latin typeface="Calibri" panose="020F0502020204030204" pitchFamily="34" charset="0"/>
                <a:cs typeface="Calibri" panose="020F0502020204030204" pitchFamily="34" charset="0"/>
              </a:rPr>
              <a:t>, China Europe International Business School, Accra, Ghana</a:t>
            </a:r>
          </a:p>
        </p:txBody>
      </p:sp>
      <p:sp>
        <p:nvSpPr>
          <p:cNvPr id="9" name="TextBox 8">
            <a:extLst>
              <a:ext uri="{FF2B5EF4-FFF2-40B4-BE49-F238E27FC236}">
                <a16:creationId xmlns:a16="http://schemas.microsoft.com/office/drawing/2014/main" id="{06EF4AF8-8D1A-407C-9376-F01BA64CAF6D}"/>
              </a:ext>
            </a:extLst>
          </p:cNvPr>
          <p:cNvSpPr txBox="1"/>
          <p:nvPr/>
        </p:nvSpPr>
        <p:spPr>
          <a:xfrm>
            <a:off x="95160" y="776110"/>
            <a:ext cx="2920289" cy="5632311"/>
          </a:xfrm>
          <a:prstGeom prst="rect">
            <a:avLst/>
          </a:prstGeom>
          <a:solidFill>
            <a:schemeClr val="bg1"/>
          </a:solidFill>
        </p:spPr>
        <p:txBody>
          <a:bodyPr wrap="square" rtlCol="0">
            <a:spAutoFit/>
          </a:bodyPr>
          <a:lstStyle/>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Background</a:t>
            </a:r>
          </a:p>
          <a:p>
            <a:r>
              <a:rPr lang="en-US" sz="1200" dirty="0">
                <a:latin typeface="Calibri" panose="020F0502020204030204" pitchFamily="34" charset="0"/>
                <a:cs typeface="Calibri" panose="020F0502020204030204" pitchFamily="34" charset="0"/>
              </a:rPr>
              <a:t>The Erasmus+ exchange program, implemented by On The Move </a:t>
            </a:r>
            <a:r>
              <a:rPr lang="en-US" sz="1200" dirty="0" err="1">
                <a:latin typeface="Calibri" panose="020F0502020204030204" pitchFamily="34" charset="0"/>
                <a:cs typeface="Calibri" panose="020F0502020204030204" pitchFamily="34" charset="0"/>
              </a:rPr>
              <a:t>e.V.</a:t>
            </a:r>
            <a:r>
              <a:rPr lang="en-US" sz="1200" dirty="0">
                <a:latin typeface="Calibri" panose="020F0502020204030204" pitchFamily="34" charset="0"/>
                <a:cs typeface="Calibri" panose="020F0502020204030204" pitchFamily="34" charset="0"/>
              </a:rPr>
              <a:t>, fosters social innovation in mental health by equipping students and professionals from Kenya, Ghana, and Germany with the skills to design and implement community-based interventions. In collaboration with </a:t>
            </a:r>
            <a:r>
              <a:rPr lang="en-US" sz="1200" dirty="0" err="1">
                <a:latin typeface="Calibri" panose="020F0502020204030204" pitchFamily="34" charset="0"/>
                <a:cs typeface="Calibri" panose="020F0502020204030204" pitchFamily="34" charset="0"/>
              </a:rPr>
              <a:t>Maseno</a:t>
            </a:r>
            <a:r>
              <a:rPr lang="en-US" sz="1200" dirty="0">
                <a:latin typeface="Calibri" panose="020F0502020204030204" pitchFamily="34" charset="0"/>
                <a:cs typeface="Calibri" panose="020F0502020204030204" pitchFamily="34" charset="0"/>
              </a:rPr>
              <a:t> University and </a:t>
            </a:r>
            <a:r>
              <a:rPr lang="en-US" sz="1200" dirty="0" err="1">
                <a:latin typeface="Calibri" panose="020F0502020204030204" pitchFamily="34" charset="0"/>
                <a:cs typeface="Calibri" panose="020F0502020204030204" pitchFamily="34" charset="0"/>
              </a:rPr>
              <a:t>Uzima</a:t>
            </a:r>
            <a:r>
              <a:rPr lang="en-US" sz="1200" dirty="0">
                <a:latin typeface="Calibri" panose="020F0502020204030204" pitchFamily="34" charset="0"/>
                <a:cs typeface="Calibri" panose="020F0502020204030204" pitchFamily="34" charset="0"/>
              </a:rPr>
              <a:t> University, the program has engaged over 50 participants to date, providing hands-on training in Design Thinking and cross-sectoral collaboration to address mental health challenges in diverse contexts.</a:t>
            </a:r>
          </a:p>
          <a:p>
            <a:pPr marL="0" marR="0">
              <a:spcBef>
                <a:spcPts val="0"/>
              </a:spcBef>
              <a:spcAft>
                <a:spcPts val="0"/>
              </a:spcAft>
            </a:pPr>
            <a:endPar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Methods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latin typeface="Calibri" panose="020F0502020204030204" pitchFamily="34" charset="0"/>
                <a:cs typeface="Calibri" panose="020F0502020204030204" pitchFamily="34" charset="0"/>
              </a:rPr>
              <a:t>Participants applied Design Thinking methodologies to develop innovative mental health interventions tailored to their local contexts. The program emphasized human-centered problem-solving, stakeholder engagement, and iterative prototyping. To ensure sustainability, On The Move </a:t>
            </a:r>
            <a:r>
              <a:rPr lang="en-US" sz="1200" dirty="0" err="1">
                <a:latin typeface="Calibri" panose="020F0502020204030204" pitchFamily="34" charset="0"/>
                <a:cs typeface="Calibri" panose="020F0502020204030204" pitchFamily="34" charset="0"/>
              </a:rPr>
              <a:t>e.V.</a:t>
            </a:r>
            <a:r>
              <a:rPr lang="en-US" sz="1200" dirty="0">
                <a:latin typeface="Calibri" panose="020F0502020204030204" pitchFamily="34" charset="0"/>
                <a:cs typeface="Calibri" panose="020F0502020204030204" pitchFamily="34" charset="0"/>
              </a:rPr>
              <a:t>, in partnership with </a:t>
            </a:r>
            <a:r>
              <a:rPr lang="en-US" sz="1200" dirty="0" err="1">
                <a:latin typeface="Calibri" panose="020F0502020204030204" pitchFamily="34" charset="0"/>
                <a:cs typeface="Calibri" panose="020F0502020204030204" pitchFamily="34" charset="0"/>
              </a:rPr>
              <a:t>StradMed</a:t>
            </a:r>
            <a:r>
              <a:rPr lang="en-US" sz="1200" dirty="0">
                <a:latin typeface="Calibri" panose="020F0502020204030204" pitchFamily="34" charset="0"/>
                <a:cs typeface="Calibri" panose="020F0502020204030204" pitchFamily="34" charset="0"/>
              </a:rPr>
              <a:t> Innovations and Ashesi University in Ghana, launched the Mental Health Venture Incubator (MHVI), a 12-week program offering mentorship, seed funding, and capacity-building support for project implementation.</a:t>
            </a:r>
          </a:p>
        </p:txBody>
      </p:sp>
      <p:sp>
        <p:nvSpPr>
          <p:cNvPr id="26" name="AutoShape 2">
            <a:extLst>
              <a:ext uri="{FF2B5EF4-FFF2-40B4-BE49-F238E27FC236}">
                <a16:creationId xmlns:a16="http://schemas.microsoft.com/office/drawing/2014/main" id="{0F8F4826-2F4A-464E-B512-56B7D780E10D}"/>
              </a:ext>
            </a:extLst>
          </p:cNvPr>
          <p:cNvSpPr>
            <a:spLocks/>
          </p:cNvSpPr>
          <p:nvPr/>
        </p:nvSpPr>
        <p:spPr bwMode="auto">
          <a:xfrm>
            <a:off x="251937" y="6124416"/>
            <a:ext cx="4203584" cy="733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a:lnSpc>
                <a:spcPct val="110000"/>
              </a:lnSpc>
              <a:defRPr/>
            </a:pPr>
            <a:endParaRPr lang="de-DE" sz="1322" b="1" dirty="0">
              <a:latin typeface="Helvetica"/>
              <a:cs typeface="Helvetica"/>
              <a:sym typeface="Times New Roman" charset="0"/>
            </a:endParaRPr>
          </a:p>
        </p:txBody>
      </p:sp>
      <p:sp>
        <p:nvSpPr>
          <p:cNvPr id="27" name="AutoShape 1">
            <a:extLst>
              <a:ext uri="{FF2B5EF4-FFF2-40B4-BE49-F238E27FC236}">
                <a16:creationId xmlns:a16="http://schemas.microsoft.com/office/drawing/2014/main" id="{E87DD2D4-398F-42F3-96F9-66174D19D92F}"/>
              </a:ext>
            </a:extLst>
          </p:cNvPr>
          <p:cNvSpPr>
            <a:spLocks/>
          </p:cNvSpPr>
          <p:nvPr/>
        </p:nvSpPr>
        <p:spPr bwMode="auto">
          <a:xfrm>
            <a:off x="8911041" y="6372105"/>
            <a:ext cx="3008077" cy="2907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lgn="r">
              <a:lnSpc>
                <a:spcPct val="110000"/>
              </a:lnSpc>
              <a:defRPr/>
            </a:pPr>
            <a:endParaRPr lang="de-DE" dirty="0">
              <a:latin typeface="Helvetica"/>
              <a:cs typeface="Helvetica"/>
            </a:endParaRPr>
          </a:p>
        </p:txBody>
      </p:sp>
      <p:sp>
        <p:nvSpPr>
          <p:cNvPr id="11" name="TextBox 10">
            <a:extLst>
              <a:ext uri="{FF2B5EF4-FFF2-40B4-BE49-F238E27FC236}">
                <a16:creationId xmlns:a16="http://schemas.microsoft.com/office/drawing/2014/main" id="{1CE12025-B88E-F75E-D703-4D8E5BBBD6C6}"/>
              </a:ext>
            </a:extLst>
          </p:cNvPr>
          <p:cNvSpPr txBox="1"/>
          <p:nvPr/>
        </p:nvSpPr>
        <p:spPr>
          <a:xfrm>
            <a:off x="9588084" y="3361261"/>
            <a:ext cx="2508756" cy="2893100"/>
          </a:xfrm>
          <a:prstGeom prst="rect">
            <a:avLst/>
          </a:prstGeom>
          <a:noFill/>
        </p:spPr>
        <p:txBody>
          <a:bodyPr wrap="square">
            <a:spAutoFit/>
          </a:bodyPr>
          <a:lstStyle/>
          <a:p>
            <a:pPr marL="0" marR="0">
              <a:spcBef>
                <a:spcPts val="0"/>
              </a:spcBef>
              <a:spcAft>
                <a:spcPts val="0"/>
              </a:spcAft>
            </a:pPr>
            <a:endParaRPr lang="en-US"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Conclusion</a:t>
            </a:r>
          </a:p>
          <a:p>
            <a:r>
              <a:rPr lang="en-US" sz="1200" dirty="0">
                <a:latin typeface="Calibri" panose="020F0502020204030204" pitchFamily="34" charset="0"/>
                <a:cs typeface="Calibri" panose="020F0502020204030204" pitchFamily="34" charset="0"/>
              </a:rPr>
              <a:t>This model demonstrates how international collaboration and experiential learning can drive scalable mental health interventions. Lessons learned from the program highlight the importance of participatory approaches, stakeholder engagement, and the integration of social innovation in mental health care. The MHVI ensures that these projects transition from concept to sustainable, community-driven solutions.</a:t>
            </a:r>
          </a:p>
        </p:txBody>
      </p:sp>
      <p:sp>
        <p:nvSpPr>
          <p:cNvPr id="16" name="TextBox 15">
            <a:extLst>
              <a:ext uri="{FF2B5EF4-FFF2-40B4-BE49-F238E27FC236}">
                <a16:creationId xmlns:a16="http://schemas.microsoft.com/office/drawing/2014/main" id="{41EBDC3F-34B3-C7EA-33AE-5B94A886FFB2}"/>
              </a:ext>
            </a:extLst>
          </p:cNvPr>
          <p:cNvSpPr txBox="1"/>
          <p:nvPr/>
        </p:nvSpPr>
        <p:spPr>
          <a:xfrm>
            <a:off x="3039117" y="776110"/>
            <a:ext cx="9057723" cy="646331"/>
          </a:xfrm>
          <a:prstGeom prst="rect">
            <a:avLst/>
          </a:prstGeom>
          <a:noFill/>
        </p:spPr>
        <p:txBody>
          <a:bodyPr wrap="square">
            <a:spAutoFit/>
          </a:bodyPr>
          <a:lstStyle/>
          <a:p>
            <a:pPr marL="0" marR="0">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Results</a:t>
            </a:r>
          </a:p>
          <a:p>
            <a:r>
              <a:rPr lang="en-US" sz="1200" dirty="0">
                <a:latin typeface="Calibri" panose="020F0502020204030204" pitchFamily="34" charset="0"/>
                <a:cs typeface="Calibri" panose="020F0502020204030204" pitchFamily="34" charset="0"/>
              </a:rPr>
              <a:t>Participants developed and piloted several community-based mental health projects, including </a:t>
            </a:r>
            <a:r>
              <a:rPr lang="en-US" sz="1200" b="1" dirty="0" err="1"/>
              <a:t>Tujumiize</a:t>
            </a:r>
            <a:r>
              <a:rPr lang="en-US" sz="1200" b="1" dirty="0"/>
              <a:t> </a:t>
            </a:r>
            <a:r>
              <a:rPr lang="en-US" sz="1200" dirty="0"/>
              <a:t>and the </a:t>
            </a:r>
            <a:r>
              <a:rPr lang="en-US" sz="1200" b="1" dirty="0" err="1"/>
              <a:t>Maseno</a:t>
            </a:r>
            <a:r>
              <a:rPr lang="en-US" sz="1200" b="1" dirty="0"/>
              <a:t> University Mental Health Policy. </a:t>
            </a:r>
          </a:p>
        </p:txBody>
      </p:sp>
      <p:sp>
        <p:nvSpPr>
          <p:cNvPr id="17" name="TextBox 16">
            <a:extLst>
              <a:ext uri="{FF2B5EF4-FFF2-40B4-BE49-F238E27FC236}">
                <a16:creationId xmlns:a16="http://schemas.microsoft.com/office/drawing/2014/main" id="{009CBF49-A4AD-33EA-DBC5-621C51F38637}"/>
              </a:ext>
            </a:extLst>
          </p:cNvPr>
          <p:cNvSpPr txBox="1"/>
          <p:nvPr/>
        </p:nvSpPr>
        <p:spPr>
          <a:xfrm>
            <a:off x="10925083" y="22376"/>
            <a:ext cx="1371092" cy="954107"/>
          </a:xfrm>
          <a:prstGeom prst="rect">
            <a:avLst/>
          </a:prstGeom>
          <a:noFill/>
        </p:spPr>
        <p:txBody>
          <a:bodyPr wrap="square" rtlCol="0">
            <a:spAutoFit/>
          </a:bodyPr>
          <a:lstStyle/>
          <a:p>
            <a:pPr algn="ctr"/>
            <a:r>
              <a:rPr lang="de-DE" sz="1400" b="1" dirty="0">
                <a:solidFill>
                  <a:srgbClr val="FFC000"/>
                </a:solidFill>
                <a:latin typeface="Calibri" panose="020F0502020204030204" pitchFamily="34" charset="0"/>
                <a:cs typeface="Calibri" panose="020F0502020204030204" pitchFamily="34" charset="0"/>
              </a:rPr>
              <a:t>Contact:</a:t>
            </a:r>
            <a:r>
              <a:rPr lang="de-DE" sz="1400" dirty="0">
                <a:solidFill>
                  <a:srgbClr val="FFC000"/>
                </a:solidFill>
                <a:latin typeface="Calibri" panose="020F0502020204030204" pitchFamily="34" charset="0"/>
                <a:cs typeface="Calibri" panose="020F0502020204030204" pitchFamily="34" charset="0"/>
              </a:rPr>
              <a:t> </a:t>
            </a:r>
            <a:r>
              <a:rPr lang="de-DE" sz="1200" dirty="0" err="1">
                <a:solidFill>
                  <a:srgbClr val="FFC000"/>
                </a:solidFill>
                <a:latin typeface="Calibri" panose="020F0502020204030204" pitchFamily="34" charset="0"/>
                <a:cs typeface="Calibri" panose="020F0502020204030204" pitchFamily="34" charset="0"/>
              </a:rPr>
              <a:t>info@on-the-move.de</a:t>
            </a:r>
            <a:endParaRPr lang="en-US" altLang="en-US" sz="1200" dirty="0">
              <a:solidFill>
                <a:srgbClr val="FFC000"/>
              </a:solidFill>
              <a:latin typeface="Calibri" panose="020F0502020204030204" pitchFamily="34" charset="0"/>
              <a:cs typeface="Calibri" panose="020F0502020204030204" pitchFamily="34" charset="0"/>
            </a:endParaRPr>
          </a:p>
          <a:p>
            <a:pPr algn="ctr"/>
            <a:endParaRPr lang="en-US" dirty="0"/>
          </a:p>
        </p:txBody>
      </p:sp>
      <p:cxnSp>
        <p:nvCxnSpPr>
          <p:cNvPr id="30" name="Straight Connector 29">
            <a:extLst>
              <a:ext uri="{FF2B5EF4-FFF2-40B4-BE49-F238E27FC236}">
                <a16:creationId xmlns:a16="http://schemas.microsoft.com/office/drawing/2014/main" id="{9DC51654-C52C-BDEE-8FA1-89B6E8426916}"/>
              </a:ext>
            </a:extLst>
          </p:cNvPr>
          <p:cNvCxnSpPr/>
          <p:nvPr/>
        </p:nvCxnSpPr>
        <p:spPr>
          <a:xfrm>
            <a:off x="6667553" y="3319272"/>
            <a:ext cx="249326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BAC939F-9D22-9836-9400-8244A8D39F05}"/>
              </a:ext>
            </a:extLst>
          </p:cNvPr>
          <p:cNvCxnSpPr/>
          <p:nvPr/>
        </p:nvCxnSpPr>
        <p:spPr>
          <a:xfrm>
            <a:off x="6507533" y="4715256"/>
            <a:ext cx="249326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E2E1DDD-8630-2E9C-D33F-15A0B9F8555C}"/>
              </a:ext>
            </a:extLst>
          </p:cNvPr>
          <p:cNvSpPr txBox="1"/>
          <p:nvPr/>
        </p:nvSpPr>
        <p:spPr>
          <a:xfrm>
            <a:off x="3045539" y="1408517"/>
            <a:ext cx="2637457" cy="1754326"/>
          </a:xfrm>
          <a:prstGeom prst="rect">
            <a:avLst/>
          </a:prstGeom>
          <a:noFill/>
        </p:spPr>
        <p:txBody>
          <a:bodyPr wrap="square">
            <a:spAutoFit/>
          </a:bodyPr>
          <a:lstStyle/>
          <a:p>
            <a:r>
              <a:rPr lang="en-US" sz="1200" b="1" dirty="0" err="1">
                <a:latin typeface="Calibri" panose="020F0502020204030204" pitchFamily="34" charset="0"/>
                <a:cs typeface="Calibri" panose="020F0502020204030204" pitchFamily="34" charset="0"/>
              </a:rPr>
              <a:t>Tujumiize</a:t>
            </a:r>
            <a:r>
              <a:rPr lang="en-US" sz="1200" dirty="0">
                <a:latin typeface="Calibri" panose="020F0502020204030204" pitchFamily="34" charset="0"/>
                <a:cs typeface="Calibri" panose="020F0502020204030204" pitchFamily="34" charset="0"/>
              </a:rPr>
              <a:t> is a youth-focused initiative in urban Kisumu, Kenya, aimed at reducing cannabis use among high school students aged 14–18. It combines peer pressure resistance training, mental health education, and school–community care linkages to decrease cannabis-related dropouts and </a:t>
            </a:r>
            <a:r>
              <a:rPr lang="en-US" sz="1200" dirty="0" err="1">
                <a:latin typeface="Calibri" panose="020F0502020204030204" pitchFamily="34" charset="0"/>
                <a:cs typeface="Calibri" panose="020F0502020204030204" pitchFamily="34" charset="0"/>
              </a:rPr>
              <a:t>behavioural</a:t>
            </a:r>
            <a:r>
              <a:rPr lang="en-US" sz="1200" dirty="0">
                <a:latin typeface="Calibri" panose="020F0502020204030204" pitchFamily="34" charset="0"/>
                <a:cs typeface="Calibri" panose="020F0502020204030204" pitchFamily="34" charset="0"/>
              </a:rPr>
              <a:t> issues.</a:t>
            </a:r>
          </a:p>
        </p:txBody>
      </p:sp>
      <p:sp>
        <p:nvSpPr>
          <p:cNvPr id="13" name="TextBox 12">
            <a:extLst>
              <a:ext uri="{FF2B5EF4-FFF2-40B4-BE49-F238E27FC236}">
                <a16:creationId xmlns:a16="http://schemas.microsoft.com/office/drawing/2014/main" id="{E97BD115-6551-2EBD-3FC0-845790DDB209}"/>
              </a:ext>
            </a:extLst>
          </p:cNvPr>
          <p:cNvSpPr txBox="1"/>
          <p:nvPr/>
        </p:nvSpPr>
        <p:spPr>
          <a:xfrm>
            <a:off x="9564711" y="1260831"/>
            <a:ext cx="2331034" cy="2308324"/>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a:t>
            </a:r>
            <a:r>
              <a:rPr lang="en-US" sz="1200" b="1" dirty="0" err="1">
                <a:latin typeface="Calibri" panose="020F0502020204030204" pitchFamily="34" charset="0"/>
                <a:cs typeface="Calibri" panose="020F0502020204030204" pitchFamily="34" charset="0"/>
              </a:rPr>
              <a:t>Maseno</a:t>
            </a:r>
            <a:r>
              <a:rPr lang="en-US" sz="1200" b="1" dirty="0">
                <a:latin typeface="Calibri" panose="020F0502020204030204" pitchFamily="34" charset="0"/>
                <a:cs typeface="Calibri" panose="020F0502020204030204" pitchFamily="34" charset="0"/>
              </a:rPr>
              <a:t> University Mental Health Policy </a:t>
            </a:r>
            <a:r>
              <a:rPr lang="en-US" sz="1200" dirty="0">
                <a:latin typeface="Calibri" panose="020F0502020204030204" pitchFamily="34" charset="0"/>
                <a:cs typeface="Calibri" panose="020F0502020204030204" pitchFamily="34" charset="0"/>
              </a:rPr>
              <a:t>project co-designed a culturally tailored mental health strategy for </a:t>
            </a:r>
            <a:r>
              <a:rPr lang="en-US" sz="1200" dirty="0" err="1">
                <a:latin typeface="Calibri" panose="020F0502020204030204" pitchFamily="34" charset="0"/>
                <a:cs typeface="Calibri" panose="020F0502020204030204" pitchFamily="34" charset="0"/>
              </a:rPr>
              <a:t>Maseno</a:t>
            </a:r>
            <a:r>
              <a:rPr lang="en-US" sz="1200" dirty="0">
                <a:latin typeface="Calibri" panose="020F0502020204030204" pitchFamily="34" charset="0"/>
                <a:cs typeface="Calibri" panose="020F0502020204030204" pitchFamily="34" charset="0"/>
              </a:rPr>
              <a:t> University, Kenya, using a participatory Design Thinking approach. Through workshops and interviews with stakeholders, the team identified key stressors and developed targeted interventions to strengthen campus mental health support systems.</a:t>
            </a:r>
          </a:p>
        </p:txBody>
      </p:sp>
      <p:pic>
        <p:nvPicPr>
          <p:cNvPr id="18" name="Picture 2" descr="Quellbild anzeigen">
            <a:extLst>
              <a:ext uri="{FF2B5EF4-FFF2-40B4-BE49-F238E27FC236}">
                <a16:creationId xmlns:a16="http://schemas.microsoft.com/office/drawing/2014/main" id="{266D6D2D-C065-2752-064C-32A8DA403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908" y="4830518"/>
            <a:ext cx="1560072" cy="14209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Quellbild anzeigen">
            <a:extLst>
              <a:ext uri="{FF2B5EF4-FFF2-40B4-BE49-F238E27FC236}">
                <a16:creationId xmlns:a16="http://schemas.microsoft.com/office/drawing/2014/main" id="{02DDCEFF-7EFF-61D6-C15A-68021ABCF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6138" y="3196584"/>
            <a:ext cx="2922477" cy="1660424"/>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3">
            <a:extLst>
              <a:ext uri="{FF2B5EF4-FFF2-40B4-BE49-F238E27FC236}">
                <a16:creationId xmlns:a16="http://schemas.microsoft.com/office/drawing/2014/main" id="{1807B9A8-B571-1E57-012C-4D529572C6BD}"/>
              </a:ext>
            </a:extLst>
          </p:cNvPr>
          <p:cNvPicPr>
            <a:picLocks noChangeAspect="1"/>
          </p:cNvPicPr>
          <p:nvPr/>
        </p:nvPicPr>
        <p:blipFill>
          <a:blip r:embed="rId5"/>
          <a:stretch>
            <a:fillRect/>
          </a:stretch>
        </p:blipFill>
        <p:spPr>
          <a:xfrm>
            <a:off x="6143387" y="4495198"/>
            <a:ext cx="3295765" cy="1720169"/>
          </a:xfrm>
          <a:prstGeom prst="rect">
            <a:avLst/>
          </a:prstGeom>
        </p:spPr>
      </p:pic>
      <p:pic>
        <p:nvPicPr>
          <p:cNvPr id="23" name="Grafik 6">
            <a:extLst>
              <a:ext uri="{FF2B5EF4-FFF2-40B4-BE49-F238E27FC236}">
                <a16:creationId xmlns:a16="http://schemas.microsoft.com/office/drawing/2014/main" id="{C80E1916-F34F-7D5A-61FF-14A8620CE54E}"/>
              </a:ext>
            </a:extLst>
          </p:cNvPr>
          <p:cNvPicPr>
            <a:picLocks noChangeAspect="1"/>
          </p:cNvPicPr>
          <p:nvPr/>
        </p:nvPicPr>
        <p:blipFill rotWithShape="1">
          <a:blip r:embed="rId6"/>
          <a:srcRect r="699" b="13310"/>
          <a:stretch/>
        </p:blipFill>
        <p:spPr>
          <a:xfrm>
            <a:off x="6159304" y="3691603"/>
            <a:ext cx="3295766" cy="616771"/>
          </a:xfrm>
          <a:prstGeom prst="rect">
            <a:avLst/>
          </a:prstGeom>
        </p:spPr>
      </p:pic>
      <p:pic>
        <p:nvPicPr>
          <p:cNvPr id="29" name="Picture 28">
            <a:extLst>
              <a:ext uri="{FF2B5EF4-FFF2-40B4-BE49-F238E27FC236}">
                <a16:creationId xmlns:a16="http://schemas.microsoft.com/office/drawing/2014/main" id="{21AAADE3-F961-073B-3564-13D513BD5B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4128" y="1257806"/>
            <a:ext cx="1009162" cy="1345549"/>
          </a:xfrm>
          <a:prstGeom prst="rect">
            <a:avLst/>
          </a:prstGeom>
        </p:spPr>
      </p:pic>
      <p:pic>
        <p:nvPicPr>
          <p:cNvPr id="32" name="Picture 31">
            <a:extLst>
              <a:ext uri="{FF2B5EF4-FFF2-40B4-BE49-F238E27FC236}">
                <a16:creationId xmlns:a16="http://schemas.microsoft.com/office/drawing/2014/main" id="{2FE669EB-A1FF-B3F0-26E4-880B3C3CED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5783" y="1291738"/>
            <a:ext cx="2318345" cy="1302800"/>
          </a:xfrm>
          <a:prstGeom prst="rect">
            <a:avLst/>
          </a:prstGeom>
        </p:spPr>
      </p:pic>
      <p:pic>
        <p:nvPicPr>
          <p:cNvPr id="35" name="Picture 34" descr="A group of people sitting around a table&#10;&#10;AI-generated content may be incorrect.">
            <a:extLst>
              <a:ext uri="{FF2B5EF4-FFF2-40B4-BE49-F238E27FC236}">
                <a16:creationId xmlns:a16="http://schemas.microsoft.com/office/drawing/2014/main" id="{A78EA887-6491-6A91-77D9-7305D99590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06596" y="2488176"/>
            <a:ext cx="1726694" cy="1057544"/>
          </a:xfrm>
          <a:prstGeom prst="rect">
            <a:avLst/>
          </a:prstGeom>
        </p:spPr>
      </p:pic>
      <p:pic>
        <p:nvPicPr>
          <p:cNvPr id="37" name="Picture 36" descr="A group of people sitting in a circle&#10;&#10;AI-generated content may be incorrect.">
            <a:extLst>
              <a:ext uri="{FF2B5EF4-FFF2-40B4-BE49-F238E27FC236}">
                <a16:creationId xmlns:a16="http://schemas.microsoft.com/office/drawing/2014/main" id="{64F109BA-ACC8-001D-DE3C-EF88B00174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05784" y="2488176"/>
            <a:ext cx="1600812" cy="1046689"/>
          </a:xfrm>
          <a:prstGeom prst="rect">
            <a:avLst/>
          </a:prstGeom>
        </p:spPr>
      </p:pic>
      <p:pic>
        <p:nvPicPr>
          <p:cNvPr id="39" name="Picture 38" descr="A yellow and black circle with words in it&#10;&#10;AI-generated content may be incorrect.">
            <a:extLst>
              <a:ext uri="{FF2B5EF4-FFF2-40B4-BE49-F238E27FC236}">
                <a16:creationId xmlns:a16="http://schemas.microsoft.com/office/drawing/2014/main" id="{840EE8F4-249E-31C8-53E8-A973CE496A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1460" y="39810"/>
            <a:ext cx="703752" cy="703752"/>
          </a:xfrm>
          <a:prstGeom prst="rect">
            <a:avLst/>
          </a:prstGeom>
        </p:spPr>
      </p:pic>
      <p:pic>
        <p:nvPicPr>
          <p:cNvPr id="41" name="Picture 40" descr="A logo with a blue and grey square&#10;&#10;AI-generated content may be incorrect.">
            <a:extLst>
              <a:ext uri="{FF2B5EF4-FFF2-40B4-BE49-F238E27FC236}">
                <a16:creationId xmlns:a16="http://schemas.microsoft.com/office/drawing/2014/main" id="{EF69DAF3-50B9-BCDD-7BA5-53F577C429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96696" y="6224892"/>
            <a:ext cx="1661234" cy="593298"/>
          </a:xfrm>
          <a:prstGeom prst="rect">
            <a:avLst/>
          </a:prstGeom>
        </p:spPr>
      </p:pic>
      <p:sp>
        <p:nvSpPr>
          <p:cNvPr id="43" name="TextBox 42">
            <a:extLst>
              <a:ext uri="{FF2B5EF4-FFF2-40B4-BE49-F238E27FC236}">
                <a16:creationId xmlns:a16="http://schemas.microsoft.com/office/drawing/2014/main" id="{8BA2BE76-E40D-A405-F2A5-755E30581CA7}"/>
              </a:ext>
            </a:extLst>
          </p:cNvPr>
          <p:cNvSpPr txBox="1"/>
          <p:nvPr/>
        </p:nvSpPr>
        <p:spPr>
          <a:xfrm>
            <a:off x="4473516" y="6357434"/>
            <a:ext cx="6256086" cy="430887"/>
          </a:xfrm>
          <a:prstGeom prst="rect">
            <a:avLst/>
          </a:prstGeom>
          <a:noFill/>
        </p:spPr>
        <p:txBody>
          <a:bodyPr wrap="square">
            <a:spAutoFit/>
          </a:bodyPr>
          <a:lstStyle/>
          <a:p>
            <a:pPr algn="ctr"/>
            <a:r>
              <a:rPr lang="en-US" sz="1100" dirty="0">
                <a:latin typeface="Calibri" panose="020F0502020204030204" pitchFamily="34" charset="0"/>
                <a:cs typeface="Calibri" panose="020F0502020204030204" pitchFamily="34" charset="0"/>
              </a:rPr>
              <a:t>The authors have no conflicts of interest to declare. The Erasmus+ program is funded by the European Union and supported by the Leonardo Office of the Technical University of Dresden, Germany.</a:t>
            </a:r>
          </a:p>
        </p:txBody>
      </p:sp>
      <p:sp>
        <p:nvSpPr>
          <p:cNvPr id="44" name="TextBox 43">
            <a:extLst>
              <a:ext uri="{FF2B5EF4-FFF2-40B4-BE49-F238E27FC236}">
                <a16:creationId xmlns:a16="http://schemas.microsoft.com/office/drawing/2014/main" id="{50BD690E-1B39-1DA9-5364-D987DA33298D}"/>
              </a:ext>
            </a:extLst>
          </p:cNvPr>
          <p:cNvSpPr txBox="1"/>
          <p:nvPr/>
        </p:nvSpPr>
        <p:spPr>
          <a:xfrm>
            <a:off x="3114389" y="3366589"/>
            <a:ext cx="242101"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1</a:t>
            </a:r>
          </a:p>
        </p:txBody>
      </p:sp>
      <p:sp>
        <p:nvSpPr>
          <p:cNvPr id="46" name="TextBox 45">
            <a:extLst>
              <a:ext uri="{FF2B5EF4-FFF2-40B4-BE49-F238E27FC236}">
                <a16:creationId xmlns:a16="http://schemas.microsoft.com/office/drawing/2014/main" id="{83D9983D-8015-B9F3-FA68-AE337643B9C6}"/>
              </a:ext>
            </a:extLst>
          </p:cNvPr>
          <p:cNvSpPr txBox="1"/>
          <p:nvPr/>
        </p:nvSpPr>
        <p:spPr>
          <a:xfrm>
            <a:off x="3771288" y="5952535"/>
            <a:ext cx="6097904" cy="276999"/>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2</a:t>
            </a:r>
          </a:p>
        </p:txBody>
      </p:sp>
      <p:sp>
        <p:nvSpPr>
          <p:cNvPr id="48" name="TextBox 47">
            <a:extLst>
              <a:ext uri="{FF2B5EF4-FFF2-40B4-BE49-F238E27FC236}">
                <a16:creationId xmlns:a16="http://schemas.microsoft.com/office/drawing/2014/main" id="{FACB35AB-F0A3-EDE8-DBB3-E709C142D224}"/>
              </a:ext>
            </a:extLst>
          </p:cNvPr>
          <p:cNvSpPr txBox="1"/>
          <p:nvPr/>
        </p:nvSpPr>
        <p:spPr>
          <a:xfrm>
            <a:off x="7606596" y="4259599"/>
            <a:ext cx="6097904" cy="276999"/>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3</a:t>
            </a:r>
          </a:p>
        </p:txBody>
      </p:sp>
      <p:sp>
        <p:nvSpPr>
          <p:cNvPr id="50" name="TextBox 49">
            <a:extLst>
              <a:ext uri="{FF2B5EF4-FFF2-40B4-BE49-F238E27FC236}">
                <a16:creationId xmlns:a16="http://schemas.microsoft.com/office/drawing/2014/main" id="{94370D73-7948-A5BE-680A-54A3C593BA5C}"/>
              </a:ext>
            </a:extLst>
          </p:cNvPr>
          <p:cNvSpPr txBox="1"/>
          <p:nvPr/>
        </p:nvSpPr>
        <p:spPr>
          <a:xfrm>
            <a:off x="9000797" y="5864817"/>
            <a:ext cx="6195060" cy="276999"/>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4</a:t>
            </a:r>
          </a:p>
        </p:txBody>
      </p:sp>
      <p:sp>
        <p:nvSpPr>
          <p:cNvPr id="52" name="TextBox 51">
            <a:extLst>
              <a:ext uri="{FF2B5EF4-FFF2-40B4-BE49-F238E27FC236}">
                <a16:creationId xmlns:a16="http://schemas.microsoft.com/office/drawing/2014/main" id="{FA0873B0-32E4-EF8C-5ACB-F81C8FD49837}"/>
              </a:ext>
            </a:extLst>
          </p:cNvPr>
          <p:cNvSpPr txBox="1"/>
          <p:nvPr/>
        </p:nvSpPr>
        <p:spPr>
          <a:xfrm>
            <a:off x="4409800" y="4896659"/>
            <a:ext cx="2010855" cy="1446550"/>
          </a:xfrm>
          <a:prstGeom prst="rect">
            <a:avLst/>
          </a:prstGeom>
          <a:noFill/>
        </p:spPr>
        <p:txBody>
          <a:bodyPr wrap="square">
            <a:spAutoFit/>
          </a:bodyPr>
          <a:lstStyle/>
          <a:p>
            <a:pPr algn="ctr"/>
            <a:r>
              <a:rPr lang="en-US" sz="800" b="1" i="0" u="none" strike="noStrike" dirty="0">
                <a:solidFill>
                  <a:srgbClr val="000000"/>
                </a:solidFill>
                <a:effectLst/>
                <a:latin typeface="Calibri" panose="020F0502020204030204" pitchFamily="34" charset="0"/>
                <a:cs typeface="Calibri" panose="020F0502020204030204" pitchFamily="34" charset="0"/>
              </a:rPr>
              <a:t>Upper right: </a:t>
            </a:r>
            <a:r>
              <a:rPr lang="en-US" sz="800" b="0" i="0" u="none" strike="noStrike" dirty="0">
                <a:solidFill>
                  <a:srgbClr val="000000"/>
                </a:solidFill>
                <a:effectLst/>
                <a:latin typeface="Calibri" panose="020F0502020204030204" pitchFamily="34" charset="0"/>
                <a:cs typeface="Calibri" panose="020F0502020204030204" pitchFamily="34" charset="0"/>
              </a:rPr>
              <a:t>photographs from the </a:t>
            </a:r>
            <a:r>
              <a:rPr lang="en-US" sz="800" b="0" i="1" u="none" strike="noStrike" dirty="0" err="1">
                <a:solidFill>
                  <a:srgbClr val="000000"/>
                </a:solidFill>
                <a:effectLst/>
                <a:latin typeface="Calibri" panose="020F0502020204030204" pitchFamily="34" charset="0"/>
                <a:cs typeface="Calibri" panose="020F0502020204030204" pitchFamily="34" charset="0"/>
              </a:rPr>
              <a:t>Tujumiize</a:t>
            </a:r>
            <a:r>
              <a:rPr lang="en-US" sz="800" b="0" i="0" u="none" strike="noStrike" dirty="0">
                <a:solidFill>
                  <a:srgbClr val="000000"/>
                </a:solidFill>
                <a:effectLst/>
                <a:latin typeface="Calibri" panose="020F0502020204030204" pitchFamily="34" charset="0"/>
                <a:cs typeface="Calibri" panose="020F0502020204030204" pitchFamily="34" charset="0"/>
              </a:rPr>
              <a:t> project and the </a:t>
            </a:r>
            <a:r>
              <a:rPr lang="en-US" sz="800" b="0" i="1" u="none" strike="noStrike" dirty="0" err="1">
                <a:solidFill>
                  <a:srgbClr val="000000"/>
                </a:solidFill>
                <a:effectLst/>
                <a:latin typeface="Calibri" panose="020F0502020204030204" pitchFamily="34" charset="0"/>
                <a:cs typeface="Calibri" panose="020F0502020204030204" pitchFamily="34" charset="0"/>
              </a:rPr>
              <a:t>Maseno</a:t>
            </a:r>
            <a:r>
              <a:rPr lang="en-US" sz="800" b="0" i="1" u="none" strike="noStrike" dirty="0">
                <a:solidFill>
                  <a:srgbClr val="000000"/>
                </a:solidFill>
                <a:effectLst/>
                <a:latin typeface="Calibri" panose="020F0502020204030204" pitchFamily="34" charset="0"/>
                <a:cs typeface="Calibri" panose="020F0502020204030204" pitchFamily="34" charset="0"/>
              </a:rPr>
              <a:t> University Mental Health Policy</a:t>
            </a:r>
            <a:r>
              <a:rPr lang="en-US" sz="800" b="0" i="0" u="none" strike="noStrike" dirty="0">
                <a:solidFill>
                  <a:srgbClr val="000000"/>
                </a:solidFill>
                <a:effectLst/>
                <a:latin typeface="Calibri" panose="020F0502020204030204" pitchFamily="34" charset="0"/>
                <a:cs typeface="Calibri" panose="020F0502020204030204" pitchFamily="34" charset="0"/>
              </a:rPr>
              <a:t> activities. </a:t>
            </a:r>
            <a:r>
              <a:rPr lang="en-US" sz="800" b="1" i="0" u="none" strike="noStrike" dirty="0">
                <a:solidFill>
                  <a:srgbClr val="000000"/>
                </a:solidFill>
                <a:effectLst/>
                <a:latin typeface="Calibri" panose="020F0502020204030204" pitchFamily="34" charset="0"/>
                <a:cs typeface="Calibri" panose="020F0502020204030204" pitchFamily="34" charset="0"/>
              </a:rPr>
              <a:t>Panels 1–4 </a:t>
            </a:r>
            <a:r>
              <a:rPr lang="en-US" sz="800" b="0" i="0" u="none" strike="noStrike" dirty="0">
                <a:solidFill>
                  <a:srgbClr val="000000"/>
                </a:solidFill>
                <a:effectLst/>
                <a:latin typeface="Calibri" panose="020F0502020204030204" pitchFamily="34" charset="0"/>
                <a:cs typeface="Calibri" panose="020F0502020204030204" pitchFamily="34" charset="0"/>
              </a:rPr>
              <a:t>illustrate key Design Thinking concepts: (1) the Design Thinking stages with associated tools for each stage; (2) the Ciao–How–Now–Wow matrix, an idea selection tool; (3) examples of Design Thinking mindsets; and (4) the double diamond diagram, a visual representation of the design and innovation process.</a:t>
            </a:r>
            <a:endParaRPr lang="en-US" sz="8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38A25B0-552D-22A8-6699-FB3C7D590914}"/>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69748" y="6349827"/>
            <a:ext cx="1356034" cy="413268"/>
          </a:xfrm>
          <a:prstGeom prst="rect">
            <a:avLst/>
          </a:prstGeom>
          <a:noFill/>
        </p:spPr>
      </p:pic>
      <p:pic>
        <p:nvPicPr>
          <p:cNvPr id="3" name="Picture 2">
            <a:extLst>
              <a:ext uri="{FF2B5EF4-FFF2-40B4-BE49-F238E27FC236}">
                <a16:creationId xmlns:a16="http://schemas.microsoft.com/office/drawing/2014/main" id="{8B9D1661-16C6-B44C-1981-C775F21C919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522067" y="6094921"/>
            <a:ext cx="540496" cy="669084"/>
          </a:xfrm>
          <a:prstGeom prst="rect">
            <a:avLst/>
          </a:prstGeom>
          <a:noFill/>
        </p:spPr>
      </p:pic>
    </p:spTree>
    <p:extLst>
      <p:ext uri="{BB962C8B-B14F-4D97-AF65-F5344CB8AC3E}">
        <p14:creationId xmlns:p14="http://schemas.microsoft.com/office/powerpoint/2010/main" val="243933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14834-1E1F-CEA8-1CE3-EA5694C08A20}"/>
              </a:ext>
            </a:extLst>
          </p:cNvPr>
          <p:cNvSpPr>
            <a:spLocks noGrp="1"/>
          </p:cNvSpPr>
          <p:nvPr>
            <p:ph type="title"/>
          </p:nvPr>
        </p:nvSpPr>
        <p:spPr/>
        <p:txBody>
          <a:bodyPr>
            <a:normAutofit/>
          </a:bodyPr>
          <a:lstStyle/>
          <a:p>
            <a:r>
              <a:rPr lang="en-US" sz="1200" i="1" dirty="0">
                <a:solidFill>
                  <a:schemeClr val="bg1"/>
                </a:solidFill>
                <a:latin typeface="Helvetica" pitchFamily="2" charset="0"/>
              </a:rPr>
              <a:t>DECONSTRUCTING STIGMA: A CULTURALLY SENSITIVE APPROACH TO GLOBAL STIGMA REDUCTION IN</a:t>
            </a:r>
            <a:br>
              <a:rPr lang="en-US" sz="1200" dirty="0">
                <a:solidFill>
                  <a:schemeClr val="bg1"/>
                </a:solidFill>
                <a:latin typeface="Helvetica" pitchFamily="2" charset="0"/>
              </a:rPr>
            </a:br>
            <a:r>
              <a:rPr lang="en-US" sz="1200" i="1" dirty="0">
                <a:solidFill>
                  <a:schemeClr val="bg1"/>
                </a:solidFill>
                <a:latin typeface="Helvetica" pitchFamily="2" charset="0"/>
              </a:rPr>
              <a:t>MENTAL HEALTH</a:t>
            </a:r>
            <a:br>
              <a:rPr lang="en-US" sz="1200" dirty="0">
                <a:solidFill>
                  <a:schemeClr val="bg1"/>
                </a:solidFill>
                <a:latin typeface="Helvetica" pitchFamily="2" charset="0"/>
              </a:rPr>
            </a:br>
            <a:endParaRPr lang="en-US" sz="1200" dirty="0">
              <a:solidFill>
                <a:schemeClr val="bg1"/>
              </a:solidFill>
              <a:latin typeface="Helvetica" pitchFamily="2" charset="0"/>
            </a:endParaRPr>
          </a:p>
        </p:txBody>
      </p:sp>
      <p:sp>
        <p:nvSpPr>
          <p:cNvPr id="3" name="Content Placeholder 2">
            <a:extLst>
              <a:ext uri="{FF2B5EF4-FFF2-40B4-BE49-F238E27FC236}">
                <a16:creationId xmlns:a16="http://schemas.microsoft.com/office/drawing/2014/main" id="{66DC70A7-B13A-BC07-E30A-F0C9A8F018FC}"/>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99B25B8C-0CB1-7419-6F47-2A460B7CD7D0}"/>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794482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ID xmlns="eb3f7de7-c935-4ca6-a12c-1f73773710ec" xsi:nil="true"/>
    <KenesDocumentTypeId xmlns="eb3f7de7-c935-4ca6-a12c-1f73773710ec" xsi:nil="true"/>
    <Confidential1 xmlns="eb3f7de7-c935-4ca6-a12c-1f73773710ec">false</Confidential1>
    <Final xmlns="eb3f7de7-c935-4ca6-a12c-1f73773710ec">false</Fina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enes Document" ma:contentTypeID="0x01010037EA2DD516505C4D92B92F8677CFB6850053093C7C8F97FA4FBEF02685EE0A6B5B" ma:contentTypeVersion="9" ma:contentTypeDescription="" ma:contentTypeScope="" ma:versionID="797da260e4f5a208ee1a90964f5a2a08">
  <xsd:schema xmlns:xsd="http://www.w3.org/2001/XMLSchema" xmlns:xs="http://www.w3.org/2001/XMLSchema" xmlns:p="http://schemas.microsoft.com/office/2006/metadata/properties" xmlns:ns2="eb3f7de7-c935-4ca6-a12c-1f73773710ec" xmlns:ns3="67e1fa02-51cb-47ec-9e48-77af0591dcfe" targetNamespace="http://schemas.microsoft.com/office/2006/metadata/properties" ma:root="true" ma:fieldsID="a257e078b17cae7477c91ce636996194" ns2:_="" ns3:_="">
    <xsd:import namespace="eb3f7de7-c935-4ca6-a12c-1f73773710ec"/>
    <xsd:import namespace="67e1fa02-51cb-47ec-9e48-77af0591dcfe"/>
    <xsd:element name="properties">
      <xsd:complexType>
        <xsd:sequence>
          <xsd:element name="documentManagement">
            <xsd:complexType>
              <xsd:all>
                <xsd:element ref="ns2:FolderID" minOccurs="0"/>
                <xsd:element ref="ns2:KenesDocumentTypeId" minOccurs="0"/>
                <xsd:element ref="ns2:Confidential1" minOccurs="0"/>
                <xsd:element ref="ns2:Final"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f7de7-c935-4ca6-a12c-1f73773710ec" elementFormDefault="qualified">
    <xsd:import namespace="http://schemas.microsoft.com/office/2006/documentManagement/types"/>
    <xsd:import namespace="http://schemas.microsoft.com/office/infopath/2007/PartnerControls"/>
    <xsd:element name="FolderID" ma:index="2" nillable="true" ma:displayName="FolderID" ma:list="{62b5239b-3564-444d-88a9-03f6d13d411f}" ma:internalName="FolderID" ma:showField="Title" ma:web="eb3f7de7-c935-4ca6-a12c-1f73773710ec">
      <xsd:simpleType>
        <xsd:restriction base="dms:Lookup"/>
      </xsd:simpleType>
    </xsd:element>
    <xsd:element name="KenesDocumentTypeId" ma:index="3" nillable="true" ma:displayName="KenesDocumentTypeId" ma:list="{5ca2ab15-5c4e-45db-95e6-5cb4dd45d1b1}" ma:internalName="KenesDocumentTypeId" ma:showField="Title" ma:web="eb3f7de7-c935-4ca6-a12c-1f73773710ec">
      <xsd:simpleType>
        <xsd:restriction base="dms:Lookup"/>
      </xsd:simpleType>
    </xsd:element>
    <xsd:element name="Confidential1" ma:index="4" nillable="true" ma:displayName="Confidential" ma:default="0" ma:internalName="Confidential1">
      <xsd:simpleType>
        <xsd:restriction base="dms:Boolean"/>
      </xsd:simpleType>
    </xsd:element>
    <xsd:element name="Final" ma:index="5" nillable="true" ma:displayName="Final" ma:default="0" ma:internalName="Final">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e1fa02-51cb-47ec-9e48-77af0591dcfe"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7D7C3E-9EAD-4C45-9A4F-3BA4DB70C1FB}">
  <ds:schemaRefs>
    <ds:schemaRef ds:uri="http://purl.org/dc/dcmitype/"/>
    <ds:schemaRef ds:uri="eb3f7de7-c935-4ca6-a12c-1f73773710ec"/>
    <ds:schemaRef ds:uri="http://schemas.microsoft.com/office/2006/documentManagement/types"/>
    <ds:schemaRef ds:uri="http://purl.org/dc/elements/1.1/"/>
    <ds:schemaRef ds:uri="67e1fa02-51cb-47ec-9e48-77af0591dcf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6799F1E-259F-437F-94F1-336A477CFDDF}">
  <ds:schemaRefs>
    <ds:schemaRef ds:uri="http://schemas.microsoft.com/sharepoint/v3/contenttype/forms"/>
  </ds:schemaRefs>
</ds:datastoreItem>
</file>

<file path=customXml/itemProps3.xml><?xml version="1.0" encoding="utf-8"?>
<ds:datastoreItem xmlns:ds="http://schemas.openxmlformats.org/officeDocument/2006/customXml" ds:itemID="{105630B2-43C8-4C5F-83D5-A1D9C4FCE4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f7de7-c935-4ca6-a12c-1f73773710ec"/>
    <ds:schemaRef ds:uri="67e1fa02-51cb-47ec-9e48-77af0591dc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551</Words>
  <Application>Microsoft Macintosh PowerPoint</Application>
  <PresentationFormat>Widescreen</PresentationFormat>
  <Paragraphs>22</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Helvetica</vt:lpstr>
      <vt:lpstr>Office Theme</vt:lpstr>
      <vt:lpstr>PowerPoint Presentation</vt:lpstr>
      <vt:lpstr>DECONSTRUCTING STIGMA: A CULTURALLY SENSITIVE APPROACH TO GLOBAL STIGMA REDUCTION IN MENTAL HEALTH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2020-07-23T19:03:51Z</dcterms:created>
  <dcterms:modified xsi:type="dcterms:W3CDTF">2025-08-15T07:15:39Z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0x01010037EA2DD516505C4D92B92F8677CFB6850053093C7C8F97FA4FBEF02685EE0A6B5B</vt:lpwstr>
  </property>
</Properties>
</file>