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2286000"/>
          </a:xfrm>
          <a:prstGeom prst="rect">
            <a:avLst/>
          </a:prstGeom>
          <a:solidFill>
            <a:srgbClr val="E3F2F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2286000"/>
            <a:ext cx="12191695" cy="73152"/>
          </a:xfrm>
          <a:prstGeom prst="rect">
            <a:avLst/>
          </a:prstGeom>
          <a:solidFill>
            <a:srgbClr val="009688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548640"/>
            <a:ext cx="1091153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0096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18TH KPA ANNUAL SCIENTIFIC CONFERENCE  •  DIANI  •  2–4 SEPTEMBER 2026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640080" y="960120"/>
            <a:ext cx="10911535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0D213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Invisible Wound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640080" y="2651760"/>
            <a:ext cx="10911535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700" i="1" dirty="0">
                <a:solidFill>
                  <a:srgbClr val="0D21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Comprehensive Literature Review of the Psychosocial Status of Healthcare Workers in Kenyan Hospitals — Evidence for Trauma-Informed Organisational Interventions</a:t>
            </a:r>
            <a:endParaRPr lang="en-US" sz="1700" dirty="0"/>
          </a:p>
        </p:txBody>
      </p:sp>
      <p:sp>
        <p:nvSpPr>
          <p:cNvPr id="7" name="Shape 5"/>
          <p:cNvSpPr/>
          <p:nvPr/>
        </p:nvSpPr>
        <p:spPr>
          <a:xfrm>
            <a:off x="640080" y="4846320"/>
            <a:ext cx="502920" cy="502920"/>
          </a:xfrm>
          <a:prstGeom prst="ellipse">
            <a:avLst/>
          </a:prstGeom>
          <a:solidFill>
            <a:srgbClr val="009688"/>
          </a:solidFill>
          <a:ln/>
        </p:spPr>
      </p:sp>
      <p:sp>
        <p:nvSpPr>
          <p:cNvPr id="8" name="Text 6"/>
          <p:cNvSpPr/>
          <p:nvPr/>
        </p:nvSpPr>
        <p:spPr>
          <a:xfrm>
            <a:off x="640080" y="484632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BM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325880" y="4828032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D21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Benjamin Mutuku Kioko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1325880" y="51389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Clinical Psychologist  •  Founder, Beracah Wellness Services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640080" y="6172200"/>
            <a:ext cx="1091153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F9A0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Stronger Minds. Healthier People. Lasting Impact.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11480"/>
            <a:ext cx="2286000" cy="384048"/>
          </a:xfrm>
          <a:prstGeom prst="roundRect">
            <a:avLst>
              <a:gd name="adj" fmla="val 19048"/>
            </a:avLst>
          </a:prstGeom>
          <a:solidFill>
            <a:srgbClr val="E3F2F0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411480"/>
            <a:ext cx="22860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spc="100" kern="0" dirty="0">
                <a:solidFill>
                  <a:srgbClr val="0096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 MATTERS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457200" y="914400"/>
            <a:ext cx="11277295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0D213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An actionable evidence base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457200" y="1920240"/>
            <a:ext cx="11277295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600" i="1" dirty="0">
                <a:solidFill>
                  <a:srgbClr val="0D21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These findings directly support this conference's theme of building mentally healthy, preventive workplaces as a national priority.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457200" y="3017520"/>
            <a:ext cx="3576218" cy="1463040"/>
          </a:xfrm>
          <a:prstGeom prst="roundRect">
            <a:avLst>
              <a:gd name="adj" fmla="val 6250"/>
            </a:avLst>
          </a:prstGeom>
          <a:solidFill>
            <a:srgbClr val="E3F2F0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" y="3017520"/>
            <a:ext cx="3210458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096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Hospital management teams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4307738" y="3017520"/>
            <a:ext cx="3576218" cy="1463040"/>
          </a:xfrm>
          <a:prstGeom prst="roundRect">
            <a:avLst>
              <a:gd name="adj" fmla="val 6250"/>
            </a:avLst>
          </a:prstGeom>
          <a:solidFill>
            <a:srgbClr val="E3F2F0"/>
          </a:solidFill>
          <a:ln/>
        </p:spPr>
      </p:sp>
      <p:sp>
        <p:nvSpPr>
          <p:cNvPr id="9" name="Text 7"/>
          <p:cNvSpPr/>
          <p:nvPr/>
        </p:nvSpPr>
        <p:spPr>
          <a:xfrm>
            <a:off x="4490618" y="3017520"/>
            <a:ext cx="3210458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096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County health departments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8158277" y="3017520"/>
            <a:ext cx="3576218" cy="1463040"/>
          </a:xfrm>
          <a:prstGeom prst="roundRect">
            <a:avLst>
              <a:gd name="adj" fmla="val 6250"/>
            </a:avLst>
          </a:prstGeom>
          <a:solidFill>
            <a:srgbClr val="E3F2F0"/>
          </a:solidFill>
          <a:ln/>
        </p:spPr>
      </p:sp>
      <p:sp>
        <p:nvSpPr>
          <p:cNvPr id="11" name="Text 9"/>
          <p:cNvSpPr/>
          <p:nvPr/>
        </p:nvSpPr>
        <p:spPr>
          <a:xfrm>
            <a:off x="8341157" y="3017520"/>
            <a:ext cx="3210458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096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Ministry of Health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457200" y="649224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5A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Invisible Wound  |  Benjamin Mutuku  |  KPA 2026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11277295" y="649224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11480"/>
            <a:ext cx="2286000" cy="384048"/>
          </a:xfrm>
          <a:prstGeom prst="roundRect">
            <a:avLst>
              <a:gd name="adj" fmla="val 19048"/>
            </a:avLst>
          </a:prstGeom>
          <a:solidFill>
            <a:srgbClr val="E3F2F0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411480"/>
            <a:ext cx="22860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spc="100" kern="0" dirty="0">
                <a:solidFill>
                  <a:srgbClr val="0096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REFERENCES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457200" y="914400"/>
            <a:ext cx="11277295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0D213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Key references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920240"/>
            <a:ext cx="11277295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A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Gallup. (2024). State of the Global Workplace 2024. Gallup Press.</a:t>
            </a:r>
            <a:endParaRPr lang="en-US" sz="1150" dirty="0"/>
          </a:p>
        </p:txBody>
      </p:sp>
      <p:sp>
        <p:nvSpPr>
          <p:cNvPr id="6" name="Text 4"/>
          <p:cNvSpPr/>
          <p:nvPr/>
        </p:nvSpPr>
        <p:spPr>
          <a:xfrm>
            <a:off x="457200" y="2404872"/>
            <a:ext cx="11277295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A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McKinsey Health Institute. (2022). Addressing employee burnout: Are you solving the right problem? McKinsey &amp; Company.</a:t>
            </a:r>
            <a:endParaRPr lang="en-US" sz="1150" dirty="0"/>
          </a:p>
        </p:txBody>
      </p:sp>
      <p:sp>
        <p:nvSpPr>
          <p:cNvPr id="7" name="Text 5"/>
          <p:cNvSpPr/>
          <p:nvPr/>
        </p:nvSpPr>
        <p:spPr>
          <a:xfrm>
            <a:off x="457200" y="2889504"/>
            <a:ext cx="11277295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A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National Academies of Sciences, Engineering, and Medicine. (2019). Taking Action Against Clinician Burnout: A Systems Approach to Professional Well-Being. National Academies Press.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457200" y="3374136"/>
            <a:ext cx="11277295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A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Perlo J, Balik B, Swensen S, et al. (2017). IHI Framework for Improving Joy in Work. IHI White Paper.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457200" y="3858768"/>
            <a:ext cx="11277295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A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SAMHSA. (2014). SAMHSA's Concept of Trauma and Guidance for a Trauma-Informed Approach. HHS Publication No. SMA 14-4884.</a:t>
            </a:r>
            <a:endParaRPr lang="en-US" sz="1150" dirty="0"/>
          </a:p>
        </p:txBody>
      </p:sp>
      <p:sp>
        <p:nvSpPr>
          <p:cNvPr id="10" name="Text 8"/>
          <p:cNvSpPr/>
          <p:nvPr/>
        </p:nvSpPr>
        <p:spPr>
          <a:xfrm>
            <a:off x="457200" y="4343400"/>
            <a:ext cx="11277295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A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Shah J, Monroe-Wise A, Talib Z, et al. (2021). Mental health disorders among healthcare workers during the COVID-19 pandemic: a cross-sectional survey from three major hospitals in Kenya. BMJ Open, 11(6), e050316.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457200" y="4828032"/>
            <a:ext cx="11277295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A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WHO. (2020). Health worker safety: a priority for patient safety. World Patient Safety Day.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457200" y="5312664"/>
            <a:ext cx="11277295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A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Ministry of Health Kenya. (2021). Kenya Mental Health Action Plan 2021–2025. Nairobi: MoH.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457200" y="649224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5A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Invisible Wound  |  Benjamin Mutuku  |  KPA 2026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11277295" y="649224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2286000"/>
          </a:xfrm>
          <a:prstGeom prst="rect">
            <a:avLst/>
          </a:prstGeom>
          <a:solidFill>
            <a:srgbClr val="E3F2F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2286000"/>
            <a:ext cx="12191695" cy="73152"/>
          </a:xfrm>
          <a:prstGeom prst="rect">
            <a:avLst/>
          </a:prstGeom>
          <a:solidFill>
            <a:srgbClr val="009688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822960"/>
            <a:ext cx="10911535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0D213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Thank you</a:t>
            </a:r>
            <a:endParaRPr lang="en-US" sz="4400" dirty="0"/>
          </a:p>
        </p:txBody>
      </p:sp>
      <p:sp>
        <p:nvSpPr>
          <p:cNvPr id="5" name="Text 3"/>
          <p:cNvSpPr/>
          <p:nvPr/>
        </p:nvSpPr>
        <p:spPr>
          <a:xfrm>
            <a:off x="640080" y="1691640"/>
            <a:ext cx="1091153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i="1" dirty="0">
                <a:solidFill>
                  <a:srgbClr val="0096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Questions &amp; discussion welcome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640080" y="274320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D21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Benjamin Mutuku Kioko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640080" y="3154680"/>
            <a:ext cx="7315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5A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Clinical Psychologist &amp; Organisational Wellbeing Consultant</a:t>
            </a:r>
            <a:endParaRPr lang="en-US" sz="13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5A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Founder, Beracah Wellness Services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640080" y="402336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0D21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0757 277 501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640080" y="434340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0D21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beracahwellnesss@gmail.com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640080" y="466344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0D21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beracahwellness.co.ke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640080" y="6172200"/>
            <a:ext cx="1091153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F9A0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Stronger Minds. Healthier People. Lasting Impact.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11480"/>
            <a:ext cx="2286000" cy="384048"/>
          </a:xfrm>
          <a:prstGeom prst="roundRect">
            <a:avLst>
              <a:gd name="adj" fmla="val 19048"/>
            </a:avLst>
          </a:prstGeom>
          <a:solidFill>
            <a:srgbClr val="E3F2F0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411480"/>
            <a:ext cx="22860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spc="100" kern="0" dirty="0">
                <a:solidFill>
                  <a:srgbClr val="0096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BACKGROUND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457200" y="914400"/>
            <a:ext cx="11277295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0D213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health system under structural strain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457200" y="1965960"/>
            <a:ext cx="457200" cy="457200"/>
          </a:xfrm>
          <a:prstGeom prst="roundRect">
            <a:avLst>
              <a:gd name="adj" fmla="val 50000"/>
            </a:avLst>
          </a:prstGeom>
          <a:solidFill>
            <a:srgbClr val="009688"/>
          </a:solidFill>
          <a:ln/>
        </p:spPr>
      </p:sp>
      <p:sp>
        <p:nvSpPr>
          <p:cNvPr id="6" name="Text 4"/>
          <p:cNvSpPr/>
          <p:nvPr/>
        </p:nvSpPr>
        <p:spPr>
          <a:xfrm>
            <a:off x="457200" y="196596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143000" y="1920240"/>
            <a:ext cx="1036289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D21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Fragmented system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143000" y="2313432"/>
            <a:ext cx="10362895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5A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 national &amp; county referral hospitals, faith-based/mission facilities, private hospitals, NGO-run services, and psychiatric institutions — all disrupted by devolution.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57200" y="3383280"/>
            <a:ext cx="457200" cy="457200"/>
          </a:xfrm>
          <a:prstGeom prst="roundRect">
            <a:avLst>
              <a:gd name="adj" fmla="val 50000"/>
            </a:avLst>
          </a:prstGeom>
          <a:solidFill>
            <a:srgbClr val="009688"/>
          </a:solidFill>
          <a:ln/>
        </p:spPr>
      </p:sp>
      <p:sp>
        <p:nvSpPr>
          <p:cNvPr id="10" name="Text 8"/>
          <p:cNvSpPr/>
          <p:nvPr/>
        </p:nvSpPr>
        <p:spPr>
          <a:xfrm>
            <a:off x="457200" y="338328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143000" y="3337560"/>
            <a:ext cx="1036289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D21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global pattern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1143000" y="3730752"/>
            <a:ext cx="10362895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5A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Gallup's State of the Global Workplace (2024, n=128,000 across 160 countries), McKinsey's Great Attrition research (2022), and the US National Academies' Taking Action Against Clinician Burnout (2019) all frame workforce distress as a work-system failure — not an individual one.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457200" y="4800600"/>
            <a:ext cx="457200" cy="457200"/>
          </a:xfrm>
          <a:prstGeom prst="roundRect">
            <a:avLst>
              <a:gd name="adj" fmla="val 50000"/>
            </a:avLst>
          </a:prstGeom>
          <a:solidFill>
            <a:srgbClr val="009688"/>
          </a:solidFill>
          <a:ln/>
        </p:spPr>
      </p:sp>
      <p:sp>
        <p:nvSpPr>
          <p:cNvPr id="14" name="Text 12"/>
          <p:cNvSpPr/>
          <p:nvPr/>
        </p:nvSpPr>
        <p:spPr>
          <a:xfrm>
            <a:off x="457200" y="480060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143000" y="4754880"/>
            <a:ext cx="1036289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D21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Kenyan gap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1143000" y="5148072"/>
            <a:ext cx="10362895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5A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Kenya-specific evidence has never been synthesised against this global evidence base, nor translated into a modern, context-appropriate intervention framework.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457200" y="649224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5A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Invisible Wound  |  Benjamin Mutuku  |  KPA 2026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11277295" y="649224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11480"/>
            <a:ext cx="2286000" cy="384048"/>
          </a:xfrm>
          <a:prstGeom prst="roundRect">
            <a:avLst>
              <a:gd name="adj" fmla="val 19048"/>
            </a:avLst>
          </a:prstGeom>
          <a:solidFill>
            <a:srgbClr val="E3F2F0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411480"/>
            <a:ext cx="22860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spc="100" kern="0" dirty="0">
                <a:solidFill>
                  <a:srgbClr val="0096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OBJECTIVE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457200" y="914400"/>
            <a:ext cx="11277295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0D213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Three aims, one intervention framework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457200" y="2103120"/>
            <a:ext cx="3576218" cy="3291840"/>
          </a:xfrm>
          <a:prstGeom prst="roundRect">
            <a:avLst>
              <a:gd name="adj" fmla="val 2778"/>
            </a:avLst>
          </a:prstGeom>
          <a:solidFill>
            <a:srgbClr val="E3F2F0"/>
          </a:solidFill>
          <a:ln/>
        </p:spPr>
      </p:sp>
      <p:sp>
        <p:nvSpPr>
          <p:cNvPr id="6" name="Text 4"/>
          <p:cNvSpPr/>
          <p:nvPr/>
        </p:nvSpPr>
        <p:spPr>
          <a:xfrm>
            <a:off x="685800" y="2331720"/>
            <a:ext cx="311901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0968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Synthesise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685800" y="2834640"/>
            <a:ext cx="3119018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0D21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Peer-reviewed and grey literature on the psychosocial status of HCWs across all Kenyan hospital types.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4307738" y="2103120"/>
            <a:ext cx="3576218" cy="3291840"/>
          </a:xfrm>
          <a:prstGeom prst="roundRect">
            <a:avLst>
              <a:gd name="adj" fmla="val 2778"/>
            </a:avLst>
          </a:prstGeom>
          <a:solidFill>
            <a:srgbClr val="E3F2F0"/>
          </a:solidFill>
          <a:ln/>
        </p:spPr>
      </p:sp>
      <p:sp>
        <p:nvSpPr>
          <p:cNvPr id="9" name="Text 7"/>
          <p:cNvSpPr/>
          <p:nvPr/>
        </p:nvSpPr>
        <p:spPr>
          <a:xfrm>
            <a:off x="4536338" y="2331720"/>
            <a:ext cx="311901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0968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Contextualise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4536338" y="2834640"/>
            <a:ext cx="3119018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0D21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Anchor Kenya-specific findings within high-calibre global institutional research.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8158277" y="2103120"/>
            <a:ext cx="3576218" cy="3291840"/>
          </a:xfrm>
          <a:prstGeom prst="roundRect">
            <a:avLst>
              <a:gd name="adj" fmla="val 2778"/>
            </a:avLst>
          </a:prstGeom>
          <a:solidFill>
            <a:srgbClr val="E3F2F0"/>
          </a:solidFill>
          <a:ln/>
        </p:spPr>
      </p:sp>
      <p:sp>
        <p:nvSpPr>
          <p:cNvPr id="12" name="Text 10"/>
          <p:cNvSpPr/>
          <p:nvPr/>
        </p:nvSpPr>
        <p:spPr>
          <a:xfrm>
            <a:off x="8386877" y="2331720"/>
            <a:ext cx="311901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0968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Propose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8386877" y="2834640"/>
            <a:ext cx="3119018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0D21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four-level, evidence-based, trauma-informed organisational intervention framework — applicable across public, faith-based, and private facilities.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457200" y="649224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5A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Invisible Wound  |  Benjamin Mutuku  |  KPA 2026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11277295" y="649224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11480"/>
            <a:ext cx="2286000" cy="384048"/>
          </a:xfrm>
          <a:prstGeom prst="roundRect">
            <a:avLst>
              <a:gd name="adj" fmla="val 19048"/>
            </a:avLst>
          </a:prstGeom>
          <a:solidFill>
            <a:srgbClr val="E3F2F0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411480"/>
            <a:ext cx="22860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spc="100" kern="0" dirty="0">
                <a:solidFill>
                  <a:srgbClr val="0096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METHODS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457200" y="914400"/>
            <a:ext cx="11277295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0D213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Narrative literature review, 2000–2026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457200" y="20116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D21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Sources searched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502920" y="2542032"/>
            <a:ext cx="91440" cy="91440"/>
          </a:xfrm>
          <a:prstGeom prst="ellipse">
            <a:avLst/>
          </a:prstGeom>
          <a:solidFill>
            <a:srgbClr val="F9A012"/>
          </a:solidFill>
          <a:ln/>
        </p:spPr>
      </p:sp>
      <p:sp>
        <p:nvSpPr>
          <p:cNvPr id="7" name="Text 5"/>
          <p:cNvSpPr/>
          <p:nvPr/>
        </p:nvSpPr>
        <p:spPr>
          <a:xfrm>
            <a:off x="777240" y="2468880"/>
            <a:ext cx="4937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A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PubMed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502920" y="2926080"/>
            <a:ext cx="91440" cy="91440"/>
          </a:xfrm>
          <a:prstGeom prst="ellipse">
            <a:avLst/>
          </a:prstGeom>
          <a:solidFill>
            <a:srgbClr val="F9A012"/>
          </a:solidFill>
          <a:ln/>
        </p:spPr>
      </p:sp>
      <p:sp>
        <p:nvSpPr>
          <p:cNvPr id="9" name="Text 7"/>
          <p:cNvSpPr/>
          <p:nvPr/>
        </p:nvSpPr>
        <p:spPr>
          <a:xfrm>
            <a:off x="777240" y="2852928"/>
            <a:ext cx="4937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A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Google Scholar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502920" y="3310128"/>
            <a:ext cx="91440" cy="91440"/>
          </a:xfrm>
          <a:prstGeom prst="ellipse">
            <a:avLst/>
          </a:prstGeom>
          <a:solidFill>
            <a:srgbClr val="F9A012"/>
          </a:solidFill>
          <a:ln/>
        </p:spPr>
      </p:sp>
      <p:sp>
        <p:nvSpPr>
          <p:cNvPr id="11" name="Text 9"/>
          <p:cNvSpPr/>
          <p:nvPr/>
        </p:nvSpPr>
        <p:spPr>
          <a:xfrm>
            <a:off x="777240" y="3236976"/>
            <a:ext cx="4937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A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PsycINFO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502920" y="3694176"/>
            <a:ext cx="91440" cy="91440"/>
          </a:xfrm>
          <a:prstGeom prst="ellipse">
            <a:avLst/>
          </a:prstGeom>
          <a:solidFill>
            <a:srgbClr val="F9A012"/>
          </a:solidFill>
          <a:ln/>
        </p:spPr>
      </p:sp>
      <p:sp>
        <p:nvSpPr>
          <p:cNvPr id="13" name="Text 11"/>
          <p:cNvSpPr/>
          <p:nvPr/>
        </p:nvSpPr>
        <p:spPr>
          <a:xfrm>
            <a:off x="777240" y="3621024"/>
            <a:ext cx="4937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A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CINAHL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502920" y="4078224"/>
            <a:ext cx="91440" cy="91440"/>
          </a:xfrm>
          <a:prstGeom prst="ellipse">
            <a:avLst/>
          </a:prstGeom>
          <a:solidFill>
            <a:srgbClr val="F9A012"/>
          </a:solidFill>
          <a:ln/>
        </p:spPr>
      </p:sp>
      <p:sp>
        <p:nvSpPr>
          <p:cNvPr id="15" name="Text 13"/>
          <p:cNvSpPr/>
          <p:nvPr/>
        </p:nvSpPr>
        <p:spPr>
          <a:xfrm>
            <a:off x="777240" y="4005072"/>
            <a:ext cx="4937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A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African Index Medicus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502920" y="4462272"/>
            <a:ext cx="91440" cy="91440"/>
          </a:xfrm>
          <a:prstGeom prst="ellipse">
            <a:avLst/>
          </a:prstGeom>
          <a:solidFill>
            <a:srgbClr val="F9A012"/>
          </a:solidFill>
          <a:ln/>
        </p:spPr>
      </p:sp>
      <p:sp>
        <p:nvSpPr>
          <p:cNvPr id="17" name="Text 15"/>
          <p:cNvSpPr/>
          <p:nvPr/>
        </p:nvSpPr>
        <p:spPr>
          <a:xfrm>
            <a:off x="777240" y="4389120"/>
            <a:ext cx="4937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A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Kenya MoH &amp; KIPPRA (grey literature)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6126480" y="2011680"/>
            <a:ext cx="5577840" cy="4023360"/>
          </a:xfrm>
          <a:prstGeom prst="roundRect">
            <a:avLst>
              <a:gd name="adj" fmla="val 2273"/>
            </a:avLst>
          </a:prstGeom>
          <a:solidFill>
            <a:srgbClr val="0D2137"/>
          </a:solidFill>
          <a:ln/>
        </p:spPr>
      </p:sp>
      <p:sp>
        <p:nvSpPr>
          <p:cNvPr id="19" name="Text 17"/>
          <p:cNvSpPr/>
          <p:nvPr/>
        </p:nvSpPr>
        <p:spPr>
          <a:xfrm>
            <a:off x="6400800" y="2240280"/>
            <a:ext cx="5029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F9A0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ANCHORING EVIDENCE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6400800" y="2606040"/>
            <a:ext cx="502920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High-calibre global institutional reports were used to anchor the intervention framework: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6400800" y="3337560"/>
            <a:ext cx="5029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Gallup</a:t>
            </a:r>
            <a:endParaRPr lang="en-US" sz="1250" dirty="0"/>
          </a:p>
        </p:txBody>
      </p:sp>
      <p:sp>
        <p:nvSpPr>
          <p:cNvPr id="22" name="Text 20"/>
          <p:cNvSpPr/>
          <p:nvPr/>
        </p:nvSpPr>
        <p:spPr>
          <a:xfrm>
            <a:off x="6400800" y="3703320"/>
            <a:ext cx="5029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McKinsey Health Institute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6400800" y="4069080"/>
            <a:ext cx="5029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Institute for Healthcare Improvement (IHI)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6400800" y="4434840"/>
            <a:ext cx="5029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SAMHSA</a:t>
            </a:r>
            <a:endParaRPr lang="en-US" sz="1250" dirty="0"/>
          </a:p>
        </p:txBody>
      </p:sp>
      <p:sp>
        <p:nvSpPr>
          <p:cNvPr id="25" name="Text 23"/>
          <p:cNvSpPr/>
          <p:nvPr/>
        </p:nvSpPr>
        <p:spPr>
          <a:xfrm>
            <a:off x="6400800" y="4800600"/>
            <a:ext cx="5029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World Health Organization</a:t>
            </a:r>
            <a:endParaRPr lang="en-US" sz="1250" dirty="0"/>
          </a:p>
        </p:txBody>
      </p:sp>
      <p:sp>
        <p:nvSpPr>
          <p:cNvPr id="26" name="Text 24"/>
          <p:cNvSpPr/>
          <p:nvPr/>
        </p:nvSpPr>
        <p:spPr>
          <a:xfrm>
            <a:off x="6400800" y="5166360"/>
            <a:ext cx="5029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National Academies of Sciences, Engineering &amp; Medicine</a:t>
            </a:r>
            <a:endParaRPr lang="en-US" sz="1250" dirty="0"/>
          </a:p>
        </p:txBody>
      </p:sp>
      <p:sp>
        <p:nvSpPr>
          <p:cNvPr id="27" name="Text 25"/>
          <p:cNvSpPr/>
          <p:nvPr/>
        </p:nvSpPr>
        <p:spPr>
          <a:xfrm>
            <a:off x="457200" y="649224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5A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Invisible Wound  |  Benjamin Mutuku  |  KPA 2026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11277295" y="649224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11480"/>
            <a:ext cx="2286000" cy="384048"/>
          </a:xfrm>
          <a:prstGeom prst="roundRect">
            <a:avLst>
              <a:gd name="adj" fmla="val 19048"/>
            </a:avLst>
          </a:prstGeom>
          <a:solidFill>
            <a:srgbClr val="E3F2F0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411480"/>
            <a:ext cx="22860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spc="100" kern="0" dirty="0">
                <a:solidFill>
                  <a:srgbClr val="0096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FINDINGS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457200" y="914400"/>
            <a:ext cx="11277295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0D213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numbers are severe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457200" y="2103120"/>
            <a:ext cx="2613584" cy="3291840"/>
          </a:xfrm>
          <a:prstGeom prst="roundRect">
            <a:avLst>
              <a:gd name="adj" fmla="val 3499"/>
            </a:avLst>
          </a:prstGeom>
          <a:solidFill>
            <a:srgbClr val="E3F2F0"/>
          </a:solidFill>
          <a:ln/>
        </p:spPr>
      </p:sp>
      <p:sp>
        <p:nvSpPr>
          <p:cNvPr id="6" name="Text 4"/>
          <p:cNvSpPr/>
          <p:nvPr/>
        </p:nvSpPr>
        <p:spPr>
          <a:xfrm>
            <a:off x="548640" y="2331720"/>
            <a:ext cx="2430704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00968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95%</a:t>
            </a:r>
            <a:endParaRPr lang="en-US" sz="4000" dirty="0"/>
          </a:p>
        </p:txBody>
      </p:sp>
      <p:sp>
        <p:nvSpPr>
          <p:cNvPr id="7" name="Text 5"/>
          <p:cNvSpPr/>
          <p:nvPr/>
        </p:nvSpPr>
        <p:spPr>
          <a:xfrm>
            <a:off x="640080" y="3337560"/>
            <a:ext cx="2247824" cy="1920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0D21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peak burnout prevalence reported in Kenyan hospital samples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3345104" y="2103120"/>
            <a:ext cx="2613584" cy="3291840"/>
          </a:xfrm>
          <a:prstGeom prst="roundRect">
            <a:avLst>
              <a:gd name="adj" fmla="val 3499"/>
            </a:avLst>
          </a:prstGeom>
          <a:solidFill>
            <a:srgbClr val="F7F3EA"/>
          </a:solidFill>
          <a:ln/>
        </p:spPr>
      </p:sp>
      <p:sp>
        <p:nvSpPr>
          <p:cNvPr id="9" name="Text 7"/>
          <p:cNvSpPr/>
          <p:nvPr/>
        </p:nvSpPr>
        <p:spPr>
          <a:xfrm>
            <a:off x="3436544" y="2331720"/>
            <a:ext cx="2430704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00968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53.6%</a:t>
            </a:r>
            <a:endParaRPr lang="en-US" sz="4000" dirty="0"/>
          </a:p>
        </p:txBody>
      </p:sp>
      <p:sp>
        <p:nvSpPr>
          <p:cNvPr id="10" name="Text 8"/>
          <p:cNvSpPr/>
          <p:nvPr/>
        </p:nvSpPr>
        <p:spPr>
          <a:xfrm>
            <a:off x="3527984" y="3337560"/>
            <a:ext cx="2247824" cy="1920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0D21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HCWs reported depression during COVID-19 (Shah et al., 2021, n=433)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6233008" y="2103120"/>
            <a:ext cx="2613584" cy="3291840"/>
          </a:xfrm>
          <a:prstGeom prst="roundRect">
            <a:avLst>
              <a:gd name="adj" fmla="val 3499"/>
            </a:avLst>
          </a:prstGeom>
          <a:solidFill>
            <a:srgbClr val="E3F2F0"/>
          </a:solidFill>
          <a:ln/>
        </p:spPr>
      </p:sp>
      <p:sp>
        <p:nvSpPr>
          <p:cNvPr id="12" name="Text 10"/>
          <p:cNvSpPr/>
          <p:nvPr/>
        </p:nvSpPr>
        <p:spPr>
          <a:xfrm>
            <a:off x="6324448" y="2331720"/>
            <a:ext cx="2430704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00968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44.3%</a:t>
            </a:r>
            <a:endParaRPr lang="en-US" sz="4000" dirty="0"/>
          </a:p>
        </p:txBody>
      </p:sp>
      <p:sp>
        <p:nvSpPr>
          <p:cNvPr id="13" name="Text 11"/>
          <p:cNvSpPr/>
          <p:nvPr/>
        </p:nvSpPr>
        <p:spPr>
          <a:xfrm>
            <a:off x="6415888" y="3337560"/>
            <a:ext cx="2247824" cy="1920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0D21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reported anxiety in the same multi-hospital survey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9120911" y="2103120"/>
            <a:ext cx="2613584" cy="3291840"/>
          </a:xfrm>
          <a:prstGeom prst="roundRect">
            <a:avLst>
              <a:gd name="adj" fmla="val 3499"/>
            </a:avLst>
          </a:prstGeom>
          <a:solidFill>
            <a:srgbClr val="F7F3EA"/>
          </a:solidFill>
          <a:ln/>
        </p:spPr>
      </p:sp>
      <p:sp>
        <p:nvSpPr>
          <p:cNvPr id="15" name="Text 13"/>
          <p:cNvSpPr/>
          <p:nvPr/>
        </p:nvSpPr>
        <p:spPr>
          <a:xfrm>
            <a:off x="9212351" y="2331720"/>
            <a:ext cx="2430704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00968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75%</a:t>
            </a:r>
            <a:endParaRPr lang="en-US" sz="4000" dirty="0"/>
          </a:p>
        </p:txBody>
      </p:sp>
      <p:sp>
        <p:nvSpPr>
          <p:cNvPr id="16" name="Text 14"/>
          <p:cNvSpPr/>
          <p:nvPr/>
        </p:nvSpPr>
        <p:spPr>
          <a:xfrm>
            <a:off x="9303791" y="3337560"/>
            <a:ext cx="2247824" cy="1920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0D21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public-facility nurses report low job satisfaction despite permanent employment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457200" y="649224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5A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Invisible Wound  |  Benjamin Mutuku  |  KPA 2026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11277295" y="649224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11480"/>
            <a:ext cx="2286000" cy="384048"/>
          </a:xfrm>
          <a:prstGeom prst="roundRect">
            <a:avLst>
              <a:gd name="adj" fmla="val 19048"/>
            </a:avLst>
          </a:prstGeom>
          <a:solidFill>
            <a:srgbClr val="E3F2F0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411480"/>
            <a:ext cx="22860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spc="100" kern="0" dirty="0">
                <a:solidFill>
                  <a:srgbClr val="0096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FINDINGS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457200" y="914400"/>
            <a:ext cx="11277295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0D213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Working conditions behind the numbers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457200" y="2011680"/>
            <a:ext cx="1737360" cy="777240"/>
          </a:xfrm>
          <a:prstGeom prst="roundRect">
            <a:avLst>
              <a:gd name="adj" fmla="val 9412"/>
            </a:avLst>
          </a:prstGeom>
          <a:solidFill>
            <a:srgbClr val="0D2137"/>
          </a:solidFill>
          <a:ln/>
        </p:spPr>
      </p:sp>
      <p:sp>
        <p:nvSpPr>
          <p:cNvPr id="6" name="Text 4"/>
          <p:cNvSpPr/>
          <p:nvPr/>
        </p:nvSpPr>
        <p:spPr>
          <a:xfrm>
            <a:off x="457200" y="2011680"/>
            <a:ext cx="17373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9A01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4–8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2377440" y="2057400"/>
            <a:ext cx="9357055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D21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obstetric emergencies managed per shift by Kenyan maternity nurses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457200" y="3017520"/>
            <a:ext cx="1737360" cy="777240"/>
          </a:xfrm>
          <a:prstGeom prst="roundRect">
            <a:avLst>
              <a:gd name="adj" fmla="val 9412"/>
            </a:avLst>
          </a:prstGeom>
          <a:solidFill>
            <a:srgbClr val="0D2137"/>
          </a:solidFill>
          <a:ln/>
        </p:spPr>
      </p:sp>
      <p:sp>
        <p:nvSpPr>
          <p:cNvPr id="9" name="Text 7"/>
          <p:cNvSpPr/>
          <p:nvPr/>
        </p:nvSpPr>
        <p:spPr>
          <a:xfrm>
            <a:off x="457200" y="3017520"/>
            <a:ext cx="17373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9A01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120–150%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2377440" y="3063240"/>
            <a:ext cx="9357055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D21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typical ward occupancy rate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457200" y="4023360"/>
            <a:ext cx="1737360" cy="777240"/>
          </a:xfrm>
          <a:prstGeom prst="roundRect">
            <a:avLst>
              <a:gd name="adj" fmla="val 9412"/>
            </a:avLst>
          </a:prstGeom>
          <a:solidFill>
            <a:srgbClr val="0D2137"/>
          </a:solidFill>
          <a:ln/>
        </p:spPr>
      </p:sp>
      <p:sp>
        <p:nvSpPr>
          <p:cNvPr id="12" name="Text 10"/>
          <p:cNvSpPr/>
          <p:nvPr/>
        </p:nvSpPr>
        <p:spPr>
          <a:xfrm>
            <a:off x="457200" y="4023360"/>
            <a:ext cx="17373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9A01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 : 30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2377440" y="4069080"/>
            <a:ext cx="9357055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D21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nurse-to-patient ratio reached in emergency settings, against a WHO-recommended 1 : 4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457200" y="5029200"/>
            <a:ext cx="1737360" cy="777240"/>
          </a:xfrm>
          <a:prstGeom prst="roundRect">
            <a:avLst>
              <a:gd name="adj" fmla="val 9412"/>
            </a:avLst>
          </a:prstGeom>
          <a:solidFill>
            <a:srgbClr val="0D2137"/>
          </a:solidFill>
          <a:ln/>
        </p:spPr>
      </p:sp>
      <p:sp>
        <p:nvSpPr>
          <p:cNvPr id="15" name="Text 13"/>
          <p:cNvSpPr/>
          <p:nvPr/>
        </p:nvSpPr>
        <p:spPr>
          <a:xfrm>
            <a:off x="457200" y="5029200"/>
            <a:ext cx="17373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9A01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</a:t>
            </a:r>
            <a:endParaRPr lang="en-US" sz="2000" dirty="0"/>
          </a:p>
        </p:txBody>
      </p:sp>
      <p:sp>
        <p:nvSpPr>
          <p:cNvPr id="16" name="Text 14"/>
          <p:cNvSpPr/>
          <p:nvPr/>
        </p:nvSpPr>
        <p:spPr>
          <a:xfrm>
            <a:off x="2377440" y="5074920"/>
            <a:ext cx="9357055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D21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counties with a documented post-incident psychological debriefing protocol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457200" y="649224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5A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Invisible Wound  |  Benjamin Mutuku  |  KPA 2026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11277295" y="649224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11480"/>
            <a:ext cx="2286000" cy="384048"/>
          </a:xfrm>
          <a:prstGeom prst="roundRect">
            <a:avLst>
              <a:gd name="adj" fmla="val 19048"/>
            </a:avLst>
          </a:prstGeom>
          <a:solidFill>
            <a:srgbClr val="E3F2F0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411480"/>
            <a:ext cx="22860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spc="100" kern="0" dirty="0">
                <a:solidFill>
                  <a:srgbClr val="0096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FINDINGS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457200" y="914400"/>
            <a:ext cx="11277295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0D213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Structural drivers, echoed globally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457200" y="1874520"/>
            <a:ext cx="1127729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D21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Consistent across facility types — public, faith-based, and private: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502920" y="2404872"/>
            <a:ext cx="91440" cy="91440"/>
          </a:xfrm>
          <a:prstGeom prst="ellipse">
            <a:avLst/>
          </a:prstGeom>
          <a:solidFill>
            <a:srgbClr val="009688"/>
          </a:solidFill>
          <a:ln/>
        </p:spPr>
      </p:sp>
      <p:sp>
        <p:nvSpPr>
          <p:cNvPr id="7" name="Text 5"/>
          <p:cNvSpPr/>
          <p:nvPr/>
        </p:nvSpPr>
        <p:spPr>
          <a:xfrm>
            <a:off x="777240" y="2331720"/>
            <a:ext cx="5303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A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Understaffing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502920" y="2807208"/>
            <a:ext cx="91440" cy="91440"/>
          </a:xfrm>
          <a:prstGeom prst="ellipse">
            <a:avLst/>
          </a:prstGeom>
          <a:solidFill>
            <a:srgbClr val="009688"/>
          </a:solidFill>
          <a:ln/>
        </p:spPr>
      </p:sp>
      <p:sp>
        <p:nvSpPr>
          <p:cNvPr id="9" name="Text 7"/>
          <p:cNvSpPr/>
          <p:nvPr/>
        </p:nvSpPr>
        <p:spPr>
          <a:xfrm>
            <a:off x="777240" y="2734056"/>
            <a:ext cx="5303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A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Devolution-linked remuneration delays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502920" y="3209544"/>
            <a:ext cx="91440" cy="91440"/>
          </a:xfrm>
          <a:prstGeom prst="ellipse">
            <a:avLst/>
          </a:prstGeom>
          <a:solidFill>
            <a:srgbClr val="009688"/>
          </a:solidFill>
          <a:ln/>
        </p:spPr>
      </p:sp>
      <p:sp>
        <p:nvSpPr>
          <p:cNvPr id="11" name="Text 9"/>
          <p:cNvSpPr/>
          <p:nvPr/>
        </p:nvSpPr>
        <p:spPr>
          <a:xfrm>
            <a:off x="777240" y="3136392"/>
            <a:ext cx="5303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A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Moral injury-generating working conditions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502920" y="3611880"/>
            <a:ext cx="91440" cy="91440"/>
          </a:xfrm>
          <a:prstGeom prst="ellipse">
            <a:avLst/>
          </a:prstGeom>
          <a:solidFill>
            <a:srgbClr val="009688"/>
          </a:solidFill>
          <a:ln/>
        </p:spPr>
      </p:sp>
      <p:sp>
        <p:nvSpPr>
          <p:cNvPr id="13" name="Text 11"/>
          <p:cNvSpPr/>
          <p:nvPr/>
        </p:nvSpPr>
        <p:spPr>
          <a:xfrm>
            <a:off x="777240" y="3538728"/>
            <a:ext cx="5303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A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Institutional betrayal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502920" y="4014216"/>
            <a:ext cx="91440" cy="91440"/>
          </a:xfrm>
          <a:prstGeom prst="ellipse">
            <a:avLst/>
          </a:prstGeom>
          <a:solidFill>
            <a:srgbClr val="009688"/>
          </a:solidFill>
          <a:ln/>
        </p:spPr>
      </p:sp>
      <p:sp>
        <p:nvSpPr>
          <p:cNvPr id="15" name="Text 13"/>
          <p:cNvSpPr/>
          <p:nvPr/>
        </p:nvSpPr>
        <p:spPr>
          <a:xfrm>
            <a:off x="777240" y="3941064"/>
            <a:ext cx="5303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A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Near-total absence of psychosocial support infrastructure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6492240" y="2103120"/>
            <a:ext cx="5212080" cy="3931920"/>
          </a:xfrm>
          <a:prstGeom prst="roundRect">
            <a:avLst>
              <a:gd name="adj" fmla="val 2326"/>
            </a:avLst>
          </a:prstGeom>
          <a:solidFill>
            <a:srgbClr val="E3F2F0"/>
          </a:solidFill>
          <a:ln/>
        </p:spPr>
      </p:sp>
      <p:sp>
        <p:nvSpPr>
          <p:cNvPr id="17" name="Text 15"/>
          <p:cNvSpPr/>
          <p:nvPr/>
        </p:nvSpPr>
        <p:spPr>
          <a:xfrm>
            <a:off x="6766560" y="233172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0096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GLOBAL PARALLEL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6766560" y="2651760"/>
            <a:ext cx="21945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200" b="1" dirty="0">
                <a:solidFill>
                  <a:srgbClr val="0D213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10×</a:t>
            </a:r>
            <a:endParaRPr lang="en-US" sz="4200" dirty="0"/>
          </a:p>
        </p:txBody>
      </p:sp>
      <p:sp>
        <p:nvSpPr>
          <p:cNvPr id="19" name="Text 17"/>
          <p:cNvSpPr/>
          <p:nvPr/>
        </p:nvSpPr>
        <p:spPr>
          <a:xfrm>
            <a:off x="6766560" y="3429000"/>
            <a:ext cx="4663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0D21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Toxic organisational culture is ten times more predictive of workforce exit than salary (McKinsey).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6766560" y="4343400"/>
            <a:ext cx="21945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200" b="1" dirty="0">
                <a:solidFill>
                  <a:srgbClr val="0D213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58%</a:t>
            </a:r>
            <a:endParaRPr lang="en-US" sz="4200" dirty="0"/>
          </a:p>
        </p:txBody>
      </p:sp>
      <p:sp>
        <p:nvSpPr>
          <p:cNvPr id="21" name="Text 19"/>
          <p:cNvSpPr/>
          <p:nvPr/>
        </p:nvSpPr>
        <p:spPr>
          <a:xfrm>
            <a:off x="6766560" y="5120640"/>
            <a:ext cx="4663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0D21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the global workforce is currently struggling in life and work (Gallup, 2024).</a:t>
            </a:r>
            <a:endParaRPr lang="en-US" sz="1250" dirty="0"/>
          </a:p>
        </p:txBody>
      </p:sp>
      <p:sp>
        <p:nvSpPr>
          <p:cNvPr id="22" name="Text 20"/>
          <p:cNvSpPr/>
          <p:nvPr/>
        </p:nvSpPr>
        <p:spPr>
          <a:xfrm>
            <a:off x="457200" y="649224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5A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Invisible Wound  |  Benjamin Mutuku  |  KPA 2026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1277295" y="649224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11480"/>
            <a:ext cx="2286000" cy="384048"/>
          </a:xfrm>
          <a:prstGeom prst="roundRect">
            <a:avLst>
              <a:gd name="adj" fmla="val 19048"/>
            </a:avLst>
          </a:prstGeom>
          <a:solidFill>
            <a:srgbClr val="E3F2F0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411480"/>
            <a:ext cx="22860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spc="100" kern="0" dirty="0">
                <a:solidFill>
                  <a:srgbClr val="0096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CONCLUSIONS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457200" y="914400"/>
            <a:ext cx="11277295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0D213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structurally generated burden, with a clear model forward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457200" y="1965960"/>
            <a:ext cx="11277295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600" i="1" dirty="0">
                <a:solidFill>
                  <a:srgbClr val="0D21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Kenya's healthcare workforce carries a heavy, structurally generated psychosocial burden for which no institutional support architecture currently exists.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457200" y="2926080"/>
            <a:ext cx="1127729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D21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Trauma-informed organisational practice is the evidence-based model — grounded in: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457200" y="3429000"/>
            <a:ext cx="3576218" cy="1920240"/>
          </a:xfrm>
          <a:prstGeom prst="roundRect">
            <a:avLst>
              <a:gd name="adj" fmla="val 4762"/>
            </a:avLst>
          </a:prstGeom>
          <a:solidFill>
            <a:srgbClr val="F7F3EA"/>
          </a:solidFill>
          <a:ln/>
        </p:spPr>
      </p:sp>
      <p:sp>
        <p:nvSpPr>
          <p:cNvPr id="8" name="Text 6"/>
          <p:cNvSpPr/>
          <p:nvPr/>
        </p:nvSpPr>
        <p:spPr>
          <a:xfrm>
            <a:off x="640080" y="3611880"/>
            <a:ext cx="3210458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968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SAMHSA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640080" y="4023360"/>
            <a:ext cx="3210458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0D21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six core principles of a trauma-informed approach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4307738" y="3429000"/>
            <a:ext cx="3576218" cy="1920240"/>
          </a:xfrm>
          <a:prstGeom prst="roundRect">
            <a:avLst>
              <a:gd name="adj" fmla="val 4762"/>
            </a:avLst>
          </a:prstGeom>
          <a:solidFill>
            <a:srgbClr val="F7F3EA"/>
          </a:solidFill>
          <a:ln/>
        </p:spPr>
      </p:sp>
      <p:sp>
        <p:nvSpPr>
          <p:cNvPr id="11" name="Text 9"/>
          <p:cNvSpPr/>
          <p:nvPr/>
        </p:nvSpPr>
        <p:spPr>
          <a:xfrm>
            <a:off x="4490618" y="3611880"/>
            <a:ext cx="3210458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968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IHI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4490618" y="4023360"/>
            <a:ext cx="3210458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0D21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Joy in Work framework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8158277" y="3429000"/>
            <a:ext cx="3576218" cy="1920240"/>
          </a:xfrm>
          <a:prstGeom prst="roundRect">
            <a:avLst>
              <a:gd name="adj" fmla="val 4762"/>
            </a:avLst>
          </a:prstGeom>
          <a:solidFill>
            <a:srgbClr val="F7F3EA"/>
          </a:solidFill>
          <a:ln/>
        </p:spPr>
      </p:sp>
      <p:sp>
        <p:nvSpPr>
          <p:cNvPr id="14" name="Text 12"/>
          <p:cNvSpPr/>
          <p:nvPr/>
        </p:nvSpPr>
        <p:spPr>
          <a:xfrm>
            <a:off x="8341157" y="3611880"/>
            <a:ext cx="3210458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968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National Academies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8341157" y="4023360"/>
            <a:ext cx="3210458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0D21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systems approach to clinician wellbeing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457200" y="649224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5A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Invisible Wound  |  Benjamin Mutuku  |  KPA 2026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11277295" y="649224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11480"/>
            <a:ext cx="2286000" cy="384048"/>
          </a:xfrm>
          <a:prstGeom prst="roundRect">
            <a:avLst>
              <a:gd name="adj" fmla="val 19048"/>
            </a:avLst>
          </a:prstGeom>
          <a:solidFill>
            <a:srgbClr val="E3F2F0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411480"/>
            <a:ext cx="22860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spc="100" kern="0" dirty="0">
                <a:solidFill>
                  <a:srgbClr val="0096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PROPOSED MODEL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457200" y="914400"/>
            <a:ext cx="11277295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0D213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phased, four-level intervention roadmap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457200" y="2286000"/>
            <a:ext cx="2613584" cy="548640"/>
          </a:xfrm>
          <a:prstGeom prst="roundRect">
            <a:avLst>
              <a:gd name="adj" fmla="val 50000"/>
            </a:avLst>
          </a:prstGeom>
          <a:solidFill>
            <a:srgbClr val="009688"/>
          </a:solidFill>
          <a:ln/>
        </p:spPr>
      </p:sp>
      <p:sp>
        <p:nvSpPr>
          <p:cNvPr id="6" name="Text 4"/>
          <p:cNvSpPr/>
          <p:nvPr/>
        </p:nvSpPr>
        <p:spPr>
          <a:xfrm>
            <a:off x="457200" y="2286000"/>
            <a:ext cx="261358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457200" y="2971800"/>
            <a:ext cx="261358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D21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Individual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548640" y="3337560"/>
            <a:ext cx="2430704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5A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Skills, resilience &amp; support for HCWs directly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3070784" y="2240280"/>
            <a:ext cx="274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9A0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200" dirty="0"/>
          </a:p>
        </p:txBody>
      </p:sp>
      <p:sp>
        <p:nvSpPr>
          <p:cNvPr id="10" name="Shape 8"/>
          <p:cNvSpPr/>
          <p:nvPr/>
        </p:nvSpPr>
        <p:spPr>
          <a:xfrm>
            <a:off x="3345104" y="2286000"/>
            <a:ext cx="2613584" cy="548640"/>
          </a:xfrm>
          <a:prstGeom prst="roundRect">
            <a:avLst>
              <a:gd name="adj" fmla="val 50000"/>
            </a:avLst>
          </a:prstGeom>
          <a:solidFill>
            <a:srgbClr val="009688"/>
          </a:solidFill>
          <a:ln/>
        </p:spPr>
      </p:sp>
      <p:sp>
        <p:nvSpPr>
          <p:cNvPr id="11" name="Text 9"/>
          <p:cNvSpPr/>
          <p:nvPr/>
        </p:nvSpPr>
        <p:spPr>
          <a:xfrm>
            <a:off x="3345104" y="2286000"/>
            <a:ext cx="261358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3345104" y="2971800"/>
            <a:ext cx="261358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D21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3436544" y="3337560"/>
            <a:ext cx="2430704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5A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Peer structures &amp; debriefing within units</a:t>
            </a:r>
            <a:endParaRPr lang="en-US" sz="1150" dirty="0"/>
          </a:p>
        </p:txBody>
      </p:sp>
      <p:sp>
        <p:nvSpPr>
          <p:cNvPr id="14" name="Text 12"/>
          <p:cNvSpPr/>
          <p:nvPr/>
        </p:nvSpPr>
        <p:spPr>
          <a:xfrm>
            <a:off x="5958688" y="2240280"/>
            <a:ext cx="274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9A0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200" dirty="0"/>
          </a:p>
        </p:txBody>
      </p:sp>
      <p:sp>
        <p:nvSpPr>
          <p:cNvPr id="15" name="Shape 13"/>
          <p:cNvSpPr/>
          <p:nvPr/>
        </p:nvSpPr>
        <p:spPr>
          <a:xfrm>
            <a:off x="6233008" y="2286000"/>
            <a:ext cx="2613584" cy="548640"/>
          </a:xfrm>
          <a:prstGeom prst="roundRect">
            <a:avLst>
              <a:gd name="adj" fmla="val 50000"/>
            </a:avLst>
          </a:prstGeom>
          <a:solidFill>
            <a:srgbClr val="009688"/>
          </a:solidFill>
          <a:ln/>
        </p:spPr>
      </p:sp>
      <p:sp>
        <p:nvSpPr>
          <p:cNvPr id="16" name="Text 14"/>
          <p:cNvSpPr/>
          <p:nvPr/>
        </p:nvSpPr>
        <p:spPr>
          <a:xfrm>
            <a:off x="6233008" y="2286000"/>
            <a:ext cx="261358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6233008" y="2971800"/>
            <a:ext cx="261358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D21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Organisational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6324448" y="3337560"/>
            <a:ext cx="2430704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5A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Policies, staffing &amp; culture at facility level</a:t>
            </a:r>
            <a:endParaRPr lang="en-US" sz="1150" dirty="0"/>
          </a:p>
        </p:txBody>
      </p:sp>
      <p:sp>
        <p:nvSpPr>
          <p:cNvPr id="19" name="Text 17"/>
          <p:cNvSpPr/>
          <p:nvPr/>
        </p:nvSpPr>
        <p:spPr>
          <a:xfrm>
            <a:off x="8846591" y="2240280"/>
            <a:ext cx="274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9A0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200" dirty="0"/>
          </a:p>
        </p:txBody>
      </p:sp>
      <p:sp>
        <p:nvSpPr>
          <p:cNvPr id="20" name="Shape 18"/>
          <p:cNvSpPr/>
          <p:nvPr/>
        </p:nvSpPr>
        <p:spPr>
          <a:xfrm>
            <a:off x="9120911" y="2286000"/>
            <a:ext cx="2613584" cy="548640"/>
          </a:xfrm>
          <a:prstGeom prst="roundRect">
            <a:avLst>
              <a:gd name="adj" fmla="val 50000"/>
            </a:avLst>
          </a:prstGeom>
          <a:solidFill>
            <a:srgbClr val="009688"/>
          </a:solidFill>
          <a:ln/>
        </p:spPr>
      </p:sp>
      <p:sp>
        <p:nvSpPr>
          <p:cNvPr id="21" name="Text 19"/>
          <p:cNvSpPr/>
          <p:nvPr/>
        </p:nvSpPr>
        <p:spPr>
          <a:xfrm>
            <a:off x="9120911" y="2286000"/>
            <a:ext cx="261358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9120911" y="2971800"/>
            <a:ext cx="261358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D21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Policy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9212351" y="3337560"/>
            <a:ext cx="2430704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5A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County &amp; national health-system reform</a:t>
            </a:r>
            <a:endParaRPr lang="en-US" sz="1150" dirty="0"/>
          </a:p>
        </p:txBody>
      </p:sp>
      <p:sp>
        <p:nvSpPr>
          <p:cNvPr id="24" name="Text 22"/>
          <p:cNvSpPr/>
          <p:nvPr/>
        </p:nvSpPr>
        <p:spPr>
          <a:xfrm>
            <a:off x="457200" y="5029200"/>
            <a:ext cx="11277295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i="1" dirty="0">
                <a:solidFill>
                  <a:srgbClr val="0D21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Contextualised for Kenya's resource environment — applicable across public, faith-based, and private facility types.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457200" y="649224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5A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Invisible Wound  |  Benjamin Mutuku  |  KPA 2026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11277295" y="649224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2026-08-15T09:41:07Z</dcterms:created>
  <dcterms:modified xsi:type="dcterms:W3CDTF">2026-08-15T09:41:07Z</dcterms:modified>
</cp:coreProperties>
</file>