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authors.xml" ContentType="application/vnd.ms-powerpoint.authors+xml"/>
  <Override PartName="/ppt/comments/modernComment1.xml" ContentType="application/vnd.ms-powerpoint.comments+xml"/>
  <Override PartName="/ppt/comments/modernComment2.xml" ContentType="application/vnd.ms-powerpoint.comments+xml"/>
  <Override PartName="/ppt/comments/modernComment3.xml" ContentType="application/vnd.ms-powerpoint.comments+xml"/>
  <Override PartName="/ppt/comments/modernComment4.xml" ContentType="application/vnd.ms-powerpoint.comments+xml"/>
  <Override PartName="/ppt/comments/modernComment5.xml" ContentType="application/vnd.ms-powerpoint.comment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Lst>
  <p:sldIdLst>
    <p:sldId id="256" r:id="rId4"/>
    <p:sldId id="258" r:id="rId5"/>
    <p:sldId id="259" r:id="rId6"/>
    <p:sldId id="260" r:id="rId7"/>
    <p:sldId id="261" r:id="rId8"/>
    <p:sldId id="262" r:id="rId9"/>
    <p:sldId id="311" r:id="rId10"/>
    <p:sldId id="265" r:id="rId11"/>
    <p:sldId id="266" r:id="rId12"/>
    <p:sldId id="268" r:id="rId13"/>
    <p:sldId id="271" r:id="rId14"/>
    <p:sldId id="272" r:id="rId15"/>
    <p:sldId id="274" r:id="rId16"/>
    <p:sldId id="275" r:id="rId17"/>
    <p:sldId id="276" r:id="rId18"/>
    <p:sldId id="277" r:id="rId19"/>
    <p:sldId id="281" r:id="rId20"/>
    <p:sldId id="309" r:id="rId21"/>
    <p:sldId id="310" r:id="rId22"/>
    <p:sldId id="283" r:id="rId23"/>
    <p:sldId id="284" r:id="rId24"/>
    <p:sldId id="286" r:id="rId25"/>
    <p:sldId id="288" r:id="rId26"/>
    <p:sldId id="290" r:id="rId27"/>
    <p:sldId id="291" r:id="rId28"/>
    <p:sldId id="292" r:id="rId29"/>
    <p:sldId id="293" r:id="rId30"/>
    <p:sldId id="294" r:id="rId31"/>
    <p:sldId id="296" r:id="rId32"/>
    <p:sldId id="297" r:id="rId33"/>
    <p:sldId id="298" r:id="rId34"/>
    <p:sldId id="299" r:id="rId35"/>
    <p:sldId id="308" r:id="rId36"/>
    <p:sldId id="301" r:id="rId37"/>
    <p:sldId id="302" r:id="rId38"/>
    <p:sldId id="303" r:id="rId39"/>
    <p:sldId id="304" r:id="rId40"/>
    <p:sldId id="305" r:id="rId41"/>
    <p:sldId id="306"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9E449B-B02D-664C-21CE-9336FF754177}" name="Muthoni Mathai" initials="MM" userId="70bacbd5013d6216"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1" autoAdjust="0"/>
    <p:restoredTop sz="94660"/>
  </p:normalViewPr>
  <p:slideViewPr>
    <p:cSldViewPr snapToGrid="0" showGuides="1">
      <p:cViewPr>
        <p:scale>
          <a:sx n="87" d="100"/>
          <a:sy n="87" d="100"/>
        </p:scale>
        <p:origin x="30" y="35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6" Type="http://schemas.microsoft.com/office/2018/10/relationships/authors" Target="authors.xml"/><Relationship Id="rId45" Type="http://schemas.openxmlformats.org/officeDocument/2006/relationships/tableStyles" Target="tableStyles.xml"/><Relationship Id="rId44" Type="http://schemas.openxmlformats.org/officeDocument/2006/relationships/viewProps" Target="viewProps.xml"/><Relationship Id="rId43" Type="http://schemas.openxmlformats.org/officeDocument/2006/relationships/presProps" Target="presProps.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Master" Target="slideMasters/slideMaster2.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omments/modernComment1.xml><?xml version="1.0" encoding="utf-8"?>
<p188:cmLst xmlns:a="http://schemas.openxmlformats.org/drawingml/2006/main" xmlns:r="http://schemas.openxmlformats.org/officeDocument/2006/relationships" xmlns:p188="http://schemas.microsoft.com/office/powerpoint/2018/8/main">
  <p188:cm id="{6002A959-315D-4E70-9184-E1D2048724EF}" authorId="{109E449B-B02D-664C-21CE-9336FF754177}" created="2026-05-19T18:34:15.077">
    <ac:txMkLst xmlns:ac="http://schemas.microsoft.com/office/drawing/2013/main/command">
      <pc:docMk xmlns:pc="http://schemas.microsoft.com/office/powerpoint/2013/main/command"/>
      <pc:sldMk xmlns:pc="http://schemas.microsoft.com/office/powerpoint/2013/main/command" sldId="259"/>
      <ac:spMk id="5"/>
      <ac:txMk cp="0" len="8">
        <ac:context len="9" hash="2953949537"/>
      </ac:txMk>
    </ac:txMkLst>
    <p188:pos x="2108200" y="527504"/>
    <p188:txBody>
      <a:bodyPr/>
      <a:lstStyle/>
      <a:p>
        <a:r>
          <a:rPr lang="en-US"/>
          <a:t>This is too long and should be structured</a:t>
        </a:r>
      </a:p>
    </p188:txBody>
  </p188:cm>
</p188:cmLst>
</file>

<file path=ppt/comments/modernComment2.xml><?xml version="1.0" encoding="utf-8"?>
<p188:cmLst xmlns:a="http://schemas.openxmlformats.org/drawingml/2006/main" xmlns:r="http://schemas.openxmlformats.org/officeDocument/2006/relationships" xmlns:p188="http://schemas.microsoft.com/office/powerpoint/2018/8/main">
  <p188:cm id="{D9057936-17B0-4B19-8953-9BF1C6921B74}" authorId="{109E449B-B02D-664C-21CE-9336FF754177}" created="2026-05-19T18:37:28.090">
    <ac:txMkLst xmlns:ac="http://schemas.microsoft.com/office/drawing/2013/main/command">
      <pc:docMk xmlns:pc="http://schemas.microsoft.com/office/powerpoint/2013/main/command"/>
      <pc:sldMk xmlns:pc="http://schemas.microsoft.com/office/powerpoint/2013/main/command" sldId="272"/>
      <ac:spMk id="2"/>
      <ac:txMk cp="0" len="19">
        <ac:context len="20" hash="2879416456"/>
      </ac:txMk>
    </ac:txMkLst>
    <p188:pos x="4742543" y="527504"/>
    <p188:txBody>
      <a:bodyPr/>
      <a:lstStyle/>
      <a:p>
        <a:r>
          <a:rPr lang="en-US"/>
          <a:t>The research questions should precede the objectives</a:t>
        </a:r>
      </a:p>
    </p188:txBody>
  </p188:cm>
</p188:cmLst>
</file>

<file path=ppt/comments/modernComment3.xml><?xml version="1.0" encoding="utf-8"?>
<p188:cmLst xmlns:a="http://schemas.openxmlformats.org/drawingml/2006/main" xmlns:r="http://schemas.openxmlformats.org/officeDocument/2006/relationships" xmlns:p188="http://schemas.microsoft.com/office/powerpoint/2018/8/main">
  <p188:cm id="{4F65A9A2-9EB4-4913-9E4C-5191863E5570}" authorId="{109E449B-B02D-664C-21CE-9336FF754177}" created="2026-05-19T18:56:42.499">
    <pc:sldMkLst xmlns:pc="http://schemas.microsoft.com/office/powerpoint/2013/main/command">
      <pc:docMk/>
      <pc:sldMk sldId="309"/>
    </pc:sldMkLst>
    <p188:txBody>
      <a:bodyPr/>
      <a:lstStyle/>
      <a:p>
        <a:r>
          <a:rPr lang="en-US"/>
          <a:t>Brief description </a:t>
        </a:r>
      </a:p>
    </p188:txBody>
  </p188:cm>
</p188:cmLst>
</file>

<file path=ppt/comments/modernComment4.xml><?xml version="1.0" encoding="utf-8"?>
<p188:cmLst xmlns:a="http://schemas.openxmlformats.org/drawingml/2006/main" xmlns:r="http://schemas.openxmlformats.org/officeDocument/2006/relationships" xmlns:p188="http://schemas.microsoft.com/office/powerpoint/2018/8/main">
  <p188:cm id="{02600BA8-D207-47AB-98F8-5622EABD617E}" authorId="{109E449B-B02D-664C-21CE-9336FF754177}" created="2026-05-19T18:57:23.348">
    <ac:txMkLst xmlns:ac="http://schemas.microsoft.com/office/drawing/2013/main/command">
      <pc:docMk xmlns:pc="http://schemas.microsoft.com/office/powerpoint/2013/main/command"/>
      <pc:sldMk xmlns:pc="http://schemas.microsoft.com/office/powerpoint/2013/main/command" sldId="284"/>
      <ac:spMk id="11"/>
      <ac:txMk cp="152" len="68">
        <ac:context len="221" hash="3762314799"/>
      </ac:txMk>
    </ac:txMkLst>
    <p188:pos x="4997716" y="2088827"/>
    <p188:txBody>
      <a:bodyPr/>
      <a:lstStyle/>
      <a:p>
        <a:r>
          <a:rPr lang="en-US"/>
          <a:t>Not clear about this- these are university students </a:t>
        </a:r>
      </a:p>
    </p188:txBody>
  </p188:cm>
</p188:cmLst>
</file>

<file path=ppt/comments/modernComment5.xml><?xml version="1.0" encoding="utf-8"?>
<p188:cmLst xmlns:a="http://schemas.openxmlformats.org/drawingml/2006/main" xmlns:r="http://schemas.openxmlformats.org/officeDocument/2006/relationships" xmlns:p188="http://schemas.microsoft.com/office/powerpoint/2018/8/main">
  <p188:cm id="{BBE38D8C-F84A-4BDB-9944-613884EF87F4}" authorId="{109E449B-B02D-664C-21CE-9336FF754177}" created="2026-05-19T19:16:00.986">
    <ac:txMkLst xmlns:ac="http://schemas.microsoft.com/office/drawing/2013/main/command">
      <pc:docMk xmlns:pc="http://schemas.microsoft.com/office/powerpoint/2013/main/command"/>
      <pc:sldMk xmlns:pc="http://schemas.microsoft.com/office/powerpoint/2013/main/command" sldId="296"/>
      <ac:spMk id="2"/>
      <ac:txMk cp="0" len="17">
        <ac:context len="38" hash="2441758077"/>
      </ac:txMk>
    </ac:txMkLst>
    <p188:pos x="4555117" y="489045"/>
    <p188:txBody>
      <a:bodyPr/>
      <a:lstStyle/>
      <a:p>
        <a:r>
          <a:rPr lang="en-US"/>
          <a:t>Prepare dummy tables </a:t>
        </a:r>
      </a:p>
    </p188:txBody>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0" Type="http://schemas.openxmlformats.org/officeDocument/2006/relationships/tags" Target="../tags/tag9.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6" Type="http://schemas.openxmlformats.org/officeDocument/2006/relationships/tags" Target="../tags/tag14.xml"/><Relationship Id="rId5" Type="http://schemas.openxmlformats.org/officeDocument/2006/relationships/tags" Target="../tags/tag13.xml"/><Relationship Id="rId4" Type="http://schemas.openxmlformats.org/officeDocument/2006/relationships/tags" Target="../tags/tag12.xml"/><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7" Type="http://schemas.openxmlformats.org/officeDocument/2006/relationships/tags" Target="../tags/tag20.xml"/><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tags" Target="../tags/tag17.xml"/><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28.xml"/><Relationship Id="rId8" Type="http://schemas.openxmlformats.org/officeDocument/2006/relationships/tags" Target="../tags/tag27.xml"/><Relationship Id="rId7" Type="http://schemas.openxmlformats.org/officeDocument/2006/relationships/tags" Target="../tags/tag26.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7" Type="http://schemas.openxmlformats.org/officeDocument/2006/relationships/tags" Target="../tags/tag34.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42.xml"/><Relationship Id="rId8" Type="http://schemas.openxmlformats.org/officeDocument/2006/relationships/tags" Target="../tags/tag41.xml"/><Relationship Id="rId7" Type="http://schemas.openxmlformats.org/officeDocument/2006/relationships/tags" Target="../tags/tag40.xml"/><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4" Type="http://schemas.openxmlformats.org/officeDocument/2006/relationships/tags" Target="../tags/tag49.xml"/><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5" Type="http://schemas.openxmlformats.org/officeDocument/2006/relationships/tags" Target="../tags/tag53.xml"/><Relationship Id="rId4" Type="http://schemas.openxmlformats.org/officeDocument/2006/relationships/tags" Target="../tags/tag52.xml"/><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6" Type="http://schemas.openxmlformats.org/officeDocument/2006/relationships/tags" Target="../tags/tag58.xml"/><Relationship Id="rId5" Type="http://schemas.openxmlformats.org/officeDocument/2006/relationships/tags" Target="../tags/tag57.xml"/><Relationship Id="rId4" Type="http://schemas.openxmlformats.org/officeDocument/2006/relationships/tags" Target="../tags/tag56.xml"/><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9" Type="http://schemas.openxmlformats.org/officeDocument/2006/relationships/tags" Target="../tags/tag66.xml"/><Relationship Id="rId8" Type="http://schemas.openxmlformats.org/officeDocument/2006/relationships/tags" Target="../tags/tag65.xml"/><Relationship Id="rId7" Type="http://schemas.openxmlformats.org/officeDocument/2006/relationships/tags" Target="../tags/tag64.xml"/><Relationship Id="rId6" Type="http://schemas.openxmlformats.org/officeDocument/2006/relationships/tags" Target="../tags/tag63.xml"/><Relationship Id="rId5" Type="http://schemas.openxmlformats.org/officeDocument/2006/relationships/tags" Target="../tags/tag62.xml"/><Relationship Id="rId4" Type="http://schemas.openxmlformats.org/officeDocument/2006/relationships/tags" Target="../tags/tag61.xml"/><Relationship Id="rId3" Type="http://schemas.openxmlformats.org/officeDocument/2006/relationships/tags" Target="../tags/tag60.xml"/><Relationship Id="rId2" Type="http://schemas.openxmlformats.org/officeDocument/2006/relationships/tags" Target="../tags/tag59.xml"/><Relationship Id="rId10" Type="http://schemas.openxmlformats.org/officeDocument/2006/relationships/tags" Target="../tags/tag67.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Text Placeholder 2"/>
          <p:cNvSpPr>
            <a:spLocks noGrp="1"/>
          </p:cNvSpPr>
          <p:nvPr>
            <p:ph type="body"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showMasterSp="0" userDrawn="1">
  <p:cSld name="Title Slide">
    <p:spTree>
      <p:nvGrpSpPr>
        <p:cNvPr id="1" name=""/>
        <p:cNvGrpSpPr/>
        <p:nvPr/>
      </p:nvGrpSpPr>
      <p:grpSpPr>
        <a:xfrm>
          <a:off x="0" y="0"/>
          <a:ext cx="0" cy="0"/>
          <a:chOff x="0" y="0"/>
          <a:chExt cx="0" cy="0"/>
        </a:xfrm>
      </p:grpSpPr>
      <p:sp>
        <p:nvSpPr>
          <p:cNvPr id="7" name="Ellipse 36-2083&amp;10099"/>
          <p:cNvSpPr/>
          <p:nvPr>
            <p:custDataLst>
              <p:tags r:id="rId2"/>
            </p:custDataLst>
          </p:nvPr>
        </p:nvSpPr>
        <p:spPr>
          <a:xfrm>
            <a:off x="0" y="2377440"/>
            <a:ext cx="5193792" cy="4480560"/>
          </a:xfrm>
          <a:custGeom>
            <a:avLst/>
            <a:gdLst/>
            <a:ahLst/>
            <a:cxnLst/>
            <a:rect l="l" t="t" r="r" b="b"/>
            <a:pathLst>
              <a:path w="5193792" h="4480560">
                <a:moveTo>
                  <a:pt x="4828032" y="4480560"/>
                </a:moveTo>
                <a:lnTo>
                  <a:pt x="0" y="4480560"/>
                </a:lnTo>
                <a:lnTo>
                  <a:pt x="0" y="896112"/>
                </a:lnTo>
                <a:cubicBezTo>
                  <a:pt x="548640" y="338328"/>
                  <a:pt x="1307592" y="0"/>
                  <a:pt x="2148840" y="0"/>
                </a:cubicBezTo>
                <a:cubicBezTo>
                  <a:pt x="3831336" y="0"/>
                  <a:pt x="5193792" y="1362456"/>
                  <a:pt x="5193792" y="3044952"/>
                </a:cubicBezTo>
                <a:cubicBezTo>
                  <a:pt x="5193792" y="3566160"/>
                  <a:pt x="5065776" y="4050792"/>
                  <a:pt x="4828032" y="4480560"/>
                </a:cubicBezTo>
              </a:path>
            </a:pathLst>
          </a:custGeom>
          <a:solidFill>
            <a:schemeClr val="tx2">
              <a:alpha val="5000"/>
            </a:schemeClr>
          </a:solidFill>
        </p:spPr>
        <p:txBody>
          <a:bodyPr/>
          <a:lstStyle/>
          <a:p>
            <a:endParaRPr lang="zh-CN" altLang="en-US"/>
          </a:p>
        </p:txBody>
      </p:sp>
      <p:sp>
        <p:nvSpPr>
          <p:cNvPr id="8" name="Ellipse 37 (Stroke)_#color-2083&amp;10102"/>
          <p:cNvSpPr/>
          <p:nvPr>
            <p:custDataLst>
              <p:tags r:id="rId3"/>
            </p:custDataLst>
          </p:nvPr>
        </p:nvSpPr>
        <p:spPr>
          <a:xfrm>
            <a:off x="0" y="0"/>
            <a:ext cx="2505456" cy="3108960"/>
          </a:xfrm>
          <a:custGeom>
            <a:avLst/>
            <a:gdLst/>
            <a:ahLst/>
            <a:cxnLst/>
            <a:rect l="l" t="t" r="r" b="b"/>
            <a:pathLst>
              <a:path w="2505456" h="3108960">
                <a:moveTo>
                  <a:pt x="0" y="2505456"/>
                </a:moveTo>
                <a:cubicBezTo>
                  <a:pt x="100584" y="2523744"/>
                  <a:pt x="201168" y="2532888"/>
                  <a:pt x="301752" y="2532888"/>
                </a:cubicBezTo>
                <a:cubicBezTo>
                  <a:pt x="1207008" y="2532888"/>
                  <a:pt x="1938528" y="1801368"/>
                  <a:pt x="1938528" y="905256"/>
                </a:cubicBezTo>
                <a:cubicBezTo>
                  <a:pt x="1938528" y="566928"/>
                  <a:pt x="1837944" y="256032"/>
                  <a:pt x="1664208" y="0"/>
                </a:cubicBezTo>
                <a:lnTo>
                  <a:pt x="2313432" y="0"/>
                </a:lnTo>
                <a:cubicBezTo>
                  <a:pt x="2441448" y="274320"/>
                  <a:pt x="2505456" y="576072"/>
                  <a:pt x="2505456" y="905256"/>
                </a:cubicBezTo>
                <a:cubicBezTo>
                  <a:pt x="2505456" y="2121408"/>
                  <a:pt x="1517904" y="3108960"/>
                  <a:pt x="301752" y="3108960"/>
                </a:cubicBezTo>
                <a:cubicBezTo>
                  <a:pt x="201168" y="3108960"/>
                  <a:pt x="100584" y="3099816"/>
                  <a:pt x="0" y="3081528"/>
                </a:cubicBezTo>
                <a:lnTo>
                  <a:pt x="0" y="2505456"/>
                </a:lnTo>
              </a:path>
            </a:pathLst>
          </a:custGeom>
          <a:solidFill>
            <a:schemeClr val="accent1"/>
          </a:solidFill>
        </p:spPr>
      </p:sp>
      <p:sp>
        <p:nvSpPr>
          <p:cNvPr id="9" name="Ellipse 38_#color-2082&amp;9905"/>
          <p:cNvSpPr/>
          <p:nvPr>
            <p:custDataLst>
              <p:tags r:id="rId4"/>
            </p:custDataLst>
          </p:nvPr>
        </p:nvSpPr>
        <p:spPr>
          <a:xfrm>
            <a:off x="9464040" y="4379976"/>
            <a:ext cx="1609344" cy="1609344"/>
          </a:xfrm>
          <a:prstGeom prst="ellipse">
            <a:avLst/>
          </a:prstGeom>
          <a:solidFill>
            <a:schemeClr val="accent1"/>
          </a:solidFill>
        </p:spPr>
      </p:sp>
      <p:sp>
        <p:nvSpPr>
          <p:cNvPr id="11" name="Ellipse 39-2082&amp;9906"/>
          <p:cNvSpPr/>
          <p:nvPr>
            <p:custDataLst>
              <p:tags r:id="rId5"/>
            </p:custDataLst>
          </p:nvPr>
        </p:nvSpPr>
        <p:spPr>
          <a:xfrm>
            <a:off x="11338560" y="3617849"/>
            <a:ext cx="530352" cy="530352"/>
          </a:xfrm>
          <a:prstGeom prst="ellipse">
            <a:avLst/>
          </a:prstGeom>
          <a:solidFill>
            <a:schemeClr val="tx2">
              <a:alpha val="43000"/>
            </a:schemeClr>
          </a:solidFill>
        </p:spPr>
      </p:sp>
      <p:sp>
        <p:nvSpPr>
          <p:cNvPr id="2" name="标题 1"/>
          <p:cNvSpPr>
            <a:spLocks noGrp="1"/>
          </p:cNvSpPr>
          <p:nvPr>
            <p:ph type="ctrTitle" hasCustomPrompt="1"/>
            <p:custDataLst>
              <p:tags r:id="rId6"/>
            </p:custDataLst>
          </p:nvPr>
        </p:nvSpPr>
        <p:spPr>
          <a:xfrm>
            <a:off x="1870709" y="1862454"/>
            <a:ext cx="9467850" cy="2628901"/>
          </a:xfrm>
        </p:spPr>
        <p:txBody>
          <a:bodyPr wrap="square" anchor="b" anchorCtr="0">
            <a:normAutofit/>
          </a:bodyPr>
          <a:lstStyle>
            <a:lvl1pPr algn="l">
              <a:lnSpc>
                <a:spcPct val="100000"/>
              </a:lnSpc>
              <a:defRPr sz="5800">
                <a:latin typeface="+mj-lt"/>
              </a:defRPr>
            </a:lvl1pPr>
          </a:lstStyle>
          <a:p>
            <a:r>
              <a:rPr lang="en-US" dirty="0">
                <a:latin typeface="+mj-lt"/>
              </a:rPr>
              <a:t>Click to add title</a:t>
            </a:r>
            <a:endParaRPr lang="en-US" dirty="0"/>
          </a:p>
        </p:txBody>
      </p:sp>
      <p:sp>
        <p:nvSpPr>
          <p:cNvPr id="4" name="日期占位符 3"/>
          <p:cNvSpPr>
            <a:spLocks noGrp="1"/>
          </p:cNvSpPr>
          <p:nvPr>
            <p:ph type="dt" sz="half" idx="10"/>
            <p:custDataLst>
              <p:tags r:id="rId7"/>
            </p:custDataLst>
          </p:nvPr>
        </p:nvSpPr>
        <p:spPr/>
        <p:txBody>
          <a:bodyPr wrap="square">
            <a:normAutofit/>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Date Area</a:t>
            </a:r>
            <a:endParaRPr lang="en-US"/>
          </a:p>
        </p:txBody>
      </p:sp>
      <p:sp>
        <p:nvSpPr>
          <p:cNvPr id="5" name="页脚占位符 4"/>
          <p:cNvSpPr>
            <a:spLocks noGrp="1"/>
          </p:cNvSpPr>
          <p:nvPr>
            <p:ph type="ftr" sz="quarter" idx="11"/>
            <p:custDataLst>
              <p:tags r:id="rId8"/>
            </p:custDataLst>
          </p:nvPr>
        </p:nvSpPr>
        <p:spPr/>
        <p:txBody>
          <a:bodyPr>
            <a:normAutofit/>
          </a:bodyPr>
          <a:lstStyle>
            <a:lvl1pPr>
              <a:defRPr>
                <a:latin typeface="Arial" panose="020B0604020202020204" pitchFamily="34" charset="0"/>
                <a:cs typeface="Arial" panose="020B0604020202020204" pitchFamily="34" charset="0"/>
                <a:sym typeface="Arial" panose="020B0604020202020204" pitchFamily="34" charset="0"/>
              </a:defRPr>
            </a:lvl1pPr>
          </a:lstStyle>
          <a:p>
            <a:endParaRPr lang="en-US" dirty="0"/>
          </a:p>
        </p:txBody>
      </p:sp>
      <p:sp>
        <p:nvSpPr>
          <p:cNvPr id="6" name="灯片编号占位符 5"/>
          <p:cNvSpPr>
            <a:spLocks noGrp="1"/>
          </p:cNvSpPr>
          <p:nvPr>
            <p:ph type="sldNum" sz="quarter" idx="12"/>
            <p:custDataLst>
              <p:tags r:id="rId9"/>
            </p:custDataLst>
          </p:nvPr>
        </p:nvSpPr>
        <p:spPr>
          <a:xfrm>
            <a:off x="8610600" y="6356350"/>
            <a:ext cx="2743200" cy="365125"/>
          </a:xfrm>
        </p:spPr>
        <p:txBody>
          <a:bodyPr wrap="square">
            <a:normAutofit/>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BE5F26B5-172A-4DC2-B0B7-181CFC56B87C}" type="slidenum">
              <a:rPr lang="en-US" smtClean="0"/>
            </a:fld>
            <a:endParaRPr lang="en-US"/>
          </a:p>
        </p:txBody>
      </p:sp>
      <p:sp>
        <p:nvSpPr>
          <p:cNvPr id="24" name="署名占位符 10"/>
          <p:cNvSpPr>
            <a:spLocks noGrp="1"/>
          </p:cNvSpPr>
          <p:nvPr>
            <p:ph type="body" sz="quarter" idx="17" hasCustomPrompt="1"/>
            <p:custDataLst>
              <p:tags r:id="rId10"/>
            </p:custDataLst>
          </p:nvPr>
        </p:nvSpPr>
        <p:spPr>
          <a:xfrm>
            <a:off x="1870709" y="4790127"/>
            <a:ext cx="7492365" cy="1177603"/>
          </a:xfrm>
        </p:spPr>
        <p:txBody>
          <a:bodyPr wrap="square" anchor="t">
            <a:normAutofit/>
          </a:bodyPr>
          <a:lstStyle>
            <a:lvl1pPr marL="0" indent="0" algn="l">
              <a:lnSpc>
                <a:spcPct val="100000"/>
              </a:lnSpc>
              <a:buNone/>
              <a:defRPr sz="2400">
                <a:latin typeface="+mn-lt"/>
                <a:sym typeface="Arial" panose="020B0604020202020204" pitchFamily="34" charset="0"/>
              </a:defRPr>
            </a:lvl1pPr>
          </a:lstStyle>
          <a:p>
            <a:pPr lvl="0"/>
            <a:r>
              <a:rPr lang="en-US" dirty="0">
                <a:latin typeface="+mn-lt"/>
              </a:rPr>
              <a:t>Click to add text</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p:txBody>
          <a:bodyPr wrap="square">
            <a:normAutofit/>
          </a:bodyPr>
          <a:lstStyle>
            <a:lvl1pPr>
              <a:defRPr>
                <a:latin typeface="+mj-lt"/>
              </a:defRPr>
            </a:lvl1pPr>
          </a:lstStyle>
          <a:p>
            <a:r>
              <a:rPr lang="en-US" dirty="0">
                <a:latin typeface="+mj-lt"/>
              </a:rPr>
              <a:t>Click to add title</a:t>
            </a:r>
            <a:endParaRPr lang="en-US" dirty="0"/>
          </a:p>
        </p:txBody>
      </p:sp>
      <p:sp>
        <p:nvSpPr>
          <p:cNvPr id="3" name="内容占位符 2"/>
          <p:cNvSpPr>
            <a:spLocks noGrp="1"/>
          </p:cNvSpPr>
          <p:nvPr>
            <p:ph idx="1" hasCustomPrompt="1"/>
            <p:custDataLst>
              <p:tags r:id="rId3"/>
            </p:custDataLst>
          </p:nvPr>
        </p:nvSpPr>
        <p:spPr/>
        <p:txBody>
          <a:bodyPr wrap="square">
            <a:norm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latin typeface="+mn-lt"/>
              </a:rPr>
              <a:t>Click to add text</a:t>
            </a:r>
            <a:endParaRPr lang="en-US" dirty="0"/>
          </a:p>
        </p:txBody>
      </p:sp>
      <p:sp>
        <p:nvSpPr>
          <p:cNvPr id="4" name="日期占位符 3"/>
          <p:cNvSpPr>
            <a:spLocks noGrp="1"/>
          </p:cNvSpPr>
          <p:nvPr>
            <p:ph type="dt" sz="half" idx="10"/>
            <p:custDataLst>
              <p:tags r:id="rId4"/>
            </p:custDataLst>
          </p:nvPr>
        </p:nvSpPr>
        <p:spPr/>
        <p:txBody>
          <a:bodyPr wrap="square">
            <a:normAutofit/>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Date Area</a:t>
            </a:r>
            <a:endParaRPr lang="en-US"/>
          </a:p>
        </p:txBody>
      </p:sp>
      <p:sp>
        <p:nvSpPr>
          <p:cNvPr id="5" name="页脚占位符 4"/>
          <p:cNvSpPr>
            <a:spLocks noGrp="1"/>
          </p:cNvSpPr>
          <p:nvPr>
            <p:ph type="ftr" sz="quarter" idx="11"/>
            <p:custDataLst>
              <p:tags r:id="rId5"/>
            </p:custDataLst>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endParaRPr lang="en-US"/>
          </a:p>
        </p:txBody>
      </p:sp>
      <p:sp>
        <p:nvSpPr>
          <p:cNvPr id="6" name="灯片编号占位符 5"/>
          <p:cNvSpPr>
            <a:spLocks noGrp="1"/>
          </p:cNvSpPr>
          <p:nvPr>
            <p:ph type="sldNum" sz="quarter" idx="12"/>
            <p:custDataLst>
              <p:tags r:id="rId6"/>
            </p:custDataLst>
          </p:nvPr>
        </p:nvSpPr>
        <p:spPr/>
        <p:txBody>
          <a:bodyPr wrap="square">
            <a:normAutofit/>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BE5F26B5-172A-4DC2-B0B7-181CFC56B87C}" type="slidenum">
              <a:rPr lang="en-US" smtClean="0"/>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showMasterSp="0" userDrawn="1">
  <p:cSld name="Catalog Slide">
    <p:spTree>
      <p:nvGrpSpPr>
        <p:cNvPr id="1" name=""/>
        <p:cNvGrpSpPr/>
        <p:nvPr/>
      </p:nvGrpSpPr>
      <p:grpSpPr>
        <a:xfrm>
          <a:off x="0" y="0"/>
          <a:ext cx="0" cy="0"/>
          <a:chOff x="0" y="0"/>
          <a:chExt cx="0" cy="0"/>
        </a:xfrm>
      </p:grpSpPr>
      <p:sp>
        <p:nvSpPr>
          <p:cNvPr id="7" name="日期占位符 3"/>
          <p:cNvSpPr>
            <a:spLocks noGrp="1"/>
          </p:cNvSpPr>
          <p:nvPr>
            <p:ph type="dt" sz="half" idx="10"/>
            <p:custDataLst>
              <p:tags r:id="rId2"/>
            </p:custDataLst>
          </p:nvPr>
        </p:nvSpPr>
        <p:spPr/>
        <p:txBody>
          <a:bodyPr wrap="square">
            <a:normAutofit/>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Date Area</a:t>
            </a:r>
            <a:endParaRPr lang="en-US"/>
          </a:p>
        </p:txBody>
      </p:sp>
      <p:sp>
        <p:nvSpPr>
          <p:cNvPr id="8" name="页脚占位符 4"/>
          <p:cNvSpPr>
            <a:spLocks noGrp="1"/>
          </p:cNvSpPr>
          <p:nvPr>
            <p:ph type="ftr" sz="quarter" idx="11"/>
            <p:custDataLst>
              <p:tags r:id="rId3"/>
            </p:custDataLst>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endParaRPr lang="en-US"/>
          </a:p>
        </p:txBody>
      </p:sp>
      <p:sp>
        <p:nvSpPr>
          <p:cNvPr id="9" name="灯片编号占位符 5"/>
          <p:cNvSpPr>
            <a:spLocks noGrp="1"/>
          </p:cNvSpPr>
          <p:nvPr>
            <p:ph type="sldNum" sz="quarter" idx="12"/>
            <p:custDataLst>
              <p:tags r:id="rId4"/>
            </p:custDataLst>
          </p:nvPr>
        </p:nvSpPr>
        <p:spPr/>
        <p:txBody>
          <a:bodyPr wrap="square">
            <a:normAutofit/>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BE5F26B5-172A-4DC2-B0B7-181CFC56B87C}" type="slidenum">
              <a:rPr lang="en-US" smtClean="0"/>
            </a:fld>
            <a:endParaRPr lang="en-US"/>
          </a:p>
        </p:txBody>
      </p:sp>
      <p:sp>
        <p:nvSpPr>
          <p:cNvPr id="4" name="Ellipse 36-2082&amp;9912"/>
          <p:cNvSpPr/>
          <p:nvPr>
            <p:custDataLst>
              <p:tags r:id="rId5"/>
            </p:custDataLst>
          </p:nvPr>
        </p:nvSpPr>
        <p:spPr>
          <a:xfrm>
            <a:off x="6976872" y="1005840"/>
            <a:ext cx="4343400" cy="4343400"/>
          </a:xfrm>
          <a:prstGeom prst="ellipse">
            <a:avLst/>
          </a:prstGeom>
          <a:solidFill>
            <a:schemeClr val="tx2">
              <a:alpha val="5000"/>
            </a:schemeClr>
          </a:solidFill>
        </p:spPr>
        <p:txBody>
          <a:bodyPr/>
          <a:lstStyle/>
          <a:p>
            <a:endParaRPr lang="en-US" dirty="0">
              <a:latin typeface="Arial" panose="020B0604020202020204" pitchFamily="34" charset="0"/>
              <a:cs typeface="Arial" panose="020B0604020202020204" pitchFamily="34" charset="0"/>
              <a:sym typeface="Arial" panose="020B0604020202020204" pitchFamily="34" charset="0"/>
            </a:endParaRPr>
          </a:p>
        </p:txBody>
      </p:sp>
      <p:sp>
        <p:nvSpPr>
          <p:cNvPr id="5" name="Ellipse 37 (Stroke)_#color-2083&amp;10105"/>
          <p:cNvSpPr/>
          <p:nvPr>
            <p:custDataLst>
              <p:tags r:id="rId6"/>
            </p:custDataLst>
          </p:nvPr>
        </p:nvSpPr>
        <p:spPr>
          <a:xfrm>
            <a:off x="7159752" y="0"/>
            <a:ext cx="3977640" cy="2258568"/>
          </a:xfrm>
          <a:custGeom>
            <a:avLst/>
            <a:gdLst/>
            <a:ahLst/>
            <a:cxnLst/>
            <a:rect l="l" t="t" r="r" b="b"/>
            <a:pathLst>
              <a:path w="3977640" h="2258568">
                <a:moveTo>
                  <a:pt x="594360" y="0"/>
                </a:moveTo>
                <a:cubicBezTo>
                  <a:pt x="576072" y="82296"/>
                  <a:pt x="576072" y="173736"/>
                  <a:pt x="576072" y="265176"/>
                </a:cubicBezTo>
                <a:cubicBezTo>
                  <a:pt x="576072" y="1051560"/>
                  <a:pt x="1207008" y="1682496"/>
                  <a:pt x="1984248" y="1682496"/>
                </a:cubicBezTo>
                <a:cubicBezTo>
                  <a:pt x="2770632" y="1682496"/>
                  <a:pt x="3401568" y="1051560"/>
                  <a:pt x="3401568" y="265176"/>
                </a:cubicBezTo>
                <a:cubicBezTo>
                  <a:pt x="3401568" y="173736"/>
                  <a:pt x="3392424" y="82296"/>
                  <a:pt x="3374136" y="0"/>
                </a:cubicBezTo>
                <a:lnTo>
                  <a:pt x="3959352" y="0"/>
                </a:lnTo>
                <a:cubicBezTo>
                  <a:pt x="3968496" y="91440"/>
                  <a:pt x="3977640" y="173736"/>
                  <a:pt x="3977640" y="265176"/>
                </a:cubicBezTo>
                <a:cubicBezTo>
                  <a:pt x="3977640" y="1362456"/>
                  <a:pt x="3081528" y="2258568"/>
                  <a:pt x="1984248" y="2258568"/>
                </a:cubicBezTo>
                <a:cubicBezTo>
                  <a:pt x="886968" y="2258568"/>
                  <a:pt x="0" y="1362456"/>
                  <a:pt x="0" y="265176"/>
                </a:cubicBezTo>
                <a:cubicBezTo>
                  <a:pt x="0" y="173736"/>
                  <a:pt x="9144" y="91440"/>
                  <a:pt x="18288" y="0"/>
                </a:cubicBezTo>
                <a:lnTo>
                  <a:pt x="594360" y="0"/>
                </a:lnTo>
              </a:path>
            </a:pathLst>
          </a:custGeom>
          <a:solidFill>
            <a:schemeClr val="accent1"/>
          </a:solidFill>
        </p:spPr>
      </p:sp>
      <p:sp>
        <p:nvSpPr>
          <p:cNvPr id="2" name="标题 1"/>
          <p:cNvSpPr>
            <a:spLocks noGrp="1"/>
          </p:cNvSpPr>
          <p:nvPr>
            <p:ph type="title" hasCustomPrompt="1"/>
            <p:custDataLst>
              <p:tags r:id="rId7"/>
            </p:custDataLst>
          </p:nvPr>
        </p:nvSpPr>
        <p:spPr>
          <a:xfrm>
            <a:off x="7709207" y="2637205"/>
            <a:ext cx="2880000" cy="1081088"/>
          </a:xfrm>
        </p:spPr>
        <p:txBody>
          <a:bodyPr wrap="square" anchor="b">
            <a:normAutofit/>
          </a:bodyPr>
          <a:lstStyle>
            <a:lvl1pPr algn="ctr">
              <a:defRPr sz="4300">
                <a:latin typeface="+mj-lt"/>
              </a:defRPr>
            </a:lvl1pPr>
          </a:lstStyle>
          <a:p>
            <a:r>
              <a:rPr lang="en-US" dirty="0">
                <a:latin typeface="+mj-lt"/>
              </a:rPr>
              <a:t>Click to add title</a:t>
            </a:r>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showMasterSp="0" userDrawn="1">
  <p:cSld name="Section Header">
    <p:spTree>
      <p:nvGrpSpPr>
        <p:cNvPr id="1" name=""/>
        <p:cNvGrpSpPr/>
        <p:nvPr/>
      </p:nvGrpSpPr>
      <p:grpSpPr>
        <a:xfrm>
          <a:off x="0" y="0"/>
          <a:ext cx="0" cy="0"/>
          <a:chOff x="0" y="0"/>
          <a:chExt cx="0" cy="0"/>
        </a:xfrm>
      </p:grpSpPr>
      <p:sp>
        <p:nvSpPr>
          <p:cNvPr id="7" name="Ellipse 36_#color-2083&amp;10108"/>
          <p:cNvSpPr/>
          <p:nvPr>
            <p:custDataLst>
              <p:tags r:id="rId2"/>
            </p:custDataLst>
          </p:nvPr>
        </p:nvSpPr>
        <p:spPr>
          <a:xfrm>
            <a:off x="0" y="566928"/>
            <a:ext cx="5422392" cy="6291072"/>
          </a:xfrm>
          <a:custGeom>
            <a:avLst/>
            <a:gdLst/>
            <a:ahLst/>
            <a:cxnLst/>
            <a:rect l="l" t="t" r="r" b="b"/>
            <a:pathLst>
              <a:path w="5422392" h="6291072">
                <a:moveTo>
                  <a:pt x="4425696" y="6291072"/>
                </a:moveTo>
                <a:lnTo>
                  <a:pt x="0" y="6291072"/>
                </a:lnTo>
                <a:lnTo>
                  <a:pt x="0" y="393192"/>
                </a:lnTo>
                <a:cubicBezTo>
                  <a:pt x="502920" y="137160"/>
                  <a:pt x="1069848" y="0"/>
                  <a:pt x="1673352" y="0"/>
                </a:cubicBezTo>
                <a:cubicBezTo>
                  <a:pt x="3739896" y="0"/>
                  <a:pt x="5422392" y="1673352"/>
                  <a:pt x="5422392" y="3749040"/>
                </a:cubicBezTo>
                <a:cubicBezTo>
                  <a:pt x="5422392" y="4727448"/>
                  <a:pt x="5047488" y="5614416"/>
                  <a:pt x="4425696" y="6291072"/>
                </a:cubicBezTo>
              </a:path>
            </a:pathLst>
          </a:custGeom>
          <a:solidFill>
            <a:schemeClr val="accent1"/>
          </a:solidFill>
        </p:spPr>
      </p:sp>
      <p:sp>
        <p:nvSpPr>
          <p:cNvPr id="9" name="Ellipse 38_#color_#strokes-2083&amp;10111"/>
          <p:cNvSpPr/>
          <p:nvPr>
            <p:custDataLst>
              <p:tags r:id="rId3"/>
            </p:custDataLst>
          </p:nvPr>
        </p:nvSpPr>
        <p:spPr>
          <a:xfrm>
            <a:off x="11314176" y="1463040"/>
            <a:ext cx="877824" cy="1399032"/>
          </a:xfrm>
          <a:custGeom>
            <a:avLst/>
            <a:gdLst/>
            <a:ahLst/>
            <a:cxnLst/>
            <a:rect l="l" t="t" r="r" b="b"/>
            <a:pathLst>
              <a:path w="877824" h="1399032">
                <a:moveTo>
                  <a:pt x="877824" y="18288"/>
                </a:moveTo>
                <a:lnTo>
                  <a:pt x="877824" y="1371600"/>
                </a:lnTo>
                <a:cubicBezTo>
                  <a:pt x="822960" y="1389888"/>
                  <a:pt x="758952" y="1399032"/>
                  <a:pt x="694944" y="1399032"/>
                </a:cubicBezTo>
                <a:cubicBezTo>
                  <a:pt x="310896" y="1399032"/>
                  <a:pt x="0" y="1088136"/>
                  <a:pt x="0" y="694944"/>
                </a:cubicBezTo>
                <a:cubicBezTo>
                  <a:pt x="0" y="310896"/>
                  <a:pt x="310896" y="0"/>
                  <a:pt x="694944" y="0"/>
                </a:cubicBezTo>
                <a:cubicBezTo>
                  <a:pt x="758952" y="0"/>
                  <a:pt x="822960" y="9144"/>
                  <a:pt x="877824" y="18288"/>
                </a:cubicBezTo>
              </a:path>
            </a:pathLst>
          </a:custGeom>
          <a:solidFill>
            <a:schemeClr val="accent1"/>
          </a:solidFill>
        </p:spPr>
      </p:sp>
      <p:sp>
        <p:nvSpPr>
          <p:cNvPr id="10" name="Ellipse 39_#color_#strokes-2082&amp;9935"/>
          <p:cNvSpPr/>
          <p:nvPr>
            <p:custDataLst>
              <p:tags r:id="rId4"/>
            </p:custDataLst>
          </p:nvPr>
        </p:nvSpPr>
        <p:spPr>
          <a:xfrm>
            <a:off x="10131552" y="301752"/>
            <a:ext cx="530352" cy="530352"/>
          </a:xfrm>
          <a:prstGeom prst="ellipse">
            <a:avLst/>
          </a:prstGeom>
          <a:solidFill>
            <a:schemeClr val="tx2">
              <a:alpha val="43000"/>
            </a:schemeClr>
          </a:solidFill>
        </p:spPr>
      </p:sp>
      <p:sp>
        <p:nvSpPr>
          <p:cNvPr id="2" name="标题 1"/>
          <p:cNvSpPr>
            <a:spLocks noGrp="1"/>
          </p:cNvSpPr>
          <p:nvPr>
            <p:ph type="title" hasCustomPrompt="1"/>
            <p:custDataLst>
              <p:tags r:id="rId5"/>
            </p:custDataLst>
          </p:nvPr>
        </p:nvSpPr>
        <p:spPr>
          <a:xfrm>
            <a:off x="5850890" y="1621790"/>
            <a:ext cx="5464175" cy="2789555"/>
          </a:xfrm>
        </p:spPr>
        <p:txBody>
          <a:bodyPr wrap="square" anchor="ctr" anchorCtr="0">
            <a:normAutofit/>
          </a:bodyPr>
          <a:lstStyle>
            <a:lvl1pPr algn="l">
              <a:defRPr sz="4800">
                <a:latin typeface="+mj-lt"/>
              </a:defRPr>
            </a:lvl1pPr>
          </a:lstStyle>
          <a:p>
            <a:r>
              <a:rPr lang="en-US" dirty="0">
                <a:latin typeface="+mj-lt"/>
              </a:rPr>
              <a:t>Click to add title</a:t>
            </a:r>
            <a:endParaRPr lang="en-US" dirty="0"/>
          </a:p>
        </p:txBody>
      </p:sp>
      <p:sp>
        <p:nvSpPr>
          <p:cNvPr id="8" name="节编号 3"/>
          <p:cNvSpPr>
            <a:spLocks noGrp="1"/>
          </p:cNvSpPr>
          <p:nvPr>
            <p:ph type="body" sz="quarter" idx="13" hasCustomPrompt="1"/>
            <p:custDataLst>
              <p:tags r:id="rId6"/>
            </p:custDataLst>
          </p:nvPr>
        </p:nvSpPr>
        <p:spPr>
          <a:xfrm>
            <a:off x="1130518" y="665438"/>
            <a:ext cx="4402908" cy="4700971"/>
          </a:xfrm>
        </p:spPr>
        <p:txBody>
          <a:bodyPr wrap="none" anchor="ctr">
            <a:normAutofit/>
          </a:bodyPr>
          <a:lstStyle>
            <a:lvl1pPr marL="0" indent="0" algn="ctr">
              <a:buNone/>
              <a:defRPr sz="15300" b="1">
                <a:solidFill>
                  <a:srgbClr val="FFFFFF"/>
                </a:solidFill>
                <a:latin typeface="+mn-lt"/>
                <a:sym typeface="Arial" panose="020B0604020202020204" pitchFamily="34" charset="0"/>
              </a:defRPr>
            </a:lvl1pPr>
          </a:lstStyle>
          <a:p>
            <a:pPr lvl="0"/>
            <a:r>
              <a:rPr lang="en-US" dirty="0">
                <a:latin typeface="+mn-lt"/>
              </a:rPr>
              <a:t>text</a:t>
            </a:r>
            <a:endParaRPr lang="en-US" dirty="0"/>
          </a:p>
        </p:txBody>
      </p:sp>
      <p:sp>
        <p:nvSpPr>
          <p:cNvPr id="4" name="日期占位符 4"/>
          <p:cNvSpPr>
            <a:spLocks noGrp="1"/>
          </p:cNvSpPr>
          <p:nvPr>
            <p:ph type="dt" sz="half" idx="10"/>
            <p:custDataLst>
              <p:tags r:id="rId7"/>
            </p:custDataLst>
          </p:nvPr>
        </p:nvSpPr>
        <p:spPr/>
        <p:txBody>
          <a:bodyPr wrap="square">
            <a:normAutofit/>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Date Area</a:t>
            </a:r>
            <a:endParaRPr lang="en-US"/>
          </a:p>
        </p:txBody>
      </p:sp>
      <p:sp>
        <p:nvSpPr>
          <p:cNvPr id="5" name="页脚占位符 5"/>
          <p:cNvSpPr>
            <a:spLocks noGrp="1"/>
          </p:cNvSpPr>
          <p:nvPr>
            <p:ph type="ftr" sz="quarter" idx="11"/>
            <p:custDataLst>
              <p:tags r:id="rId8"/>
            </p:custDataLst>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endParaRPr lang="en-US"/>
          </a:p>
        </p:txBody>
      </p:sp>
      <p:sp>
        <p:nvSpPr>
          <p:cNvPr id="6" name="灯片编号占位符 6"/>
          <p:cNvSpPr>
            <a:spLocks noGrp="1"/>
          </p:cNvSpPr>
          <p:nvPr>
            <p:ph type="sldNum" sz="quarter" idx="12"/>
            <p:custDataLst>
              <p:tags r:id="rId9"/>
            </p:custDataLst>
          </p:nvPr>
        </p:nvSpPr>
        <p:spPr/>
        <p:txBody>
          <a:bodyPr wrap="square">
            <a:normAutofit/>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BE5F26B5-172A-4DC2-B0B7-181CFC56B87C}" type="slidenum">
              <a:rPr lang="en-US" smtClean="0"/>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p:txBody>
          <a:bodyPr vert="horz" wrap="square" lIns="0" tIns="0" rIns="0" bIns="0" rtlCol="0" anchor="b">
            <a:normAutofit/>
          </a:bodyPr>
          <a:lstStyle>
            <a:lvl1pPr>
              <a:defRPr lang="en-US" dirty="0">
                <a:latin typeface="+mj-lt"/>
                <a:sym typeface="Arial" panose="020B0604020202020204" pitchFamily="34" charset="0"/>
              </a:defRPr>
            </a:lvl1pPr>
          </a:lstStyle>
          <a:p>
            <a:pPr lvl="0"/>
            <a:r>
              <a:rPr lang="en-US" dirty="0">
                <a:latin typeface="+mj-lt"/>
              </a:rPr>
              <a:t>Click to add title</a:t>
            </a:r>
            <a:endParaRPr lang="en-US" dirty="0"/>
          </a:p>
        </p:txBody>
      </p:sp>
      <p:sp>
        <p:nvSpPr>
          <p:cNvPr id="3" name="内容占位符 2"/>
          <p:cNvSpPr>
            <a:spLocks noGrp="1"/>
          </p:cNvSpPr>
          <p:nvPr>
            <p:ph sz="half" idx="1" hasCustomPrompt="1"/>
            <p:custDataLst>
              <p:tags r:id="rId3"/>
            </p:custDataLst>
          </p:nvPr>
        </p:nvSpPr>
        <p:spPr>
          <a:xfrm>
            <a:off x="694800" y="1364400"/>
            <a:ext cx="5181600" cy="4813200"/>
          </a:xfrm>
        </p:spPr>
        <p:txBody>
          <a:bodyPr wrap="square">
            <a:norm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latin typeface="+mn-lt"/>
              </a:rPr>
              <a:t>Click to add text</a:t>
            </a:r>
            <a:endParaRPr lang="en-US" dirty="0"/>
          </a:p>
        </p:txBody>
      </p:sp>
      <p:sp>
        <p:nvSpPr>
          <p:cNvPr id="4" name="内容占位符 3"/>
          <p:cNvSpPr>
            <a:spLocks noGrp="1"/>
          </p:cNvSpPr>
          <p:nvPr>
            <p:ph sz="half" idx="2" hasCustomPrompt="1"/>
            <p:custDataLst>
              <p:tags r:id="rId4"/>
            </p:custDataLst>
          </p:nvPr>
        </p:nvSpPr>
        <p:spPr>
          <a:xfrm>
            <a:off x="6313200" y="1364400"/>
            <a:ext cx="5181600" cy="4813200"/>
          </a:xfrm>
        </p:spPr>
        <p:txBody>
          <a:bodyPr wrap="square">
            <a:norm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latin typeface="+mn-lt"/>
              </a:rPr>
              <a:t>Click to add text</a:t>
            </a:r>
            <a:endParaRPr lang="en-US" dirty="0"/>
          </a:p>
        </p:txBody>
      </p:sp>
      <p:sp>
        <p:nvSpPr>
          <p:cNvPr id="5" name="日期占位符 4"/>
          <p:cNvSpPr>
            <a:spLocks noGrp="1"/>
          </p:cNvSpPr>
          <p:nvPr>
            <p:ph type="dt" sz="half" idx="10"/>
            <p:custDataLst>
              <p:tags r:id="rId5"/>
            </p:custDataLst>
          </p:nvPr>
        </p:nvSpPr>
        <p:spPr/>
        <p:txBody>
          <a:bodyPr wrap="square">
            <a:normAutofit/>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Date Area</a:t>
            </a:r>
            <a:endParaRPr lang="en-US"/>
          </a:p>
        </p:txBody>
      </p:sp>
      <p:sp>
        <p:nvSpPr>
          <p:cNvPr id="6" name="页脚占位符 5"/>
          <p:cNvSpPr>
            <a:spLocks noGrp="1"/>
          </p:cNvSpPr>
          <p:nvPr>
            <p:ph type="ftr" sz="quarter" idx="11"/>
            <p:custDataLst>
              <p:tags r:id="rId6"/>
            </p:custDataLst>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endParaRPr lang="en-US"/>
          </a:p>
        </p:txBody>
      </p:sp>
      <p:sp>
        <p:nvSpPr>
          <p:cNvPr id="7" name="灯片编号占位符 6"/>
          <p:cNvSpPr>
            <a:spLocks noGrp="1"/>
          </p:cNvSpPr>
          <p:nvPr>
            <p:ph type="sldNum" sz="quarter" idx="12"/>
            <p:custDataLst>
              <p:tags r:id="rId7"/>
            </p:custDataLst>
          </p:nvPr>
        </p:nvSpPr>
        <p:spPr/>
        <p:txBody>
          <a:bodyPr wrap="square">
            <a:normAutofit/>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BE5F26B5-172A-4DC2-B0B7-181CFC56B87C}" type="slidenum">
              <a:rPr lang="en-US" smtClean="0"/>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694800" y="360000"/>
            <a:ext cx="10800000" cy="720000"/>
          </a:xfrm>
        </p:spPr>
        <p:txBody>
          <a:bodyPr vert="horz" wrap="square" lIns="0" tIns="0" rIns="0" bIns="0" rtlCol="0" anchor="b">
            <a:normAutofit/>
          </a:bodyPr>
          <a:lstStyle>
            <a:lvl1pPr>
              <a:defRPr lang="en-US" dirty="0">
                <a:latin typeface="+mj-lt"/>
              </a:defRPr>
            </a:lvl1pPr>
          </a:lstStyle>
          <a:p>
            <a:pPr lvl="0"/>
            <a:r>
              <a:rPr lang="en-US" dirty="0">
                <a:latin typeface="+mj-lt"/>
              </a:rPr>
              <a:t>Click to add title</a:t>
            </a:r>
            <a:endParaRPr lang="en-US" dirty="0"/>
          </a:p>
        </p:txBody>
      </p:sp>
      <p:sp>
        <p:nvSpPr>
          <p:cNvPr id="3" name="文本占位符 2"/>
          <p:cNvSpPr>
            <a:spLocks noGrp="1"/>
          </p:cNvSpPr>
          <p:nvPr>
            <p:ph type="body" idx="1" hasCustomPrompt="1"/>
            <p:custDataLst>
              <p:tags r:id="rId3"/>
            </p:custDataLst>
          </p:nvPr>
        </p:nvSpPr>
        <p:spPr>
          <a:xfrm>
            <a:off x="694800" y="1364400"/>
            <a:ext cx="5157787" cy="540000"/>
          </a:xfrm>
        </p:spPr>
        <p:txBody>
          <a:bodyPr wrap="square" anchor="b">
            <a:norm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vl6pPr marL="2286000" indent="0">
              <a:buNone/>
              <a:defRPr sz="1600" b="1">
                <a:latin typeface="+mj-lt"/>
              </a:defRPr>
            </a:lvl6pPr>
            <a:lvl7pPr marL="2743200" indent="0">
              <a:buNone/>
              <a:defRPr sz="1600" b="1">
                <a:latin typeface="+mj-lt"/>
              </a:defRPr>
            </a:lvl7pPr>
            <a:lvl8pPr marL="3200400" indent="0">
              <a:buNone/>
              <a:defRPr sz="1600" b="1">
                <a:latin typeface="+mj-lt"/>
              </a:defRPr>
            </a:lvl8pPr>
            <a:lvl9pPr marL="3657600" indent="0">
              <a:buNone/>
              <a:defRPr sz="1600" b="1">
                <a:latin typeface="+mj-lt"/>
              </a:defRPr>
            </a:lvl9pPr>
          </a:lstStyle>
          <a:p>
            <a:pPr lvl="0"/>
            <a:r>
              <a:rPr lang="en-US" dirty="0">
                <a:latin typeface="+mj-lt"/>
              </a:rPr>
              <a:t>Click to add text</a:t>
            </a:r>
            <a:endParaRPr lang="en-US" dirty="0"/>
          </a:p>
        </p:txBody>
      </p:sp>
      <p:sp>
        <p:nvSpPr>
          <p:cNvPr id="4" name="内容占位符 3"/>
          <p:cNvSpPr>
            <a:spLocks noGrp="1"/>
          </p:cNvSpPr>
          <p:nvPr>
            <p:ph sz="half" idx="2" hasCustomPrompt="1"/>
            <p:custDataLst>
              <p:tags r:id="rId4"/>
            </p:custDataLst>
          </p:nvPr>
        </p:nvSpPr>
        <p:spPr>
          <a:xfrm>
            <a:off x="694800" y="2061275"/>
            <a:ext cx="5157787" cy="4128388"/>
          </a:xfrm>
        </p:spPr>
        <p:txBody>
          <a:bodyPr wrap="square">
            <a:normAutofit/>
          </a:bodyPr>
          <a:lstStyle>
            <a:lvl1pPr>
              <a:defRPr sz="220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latin typeface="+mn-lt"/>
              </a:rPr>
              <a:t>Click to add text</a:t>
            </a:r>
            <a:endParaRPr lang="en-US" dirty="0"/>
          </a:p>
        </p:txBody>
      </p:sp>
      <p:sp>
        <p:nvSpPr>
          <p:cNvPr id="5" name="文本占位符 4"/>
          <p:cNvSpPr>
            <a:spLocks noGrp="1"/>
          </p:cNvSpPr>
          <p:nvPr>
            <p:ph type="body" sz="quarter" idx="3" hasCustomPrompt="1"/>
            <p:custDataLst>
              <p:tags r:id="rId5"/>
            </p:custDataLst>
          </p:nvPr>
        </p:nvSpPr>
        <p:spPr>
          <a:xfrm>
            <a:off x="6311612" y="1364400"/>
            <a:ext cx="5183188" cy="540000"/>
          </a:xfrm>
        </p:spPr>
        <p:txBody>
          <a:bodyPr wrap="square" anchor="b">
            <a:norm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vl6pPr marL="2286000" indent="0">
              <a:buNone/>
              <a:defRPr sz="1600" b="1">
                <a:latin typeface="+mj-lt"/>
              </a:defRPr>
            </a:lvl6pPr>
            <a:lvl7pPr marL="2743200" indent="0">
              <a:buNone/>
              <a:defRPr sz="1600" b="1">
                <a:latin typeface="+mj-lt"/>
              </a:defRPr>
            </a:lvl7pPr>
            <a:lvl8pPr marL="3200400" indent="0">
              <a:buNone/>
              <a:defRPr sz="1600" b="1">
                <a:latin typeface="+mj-lt"/>
              </a:defRPr>
            </a:lvl8pPr>
            <a:lvl9pPr marL="3657600" indent="0">
              <a:buNone/>
              <a:defRPr sz="1600" b="1">
                <a:latin typeface="+mj-lt"/>
              </a:defRPr>
            </a:lvl9pPr>
          </a:lstStyle>
          <a:p>
            <a:pPr lvl="0"/>
            <a:r>
              <a:rPr lang="en-US" dirty="0">
                <a:latin typeface="+mj-lt"/>
              </a:rPr>
              <a:t>Click to add text</a:t>
            </a:r>
            <a:endParaRPr lang="en-US" dirty="0"/>
          </a:p>
        </p:txBody>
      </p:sp>
      <p:sp>
        <p:nvSpPr>
          <p:cNvPr id="6" name="内容占位符 5"/>
          <p:cNvSpPr>
            <a:spLocks noGrp="1"/>
          </p:cNvSpPr>
          <p:nvPr>
            <p:ph sz="quarter" idx="4" hasCustomPrompt="1"/>
            <p:custDataLst>
              <p:tags r:id="rId6"/>
            </p:custDataLst>
          </p:nvPr>
        </p:nvSpPr>
        <p:spPr>
          <a:xfrm>
            <a:off x="6311612" y="2061275"/>
            <a:ext cx="5183188" cy="4128388"/>
          </a:xfrm>
        </p:spPr>
        <p:txBody>
          <a:bodyPr wrap="square">
            <a:normAutofit/>
          </a:bodyPr>
          <a:lstStyle>
            <a:lvl1pPr>
              <a:defRPr sz="220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latin typeface="+mn-lt"/>
              </a:rPr>
              <a:t>Click to add text</a:t>
            </a:r>
            <a:endParaRPr lang="en-US" dirty="0"/>
          </a:p>
        </p:txBody>
      </p:sp>
      <p:sp>
        <p:nvSpPr>
          <p:cNvPr id="7" name="日期占位符 6"/>
          <p:cNvSpPr>
            <a:spLocks noGrp="1"/>
          </p:cNvSpPr>
          <p:nvPr>
            <p:ph type="dt" sz="half" idx="10"/>
            <p:custDataLst>
              <p:tags r:id="rId7"/>
            </p:custDataLst>
          </p:nvPr>
        </p:nvSpPr>
        <p:spPr/>
        <p:txBody>
          <a:bodyPr wrap="square">
            <a:normAutofit/>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Date Area</a:t>
            </a:r>
            <a:endParaRPr lang="en-US"/>
          </a:p>
        </p:txBody>
      </p:sp>
      <p:sp>
        <p:nvSpPr>
          <p:cNvPr id="8" name="页脚占位符 7"/>
          <p:cNvSpPr>
            <a:spLocks noGrp="1"/>
          </p:cNvSpPr>
          <p:nvPr>
            <p:ph type="ftr" sz="quarter" idx="11"/>
            <p:custDataLst>
              <p:tags r:id="rId8"/>
            </p:custDataLst>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endParaRPr lang="en-US"/>
          </a:p>
        </p:txBody>
      </p:sp>
      <p:sp>
        <p:nvSpPr>
          <p:cNvPr id="9" name="灯片编号占位符 8"/>
          <p:cNvSpPr>
            <a:spLocks noGrp="1"/>
          </p:cNvSpPr>
          <p:nvPr>
            <p:ph type="sldNum" sz="quarter" idx="12"/>
            <p:custDataLst>
              <p:tags r:id="rId9"/>
            </p:custDataLst>
          </p:nvPr>
        </p:nvSpPr>
        <p:spPr/>
        <p:txBody>
          <a:bodyPr wrap="square">
            <a:normAutofit/>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BE5F26B5-172A-4DC2-B0B7-181CFC56B87C}" type="slidenum">
              <a:rPr lang="en-US" smtClean="0"/>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p:txBody>
          <a:bodyPr wrap="square">
            <a:normAutofit/>
          </a:bodyPr>
          <a:lstStyle>
            <a:lvl1pPr>
              <a:defRPr>
                <a:latin typeface="+mj-lt"/>
              </a:defRPr>
            </a:lvl1pPr>
          </a:lstStyle>
          <a:p>
            <a:r>
              <a:rPr lang="en-US" dirty="0">
                <a:latin typeface="+mj-lt"/>
              </a:rPr>
              <a:t>Click to add title</a:t>
            </a:r>
            <a:endParaRPr lang="en-US" dirty="0"/>
          </a:p>
        </p:txBody>
      </p:sp>
      <p:sp>
        <p:nvSpPr>
          <p:cNvPr id="3" name="日期占位符 2"/>
          <p:cNvSpPr>
            <a:spLocks noGrp="1"/>
          </p:cNvSpPr>
          <p:nvPr>
            <p:ph type="dt" sz="half" idx="10"/>
            <p:custDataLst>
              <p:tags r:id="rId3"/>
            </p:custDataLst>
          </p:nvPr>
        </p:nvSpPr>
        <p:spPr/>
        <p:txBody>
          <a:bodyPr wrap="square">
            <a:normAutofit/>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Date Area</a:t>
            </a:r>
            <a:endParaRPr lang="en-US"/>
          </a:p>
        </p:txBody>
      </p:sp>
      <p:sp>
        <p:nvSpPr>
          <p:cNvPr id="4" name="页脚占位符 3"/>
          <p:cNvSpPr>
            <a:spLocks noGrp="1"/>
          </p:cNvSpPr>
          <p:nvPr>
            <p:ph type="ftr" sz="quarter" idx="11"/>
            <p:custDataLst>
              <p:tags r:id="rId4"/>
            </p:custDataLst>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endParaRPr lang="en-US"/>
          </a:p>
        </p:txBody>
      </p:sp>
      <p:sp>
        <p:nvSpPr>
          <p:cNvPr id="5" name="灯片编号占位符 4"/>
          <p:cNvSpPr>
            <a:spLocks noGrp="1"/>
          </p:cNvSpPr>
          <p:nvPr>
            <p:ph type="sldNum" sz="quarter" idx="12"/>
            <p:custDataLst>
              <p:tags r:id="rId5"/>
            </p:custDataLst>
          </p:nvPr>
        </p:nvSpPr>
        <p:spPr/>
        <p:txBody>
          <a:bodyPr wrap="square">
            <a:normAutofit/>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BE5F26B5-172A-4DC2-B0B7-181CFC56B87C}"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wrap="square">
            <a:normAutofit/>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Date Area</a:t>
            </a:r>
            <a:endParaRPr lang="en-US"/>
          </a:p>
        </p:txBody>
      </p:sp>
      <p:sp>
        <p:nvSpPr>
          <p:cNvPr id="3" name="页脚占位符 2"/>
          <p:cNvSpPr>
            <a:spLocks noGrp="1"/>
          </p:cNvSpPr>
          <p:nvPr>
            <p:ph type="ftr" sz="quarter" idx="11"/>
            <p:custDataLst>
              <p:tags r:id="rId3"/>
            </p:custDataLst>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endParaRPr lang="en-US"/>
          </a:p>
        </p:txBody>
      </p:sp>
      <p:sp>
        <p:nvSpPr>
          <p:cNvPr id="4" name="灯片编号占位符 3"/>
          <p:cNvSpPr>
            <a:spLocks noGrp="1"/>
          </p:cNvSpPr>
          <p:nvPr>
            <p:ph type="sldNum" sz="quarter" idx="12"/>
            <p:custDataLst>
              <p:tags r:id="rId4"/>
            </p:custDataLst>
          </p:nvPr>
        </p:nvSpPr>
        <p:spPr/>
        <p:txBody>
          <a:bodyPr wrap="square">
            <a:normAutofit/>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BE5F26B5-172A-4DC2-B0B7-181CFC56B87C}" type="slidenum">
              <a:rPr lang="en-US" smtClean="0"/>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内容占位符 1"/>
          <p:cNvSpPr>
            <a:spLocks noGrp="1"/>
          </p:cNvSpPr>
          <p:nvPr>
            <p:ph idx="1" hasCustomPrompt="1"/>
            <p:custDataLst>
              <p:tags r:id="rId2"/>
            </p:custDataLst>
          </p:nvPr>
        </p:nvSpPr>
        <p:spPr>
          <a:xfrm>
            <a:off x="838200" y="360000"/>
            <a:ext cx="10515600" cy="5817600"/>
          </a:xfrm>
        </p:spPr>
        <p:txBody>
          <a:bodyPr wrap="square">
            <a:norm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latin typeface="+mn-lt"/>
              </a:rPr>
              <a:t>Click to add text</a:t>
            </a:r>
            <a:endParaRPr lang="en-US" dirty="0"/>
          </a:p>
        </p:txBody>
      </p:sp>
      <p:sp>
        <p:nvSpPr>
          <p:cNvPr id="4" name="日期占位符 2"/>
          <p:cNvSpPr>
            <a:spLocks noGrp="1"/>
          </p:cNvSpPr>
          <p:nvPr>
            <p:ph type="dt" sz="half" idx="10"/>
            <p:custDataLst>
              <p:tags r:id="rId3"/>
            </p:custDataLst>
          </p:nvPr>
        </p:nvSpPr>
        <p:spPr/>
        <p:txBody>
          <a:bodyPr wrap="square">
            <a:normAutofit/>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Date Area</a:t>
            </a:r>
            <a:endParaRPr lang="en-US"/>
          </a:p>
        </p:txBody>
      </p:sp>
      <p:sp>
        <p:nvSpPr>
          <p:cNvPr id="5" name="页脚占位符 3"/>
          <p:cNvSpPr>
            <a:spLocks noGrp="1"/>
          </p:cNvSpPr>
          <p:nvPr>
            <p:ph type="ftr" sz="quarter" idx="11"/>
            <p:custDataLst>
              <p:tags r:id="rId4"/>
            </p:custDataLst>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endParaRPr lang="en-US"/>
          </a:p>
        </p:txBody>
      </p:sp>
      <p:sp>
        <p:nvSpPr>
          <p:cNvPr id="6" name="灯片编号占位符 4"/>
          <p:cNvSpPr>
            <a:spLocks noGrp="1"/>
          </p:cNvSpPr>
          <p:nvPr>
            <p:ph type="sldNum" sz="quarter" idx="12"/>
            <p:custDataLst>
              <p:tags r:id="rId5"/>
            </p:custDataLst>
          </p:nvPr>
        </p:nvSpPr>
        <p:spPr/>
        <p:txBody>
          <a:bodyPr wrap="square">
            <a:normAutofit/>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BE5F26B5-172A-4DC2-B0B7-181CFC56B87C}" type="slidenum">
              <a:rPr lang="en-US" smtClean="0"/>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694800" y="360000"/>
            <a:ext cx="10800000" cy="720000"/>
          </a:xfrm>
        </p:spPr>
        <p:txBody>
          <a:bodyPr vert="horz" wrap="square" lIns="0" tIns="0" rIns="0" bIns="0" rtlCol="0" anchor="b">
            <a:normAutofit/>
          </a:bodyPr>
          <a:lstStyle>
            <a:lvl1pPr>
              <a:defRPr lang="en-US" dirty="0">
                <a:latin typeface="+mj-lt"/>
              </a:defRPr>
            </a:lvl1pPr>
          </a:lstStyle>
          <a:p>
            <a:pPr lvl="0"/>
            <a:r>
              <a:rPr lang="en-US" dirty="0">
                <a:latin typeface="+mj-lt"/>
              </a:rPr>
              <a:t>Click to add title</a:t>
            </a:r>
            <a:endParaRPr lang="en-US" dirty="0"/>
          </a:p>
        </p:txBody>
      </p:sp>
      <p:sp>
        <p:nvSpPr>
          <p:cNvPr id="3" name="文本占位符 2"/>
          <p:cNvSpPr>
            <a:spLocks noGrp="1"/>
          </p:cNvSpPr>
          <p:nvPr>
            <p:ph type="body" idx="1" hasCustomPrompt="1"/>
            <p:custDataLst>
              <p:tags r:id="rId3"/>
            </p:custDataLst>
          </p:nvPr>
        </p:nvSpPr>
        <p:spPr>
          <a:xfrm>
            <a:off x="694800" y="1296000"/>
            <a:ext cx="10800000" cy="576000"/>
          </a:xfrm>
        </p:spPr>
        <p:txBody>
          <a:bodyPr wrap="square" anchor="t">
            <a:normAutofit/>
          </a:bodyPr>
          <a:lstStyle>
            <a:lvl1pPr marL="0" indent="0">
              <a:buNone/>
              <a:defRPr sz="2400" b="0">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vl6pPr marL="2286000" indent="0">
              <a:buNone/>
              <a:defRPr sz="1600" b="1">
                <a:latin typeface="+mj-lt"/>
              </a:defRPr>
            </a:lvl6pPr>
            <a:lvl7pPr marL="2743200" indent="0">
              <a:buNone/>
              <a:defRPr sz="1600" b="1">
                <a:latin typeface="+mj-lt"/>
              </a:defRPr>
            </a:lvl7pPr>
            <a:lvl8pPr marL="3200400" indent="0">
              <a:buNone/>
              <a:defRPr sz="1600" b="1">
                <a:latin typeface="+mj-lt"/>
              </a:defRPr>
            </a:lvl8pPr>
            <a:lvl9pPr marL="3657600" indent="0">
              <a:buNone/>
              <a:defRPr sz="1600" b="1">
                <a:latin typeface="+mj-lt"/>
              </a:defRPr>
            </a:lvl9pPr>
          </a:lstStyle>
          <a:p>
            <a:r>
              <a:rPr lang="en-US" dirty="0">
                <a:latin typeface="+mj-lt"/>
              </a:rPr>
              <a:t>Click to add text</a:t>
            </a:r>
            <a:endParaRPr lang="en-US" dirty="0"/>
          </a:p>
        </p:txBody>
      </p:sp>
      <p:sp>
        <p:nvSpPr>
          <p:cNvPr id="7" name="日期占位符 3"/>
          <p:cNvSpPr>
            <a:spLocks noGrp="1"/>
          </p:cNvSpPr>
          <p:nvPr>
            <p:ph type="dt" sz="half" idx="10"/>
            <p:custDataLst>
              <p:tags r:id="rId4"/>
            </p:custDataLst>
          </p:nvPr>
        </p:nvSpPr>
        <p:spPr/>
        <p:txBody>
          <a:bodyPr wrap="square">
            <a:normAutofit/>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Date Area</a:t>
            </a:r>
            <a:endParaRPr lang="en-US"/>
          </a:p>
        </p:txBody>
      </p:sp>
      <p:sp>
        <p:nvSpPr>
          <p:cNvPr id="8" name="页脚占位符 4"/>
          <p:cNvSpPr>
            <a:spLocks noGrp="1"/>
          </p:cNvSpPr>
          <p:nvPr>
            <p:ph type="ftr" sz="quarter" idx="11"/>
            <p:custDataLst>
              <p:tags r:id="rId5"/>
            </p:custDataLst>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endParaRPr lang="en-US"/>
          </a:p>
        </p:txBody>
      </p:sp>
      <p:sp>
        <p:nvSpPr>
          <p:cNvPr id="9" name="灯片编号占位符 5"/>
          <p:cNvSpPr>
            <a:spLocks noGrp="1"/>
          </p:cNvSpPr>
          <p:nvPr>
            <p:ph type="sldNum" sz="quarter" idx="12"/>
            <p:custDataLst>
              <p:tags r:id="rId6"/>
            </p:custDataLst>
          </p:nvPr>
        </p:nvSpPr>
        <p:spPr/>
        <p:txBody>
          <a:bodyPr wrap="square">
            <a:normAutofit/>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BE5F26B5-172A-4DC2-B0B7-181CFC56B87C}" type="slidenum">
              <a:rPr lang="en-US" smtClean="0"/>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showMasterSp="0" userDrawn="1">
  <p:cSld name="End Slide">
    <p:spTree>
      <p:nvGrpSpPr>
        <p:cNvPr id="1" name=""/>
        <p:cNvGrpSpPr/>
        <p:nvPr/>
      </p:nvGrpSpPr>
      <p:grpSpPr>
        <a:xfrm>
          <a:off x="0" y="0"/>
          <a:ext cx="0" cy="0"/>
          <a:chOff x="0" y="0"/>
          <a:chExt cx="0" cy="0"/>
        </a:xfrm>
      </p:grpSpPr>
      <p:sp>
        <p:nvSpPr>
          <p:cNvPr id="7" name="Ellipse 36-2083&amp;10120"/>
          <p:cNvSpPr/>
          <p:nvPr>
            <p:custDataLst>
              <p:tags r:id="rId2"/>
            </p:custDataLst>
          </p:nvPr>
        </p:nvSpPr>
        <p:spPr>
          <a:xfrm>
            <a:off x="0" y="2679192"/>
            <a:ext cx="5056632" cy="4178808"/>
          </a:xfrm>
          <a:custGeom>
            <a:avLst/>
            <a:gdLst/>
            <a:ahLst/>
            <a:cxnLst/>
            <a:rect l="l" t="t" r="r" b="b"/>
            <a:pathLst>
              <a:path w="5056632" h="4178808">
                <a:moveTo>
                  <a:pt x="4837176" y="4178808"/>
                </a:moveTo>
                <a:lnTo>
                  <a:pt x="0" y="4178808"/>
                </a:lnTo>
                <a:lnTo>
                  <a:pt x="0" y="758952"/>
                </a:lnTo>
                <a:cubicBezTo>
                  <a:pt x="539496" y="283464"/>
                  <a:pt x="1243584" y="0"/>
                  <a:pt x="2011680" y="0"/>
                </a:cubicBezTo>
                <a:cubicBezTo>
                  <a:pt x="3694176" y="0"/>
                  <a:pt x="5056632" y="1362456"/>
                  <a:pt x="5056632" y="3044952"/>
                </a:cubicBezTo>
                <a:cubicBezTo>
                  <a:pt x="5056632" y="3447288"/>
                  <a:pt x="4974336" y="3831336"/>
                  <a:pt x="4837176" y="4178808"/>
                </a:cubicBezTo>
              </a:path>
            </a:pathLst>
          </a:custGeom>
          <a:solidFill>
            <a:schemeClr val="tx2">
              <a:alpha val="5000"/>
            </a:schemeClr>
          </a:solidFill>
        </p:spPr>
      </p:sp>
      <p:sp>
        <p:nvSpPr>
          <p:cNvPr id="8" name="Ellipse 38_#color_#strokes-2082&amp;9949"/>
          <p:cNvSpPr/>
          <p:nvPr>
            <p:custDataLst>
              <p:tags r:id="rId3"/>
            </p:custDataLst>
          </p:nvPr>
        </p:nvSpPr>
        <p:spPr>
          <a:xfrm>
            <a:off x="9537192" y="1152144"/>
            <a:ext cx="1298448" cy="1298448"/>
          </a:xfrm>
          <a:prstGeom prst="ellipse">
            <a:avLst/>
          </a:prstGeom>
          <a:solidFill>
            <a:schemeClr val="tx2">
              <a:alpha val="43000"/>
            </a:schemeClr>
          </a:solidFill>
        </p:spPr>
      </p:sp>
      <p:sp>
        <p:nvSpPr>
          <p:cNvPr id="9" name="Ellipse 37 (Stroke)_#color-2083&amp;10123"/>
          <p:cNvSpPr/>
          <p:nvPr>
            <p:custDataLst>
              <p:tags r:id="rId4"/>
            </p:custDataLst>
          </p:nvPr>
        </p:nvSpPr>
        <p:spPr>
          <a:xfrm>
            <a:off x="0" y="0"/>
            <a:ext cx="2368296" cy="3410712"/>
          </a:xfrm>
          <a:custGeom>
            <a:avLst/>
            <a:gdLst/>
            <a:ahLst/>
            <a:cxnLst/>
            <a:rect l="l" t="t" r="r" b="b"/>
            <a:pathLst>
              <a:path w="2368296" h="3410712">
                <a:moveTo>
                  <a:pt x="0" y="2834640"/>
                </a:moveTo>
                <a:cubicBezTo>
                  <a:pt x="54864" y="2834640"/>
                  <a:pt x="109728" y="2834640"/>
                  <a:pt x="164592" y="2834640"/>
                </a:cubicBezTo>
                <a:cubicBezTo>
                  <a:pt x="1069848" y="2834640"/>
                  <a:pt x="1801368" y="2112264"/>
                  <a:pt x="1801368" y="1207008"/>
                </a:cubicBezTo>
                <a:cubicBezTo>
                  <a:pt x="1801368" y="731520"/>
                  <a:pt x="1591056" y="301752"/>
                  <a:pt x="1261872" y="0"/>
                </a:cubicBezTo>
                <a:lnTo>
                  <a:pt x="2011680" y="0"/>
                </a:lnTo>
                <a:cubicBezTo>
                  <a:pt x="2240280" y="347472"/>
                  <a:pt x="2368296" y="758952"/>
                  <a:pt x="2368296" y="1207008"/>
                </a:cubicBezTo>
                <a:cubicBezTo>
                  <a:pt x="2368296" y="2423160"/>
                  <a:pt x="1380744" y="3410712"/>
                  <a:pt x="164592" y="3410712"/>
                </a:cubicBezTo>
                <a:cubicBezTo>
                  <a:pt x="109728" y="3410712"/>
                  <a:pt x="54864" y="3410712"/>
                  <a:pt x="0" y="3401568"/>
                </a:cubicBezTo>
                <a:lnTo>
                  <a:pt x="0" y="2834640"/>
                </a:lnTo>
              </a:path>
            </a:pathLst>
          </a:custGeom>
          <a:solidFill>
            <a:schemeClr val="accent1"/>
          </a:solidFill>
        </p:spPr>
      </p:sp>
      <p:sp>
        <p:nvSpPr>
          <p:cNvPr id="11" name="Ellipse 40_#color_#strokes-2082&amp;9950"/>
          <p:cNvSpPr/>
          <p:nvPr>
            <p:custDataLst>
              <p:tags r:id="rId5"/>
            </p:custDataLst>
          </p:nvPr>
        </p:nvSpPr>
        <p:spPr>
          <a:xfrm>
            <a:off x="10899648" y="3429000"/>
            <a:ext cx="530352" cy="530352"/>
          </a:xfrm>
          <a:prstGeom prst="ellipse">
            <a:avLst/>
          </a:prstGeom>
          <a:solidFill>
            <a:schemeClr val="accent1"/>
          </a:solidFill>
        </p:spPr>
      </p:sp>
      <p:sp>
        <p:nvSpPr>
          <p:cNvPr id="2" name="标题 1"/>
          <p:cNvSpPr>
            <a:spLocks noGrp="1"/>
          </p:cNvSpPr>
          <p:nvPr>
            <p:ph type="ctrTitle" hasCustomPrompt="1"/>
            <p:custDataLst>
              <p:tags r:id="rId6"/>
            </p:custDataLst>
          </p:nvPr>
        </p:nvSpPr>
        <p:spPr>
          <a:xfrm>
            <a:off x="1841500" y="555752"/>
            <a:ext cx="10096500" cy="3249648"/>
          </a:xfrm>
        </p:spPr>
        <p:txBody>
          <a:bodyPr wrap="square" anchor="b">
            <a:normAutofit/>
          </a:bodyPr>
          <a:lstStyle>
            <a:lvl1pPr algn="l">
              <a:lnSpc>
                <a:spcPct val="100000"/>
              </a:lnSpc>
              <a:defRPr sz="5800">
                <a:latin typeface="+mj-lt"/>
              </a:defRPr>
            </a:lvl1pPr>
          </a:lstStyle>
          <a:p>
            <a:r>
              <a:rPr lang="en-US" dirty="0">
                <a:latin typeface="+mj-lt"/>
              </a:rPr>
              <a:t>Click to add title</a:t>
            </a:r>
            <a:endParaRPr lang="en-US" dirty="0"/>
          </a:p>
        </p:txBody>
      </p:sp>
      <p:sp>
        <p:nvSpPr>
          <p:cNvPr id="4" name="日期占位符 3"/>
          <p:cNvSpPr>
            <a:spLocks noGrp="1"/>
          </p:cNvSpPr>
          <p:nvPr>
            <p:ph type="dt" sz="half" idx="10"/>
            <p:custDataLst>
              <p:tags r:id="rId7"/>
            </p:custDataLst>
          </p:nvPr>
        </p:nvSpPr>
        <p:spPr/>
        <p:txBody>
          <a:bodyPr wrap="square">
            <a:normAutofit/>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Date Area</a:t>
            </a:r>
            <a:endParaRPr lang="en-US"/>
          </a:p>
        </p:txBody>
      </p:sp>
      <p:sp>
        <p:nvSpPr>
          <p:cNvPr id="5" name="页脚占位符 4"/>
          <p:cNvSpPr>
            <a:spLocks noGrp="1"/>
          </p:cNvSpPr>
          <p:nvPr>
            <p:ph type="ftr" sz="quarter" idx="11"/>
            <p:custDataLst>
              <p:tags r:id="rId8"/>
            </p:custDataLst>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endParaRPr lang="en-US"/>
          </a:p>
        </p:txBody>
      </p:sp>
      <p:sp>
        <p:nvSpPr>
          <p:cNvPr id="6" name="灯片编号占位符 5"/>
          <p:cNvSpPr>
            <a:spLocks noGrp="1"/>
          </p:cNvSpPr>
          <p:nvPr>
            <p:ph type="sldNum" sz="quarter" idx="12"/>
            <p:custDataLst>
              <p:tags r:id="rId9"/>
            </p:custDataLst>
          </p:nvPr>
        </p:nvSpPr>
        <p:spPr>
          <a:xfrm>
            <a:off x="8610600" y="6356350"/>
            <a:ext cx="2743200" cy="365125"/>
          </a:xfrm>
        </p:spPr>
        <p:txBody>
          <a:bodyPr wrap="square">
            <a:normAutofit/>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BE5F26B5-172A-4DC2-B0B7-181CFC56B87C}" type="slidenum">
              <a:rPr lang="en-US" smtClean="0"/>
            </a:fld>
            <a:endParaRPr lang="en-US"/>
          </a:p>
        </p:txBody>
      </p:sp>
      <p:sp>
        <p:nvSpPr>
          <p:cNvPr id="24" name="署名占位符 10"/>
          <p:cNvSpPr>
            <a:spLocks noGrp="1"/>
          </p:cNvSpPr>
          <p:nvPr>
            <p:ph type="body" sz="quarter" idx="17" hasCustomPrompt="1"/>
            <p:custDataLst>
              <p:tags r:id="rId10"/>
            </p:custDataLst>
          </p:nvPr>
        </p:nvSpPr>
        <p:spPr>
          <a:xfrm>
            <a:off x="1841500" y="4217290"/>
            <a:ext cx="10096500" cy="1931921"/>
          </a:xfrm>
        </p:spPr>
        <p:txBody>
          <a:bodyPr wrap="square" anchor="t">
            <a:normAutofit/>
          </a:bodyPr>
          <a:lstStyle>
            <a:lvl1pPr marL="0" indent="0" algn="l">
              <a:lnSpc>
                <a:spcPct val="100000"/>
              </a:lnSpc>
              <a:buNone/>
              <a:defRPr sz="2400">
                <a:latin typeface="+mn-lt"/>
              </a:defRPr>
            </a:lvl1pPr>
          </a:lstStyle>
          <a:p>
            <a:pPr lvl="0"/>
            <a:r>
              <a:rPr lang="en-US" dirty="0">
                <a:latin typeface="+mn-lt"/>
              </a:rPr>
              <a:t>Click to add text</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0" Type="http://schemas.openxmlformats.org/officeDocument/2006/relationships/theme" Target="../theme/theme2.xml"/><Relationship Id="rId2" Type="http://schemas.openxmlformats.org/officeDocument/2006/relationships/slideLayout" Target="../slideLayouts/slideLayout14.xml"/><Relationship Id="rId19" Type="http://schemas.openxmlformats.org/officeDocument/2006/relationships/tags" Target="../tags/tag75.xml"/><Relationship Id="rId18" Type="http://schemas.openxmlformats.org/officeDocument/2006/relationships/tags" Target="../tags/tag74.xml"/><Relationship Id="rId17" Type="http://schemas.openxmlformats.org/officeDocument/2006/relationships/tags" Target="../tags/tag73.xml"/><Relationship Id="rId16" Type="http://schemas.openxmlformats.org/officeDocument/2006/relationships/tags" Target="../tags/tag72.xml"/><Relationship Id="rId15" Type="http://schemas.openxmlformats.org/officeDocument/2006/relationships/tags" Target="../tags/tag71.xml"/><Relationship Id="rId14" Type="http://schemas.openxmlformats.org/officeDocument/2006/relationships/tags" Target="../tags/tag70.xml"/><Relationship Id="rId13" Type="http://schemas.openxmlformats.org/officeDocument/2006/relationships/tags" Target="../tags/tag69.xml"/><Relationship Id="rId12" Type="http://schemas.openxmlformats.org/officeDocument/2006/relationships/tags" Target="../tags/tag68.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Ellipse 37 (Stroke)_#color-2083&amp;10114"/>
          <p:cNvSpPr/>
          <p:nvPr>
            <p:custDataLst>
              <p:tags r:id="rId12"/>
            </p:custDataLst>
          </p:nvPr>
        </p:nvSpPr>
        <p:spPr>
          <a:xfrm>
            <a:off x="10497312" y="0"/>
            <a:ext cx="1691640" cy="1591056"/>
          </a:xfrm>
          <a:custGeom>
            <a:avLst/>
            <a:gdLst/>
            <a:ahLst/>
            <a:cxnLst/>
            <a:rect l="l" t="t" r="r" b="b"/>
            <a:pathLst>
              <a:path w="1691640" h="1591056">
                <a:moveTo>
                  <a:pt x="402336" y="0"/>
                </a:moveTo>
                <a:cubicBezTo>
                  <a:pt x="374904" y="82296"/>
                  <a:pt x="365760" y="164592"/>
                  <a:pt x="365760" y="246888"/>
                </a:cubicBezTo>
                <a:cubicBezTo>
                  <a:pt x="365760" y="786384"/>
                  <a:pt x="804672" y="1225296"/>
                  <a:pt x="1344168" y="1225296"/>
                </a:cubicBezTo>
                <a:cubicBezTo>
                  <a:pt x="1472184" y="1225296"/>
                  <a:pt x="1591056" y="1207008"/>
                  <a:pt x="1691640" y="1161288"/>
                </a:cubicBezTo>
                <a:lnTo>
                  <a:pt x="1691640" y="1545336"/>
                </a:lnTo>
                <a:cubicBezTo>
                  <a:pt x="1581912" y="1581912"/>
                  <a:pt x="1463040" y="1591056"/>
                  <a:pt x="1344168" y="1591056"/>
                </a:cubicBezTo>
                <a:cubicBezTo>
                  <a:pt x="603504" y="1591056"/>
                  <a:pt x="0" y="987552"/>
                  <a:pt x="0" y="246888"/>
                </a:cubicBezTo>
                <a:cubicBezTo>
                  <a:pt x="0" y="164592"/>
                  <a:pt x="9144" y="82296"/>
                  <a:pt x="18288" y="0"/>
                </a:cubicBezTo>
                <a:lnTo>
                  <a:pt x="402336" y="0"/>
                </a:lnTo>
              </a:path>
            </a:pathLst>
          </a:custGeom>
          <a:solidFill>
            <a:schemeClr val="accent1"/>
          </a:solidFill>
        </p:spPr>
      </p:sp>
      <p:sp>
        <p:nvSpPr>
          <p:cNvPr id="13" name="Ellipse 36-2083&amp;10117"/>
          <p:cNvSpPr/>
          <p:nvPr>
            <p:custDataLst>
              <p:tags r:id="rId13"/>
            </p:custDataLst>
          </p:nvPr>
        </p:nvSpPr>
        <p:spPr>
          <a:xfrm>
            <a:off x="905256" y="5687568"/>
            <a:ext cx="2715768" cy="1170432"/>
          </a:xfrm>
          <a:custGeom>
            <a:avLst/>
            <a:gdLst/>
            <a:ahLst/>
            <a:cxnLst/>
            <a:rect l="l" t="t" r="r" b="b"/>
            <a:pathLst>
              <a:path w="2715768" h="1170432">
                <a:moveTo>
                  <a:pt x="2715768" y="1170432"/>
                </a:moveTo>
                <a:lnTo>
                  <a:pt x="0" y="1170432"/>
                </a:lnTo>
                <a:cubicBezTo>
                  <a:pt x="100584" y="502920"/>
                  <a:pt x="667512" y="0"/>
                  <a:pt x="1353312" y="0"/>
                </a:cubicBezTo>
                <a:cubicBezTo>
                  <a:pt x="2048256" y="0"/>
                  <a:pt x="2615184" y="502920"/>
                  <a:pt x="2715768" y="1170432"/>
                </a:cubicBezTo>
              </a:path>
            </a:pathLst>
          </a:custGeom>
          <a:solidFill>
            <a:schemeClr val="tx2">
              <a:alpha val="5000"/>
            </a:schemeClr>
          </a:solidFill>
        </p:spPr>
      </p:sp>
      <p:sp>
        <p:nvSpPr>
          <p:cNvPr id="2" name="标题占位符 1"/>
          <p:cNvSpPr>
            <a:spLocks noGrp="1"/>
          </p:cNvSpPr>
          <p:nvPr>
            <p:ph type="title"/>
            <p:custDataLst>
              <p:tags r:id="rId14"/>
            </p:custDataLst>
          </p:nvPr>
        </p:nvSpPr>
        <p:spPr>
          <a:xfrm>
            <a:off x="694800" y="360000"/>
            <a:ext cx="10800000" cy="720000"/>
          </a:xfrm>
          <a:prstGeom prst="rect">
            <a:avLst/>
          </a:prstGeom>
        </p:spPr>
        <p:txBody>
          <a:bodyPr vert="horz" wrap="square" lIns="0" tIns="0" rIns="0" bIns="0" rtlCol="0" anchor="b">
            <a:normAutofit/>
          </a:bodyPr>
          <a:lstStyle/>
          <a:p>
            <a:r>
              <a:rPr lang="en-US" dirty="0">
                <a:latin typeface="+mj-lt"/>
              </a:rPr>
              <a:t>Click to add title</a:t>
            </a:r>
            <a:endParaRPr lang="en-US" dirty="0"/>
          </a:p>
        </p:txBody>
      </p:sp>
      <p:sp>
        <p:nvSpPr>
          <p:cNvPr id="3" name="文本占位符 2"/>
          <p:cNvSpPr>
            <a:spLocks noGrp="1"/>
          </p:cNvSpPr>
          <p:nvPr>
            <p:ph type="body" idx="1"/>
            <p:custDataLst>
              <p:tags r:id="rId15"/>
            </p:custDataLst>
          </p:nvPr>
        </p:nvSpPr>
        <p:spPr>
          <a:xfrm>
            <a:off x="694800" y="1364400"/>
            <a:ext cx="10800000" cy="4813200"/>
          </a:xfrm>
          <a:prstGeom prst="rect">
            <a:avLst/>
          </a:prstGeom>
        </p:spPr>
        <p:txBody>
          <a:bodyPr vert="horz" wrap="square" lIns="0" tIns="0" rIns="0" bIns="0" rtlCol="0">
            <a:normAutofit/>
          </a:bodyPr>
          <a:lstStyle/>
          <a:p>
            <a:pPr lvl="0"/>
            <a:r>
              <a:rPr lang="en-US" dirty="0">
                <a:latin typeface="+mn-lt"/>
              </a:rPr>
              <a:t>Click to add text</a:t>
            </a:r>
            <a:endParaRPr lang="en-US" dirty="0"/>
          </a:p>
        </p:txBody>
      </p:sp>
      <p:sp>
        <p:nvSpPr>
          <p:cNvPr id="4" name="日期占位符 3"/>
          <p:cNvSpPr>
            <a:spLocks noGrp="1"/>
          </p:cNvSpPr>
          <p:nvPr>
            <p:ph type="dt" sz="half" idx="2"/>
            <p:custDataLst>
              <p:tags r:id="rId16"/>
            </p:custDataLst>
          </p:nvPr>
        </p:nvSpPr>
        <p:spPr>
          <a:xfrm>
            <a:off x="694800" y="6356350"/>
            <a:ext cx="2743200" cy="365125"/>
          </a:xfrm>
          <a:prstGeom prst="rect">
            <a:avLst/>
          </a:prstGeom>
        </p:spPr>
        <p:txBody>
          <a:bodyPr vert="horz" wrap="square" lIns="91440" tIns="45720" rIns="91440" bIns="45720" rtlCol="0" anchor="ctr">
            <a:normAutofit/>
          </a:bodyPr>
          <a:lstStyle>
            <a:lvl1pPr algn="l">
              <a:defRPr sz="1200">
                <a:solidFill>
                  <a:schemeClr val="tx1">
                    <a:tint val="75000"/>
                  </a:schemeClr>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stStyle>
          <a:p>
            <a:r>
              <a:rPr lang="en-US"/>
              <a:t>Date Area</a:t>
            </a:r>
            <a:endParaRPr lang="en-US"/>
          </a:p>
        </p:txBody>
      </p:sp>
      <p:sp>
        <p:nvSpPr>
          <p:cNvPr id="5" name="页脚占位符 4"/>
          <p:cNvSpPr>
            <a:spLocks noGrp="1"/>
          </p:cNvSpPr>
          <p:nvPr>
            <p:ph type="ftr" sz="quarter" idx="3"/>
            <p:custDataLst>
              <p:tags r:id="rId17"/>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stStyle>
          <a:p>
            <a:endParaRPr lang="en-US" dirty="0"/>
          </a:p>
        </p:txBody>
      </p:sp>
      <p:sp>
        <p:nvSpPr>
          <p:cNvPr id="6" name="灯片编号占位符 5"/>
          <p:cNvSpPr>
            <a:spLocks noGrp="1"/>
          </p:cNvSpPr>
          <p:nvPr>
            <p:ph type="sldNum" sz="quarter" idx="4"/>
            <p:custDataLst>
              <p:tags r:id="rId18"/>
            </p:custDataLst>
          </p:nvPr>
        </p:nvSpPr>
        <p:spPr>
          <a:xfrm>
            <a:off x="8751600" y="6356350"/>
            <a:ext cx="2743200" cy="365125"/>
          </a:xfrm>
          <a:prstGeom prst="rect">
            <a:avLst/>
          </a:prstGeom>
        </p:spPr>
        <p:txBody>
          <a:bodyPr vert="horz" wrap="square" lIns="91440" tIns="45720" rIns="91440" bIns="45720" rtlCol="0" anchor="ctr">
            <a:normAutofit/>
          </a:bodyPr>
          <a:lstStyle>
            <a:lvl1pPr algn="r">
              <a:defRPr sz="1200">
                <a:solidFill>
                  <a:schemeClr val="tx1">
                    <a:tint val="75000"/>
                  </a:schemeClr>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stStyle>
          <a:p>
            <a:fld id="{BE5F26B5-172A-4DC2-B0B7-181CFC56B87C}" type="slidenum">
              <a:rPr lang="en-US" smtClean="0"/>
            </a:fld>
            <a:endParaRPr lang="en-US"/>
          </a:p>
        </p:txBody>
      </p:sp>
      <p:sp>
        <p:nvSpPr>
          <p:cNvPr id="8" name="KSO_TEMPLATE" hidden="1"/>
          <p:cNvSpPr/>
          <p:nvPr>
            <p:custDataLst>
              <p:tags r:id="rId19"/>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100000"/>
        </a:lnSpc>
        <a:spcBef>
          <a:spcPct val="0"/>
        </a:spcBef>
        <a:buNone/>
        <a:defRPr sz="3600" b="1" kern="1200">
          <a:solidFill>
            <a:schemeClr val="tx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p:titleStyle>
    <p:body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20.xml"/><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tags" Target="../tags/tag76.xml"/></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tags" Target="../tags/tag104.xml"/></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s>
</file>

<file path=ppt/slides/_rels/slide12.xml.rels><?xml version="1.0" encoding="UTF-8" standalone="yes"?>
<Relationships xmlns="http://schemas.openxmlformats.org/package/2006/relationships"><Relationship Id="rId5" Type="http://schemas.microsoft.com/office/2018/10/relationships/comments" Target="../comments/modernComment2.xml"/><Relationship Id="rId4" Type="http://schemas.openxmlformats.org/officeDocument/2006/relationships/slideLayout" Target="../slideLayouts/slideLayout14.xml"/><Relationship Id="rId3" Type="http://schemas.openxmlformats.org/officeDocument/2006/relationships/tags" Target="../tags/tag112.xml"/><Relationship Id="rId2" Type="http://schemas.openxmlformats.org/officeDocument/2006/relationships/tags" Target="../tags/tag111.xml"/><Relationship Id="rId1" Type="http://schemas.openxmlformats.org/officeDocument/2006/relationships/tags" Target="../tags/tag110.xml"/></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tags" Target="../tags/tag115.xml"/><Relationship Id="rId2" Type="http://schemas.openxmlformats.org/officeDocument/2006/relationships/tags" Target="../tags/tag114.xml"/><Relationship Id="rId1" Type="http://schemas.openxmlformats.org/officeDocument/2006/relationships/tags" Target="../tags/tag113.xml"/></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tags" Target="../tags/tag118.xml"/><Relationship Id="rId2" Type="http://schemas.openxmlformats.org/officeDocument/2006/relationships/tags" Target="../tags/tag117.xml"/><Relationship Id="rId1" Type="http://schemas.openxmlformats.org/officeDocument/2006/relationships/tags" Target="../tags/tag116.xml"/></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20.xml"/><Relationship Id="rId3" Type="http://schemas.openxmlformats.org/officeDocument/2006/relationships/tags" Target="../tags/tag121.xml"/><Relationship Id="rId2" Type="http://schemas.openxmlformats.org/officeDocument/2006/relationships/tags" Target="../tags/tag120.xml"/><Relationship Id="rId1" Type="http://schemas.openxmlformats.org/officeDocument/2006/relationships/tags" Target="../tags/tag119.xml"/></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20.xml"/><Relationship Id="rId3" Type="http://schemas.openxmlformats.org/officeDocument/2006/relationships/tags" Target="../tags/tag124.xml"/><Relationship Id="rId2" Type="http://schemas.openxmlformats.org/officeDocument/2006/relationships/tags" Target="../tags/tag123.xml"/><Relationship Id="rId1" Type="http://schemas.openxmlformats.org/officeDocument/2006/relationships/tags" Target="../tags/tag122.xml"/></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19.xml"/><Relationship Id="rId4" Type="http://schemas.openxmlformats.org/officeDocument/2006/relationships/tags" Target="../tags/tag128.xml"/><Relationship Id="rId3" Type="http://schemas.openxmlformats.org/officeDocument/2006/relationships/tags" Target="../tags/tag127.xml"/><Relationship Id="rId2" Type="http://schemas.openxmlformats.org/officeDocument/2006/relationships/tags" Target="../tags/tag126.xml"/><Relationship Id="rId1" Type="http://schemas.openxmlformats.org/officeDocument/2006/relationships/tags" Target="../tags/tag125.xml"/></Relationships>
</file>

<file path=ppt/slides/_rels/slide18.xml.rels><?xml version="1.0" encoding="UTF-8" standalone="yes"?>
<Relationships xmlns="http://schemas.openxmlformats.org/package/2006/relationships"><Relationship Id="rId5" Type="http://schemas.microsoft.com/office/2018/10/relationships/comments" Target="../comments/modernComment3.xml"/><Relationship Id="rId4" Type="http://schemas.openxmlformats.org/officeDocument/2006/relationships/slideLayout" Target="../slideLayouts/slideLayout14.xml"/><Relationship Id="rId3" Type="http://schemas.openxmlformats.org/officeDocument/2006/relationships/tags" Target="../tags/tag131.xml"/><Relationship Id="rId2" Type="http://schemas.openxmlformats.org/officeDocument/2006/relationships/tags" Target="../tags/tag130.xml"/><Relationship Id="rId1" Type="http://schemas.openxmlformats.org/officeDocument/2006/relationships/tags" Target="../tags/tag129.xml"/></Relationships>
</file>

<file path=ppt/slides/_rels/slide19.xml.rels><?xml version="1.0" encoding="UTF-8" standalone="yes"?>
<Relationships xmlns="http://schemas.openxmlformats.org/package/2006/relationships"><Relationship Id="rId9" Type="http://schemas.openxmlformats.org/officeDocument/2006/relationships/tags" Target="../tags/tag140.xml"/><Relationship Id="rId8" Type="http://schemas.openxmlformats.org/officeDocument/2006/relationships/tags" Target="../tags/tag139.xml"/><Relationship Id="rId7" Type="http://schemas.openxmlformats.org/officeDocument/2006/relationships/tags" Target="../tags/tag138.xml"/><Relationship Id="rId6" Type="http://schemas.openxmlformats.org/officeDocument/2006/relationships/tags" Target="../tags/tag137.xml"/><Relationship Id="rId5" Type="http://schemas.openxmlformats.org/officeDocument/2006/relationships/tags" Target="../tags/tag136.xml"/><Relationship Id="rId4" Type="http://schemas.openxmlformats.org/officeDocument/2006/relationships/tags" Target="../tags/tag135.xml"/><Relationship Id="rId3" Type="http://schemas.openxmlformats.org/officeDocument/2006/relationships/tags" Target="../tags/tag134.xml"/><Relationship Id="rId2" Type="http://schemas.openxmlformats.org/officeDocument/2006/relationships/tags" Target="../tags/tag133.xml"/><Relationship Id="rId12" Type="http://schemas.openxmlformats.org/officeDocument/2006/relationships/slideLayout" Target="../slideLayouts/slideLayout14.xml"/><Relationship Id="rId11" Type="http://schemas.openxmlformats.org/officeDocument/2006/relationships/tags" Target="../tags/tag142.xml"/><Relationship Id="rId10" Type="http://schemas.openxmlformats.org/officeDocument/2006/relationships/tags" Target="../tags/tag141.xml"/><Relationship Id="rId1" Type="http://schemas.openxmlformats.org/officeDocument/2006/relationships/tags" Target="../tags/tag132.xml"/></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19.xml"/><Relationship Id="rId4" Type="http://schemas.openxmlformats.org/officeDocument/2006/relationships/tags" Target="../tags/tag82.xml"/><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tags" Target="../tags/tag79.xml"/></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tags" Target="../tags/tag145.xml"/><Relationship Id="rId2" Type="http://schemas.openxmlformats.org/officeDocument/2006/relationships/tags" Target="../tags/tag144.xml"/><Relationship Id="rId1" Type="http://schemas.openxmlformats.org/officeDocument/2006/relationships/tags" Target="../tags/tag143.xml"/></Relationships>
</file>

<file path=ppt/slides/_rels/slide21.xml.rels><?xml version="1.0" encoding="UTF-8" standalone="yes"?>
<Relationships xmlns="http://schemas.openxmlformats.org/package/2006/relationships"><Relationship Id="rId8" Type="http://schemas.microsoft.com/office/2018/10/relationships/comments" Target="../comments/modernComment4.xml"/><Relationship Id="rId7" Type="http://schemas.openxmlformats.org/officeDocument/2006/relationships/slideLayout" Target="../slideLayouts/slideLayout19.xml"/><Relationship Id="rId6" Type="http://schemas.openxmlformats.org/officeDocument/2006/relationships/tags" Target="../tags/tag151.xml"/><Relationship Id="rId5" Type="http://schemas.openxmlformats.org/officeDocument/2006/relationships/tags" Target="../tags/tag150.xml"/><Relationship Id="rId4" Type="http://schemas.openxmlformats.org/officeDocument/2006/relationships/tags" Target="../tags/tag149.xml"/><Relationship Id="rId3" Type="http://schemas.openxmlformats.org/officeDocument/2006/relationships/tags" Target="../tags/tag148.xml"/><Relationship Id="rId2" Type="http://schemas.openxmlformats.org/officeDocument/2006/relationships/tags" Target="../tags/tag147.xml"/><Relationship Id="rId1" Type="http://schemas.openxmlformats.org/officeDocument/2006/relationships/tags" Target="../tags/tag146.xml"/></Relationships>
</file>

<file path=ppt/slides/_rels/slide22.xml.rels><?xml version="1.0" encoding="UTF-8" standalone="yes"?>
<Relationships xmlns="http://schemas.openxmlformats.org/package/2006/relationships"><Relationship Id="rId6" Type="http://schemas.openxmlformats.org/officeDocument/2006/relationships/slideLayout" Target="../slideLayouts/slideLayout14.xml"/><Relationship Id="rId5" Type="http://schemas.openxmlformats.org/officeDocument/2006/relationships/tags" Target="../tags/tag155.xml"/><Relationship Id="rId4" Type="http://schemas.openxmlformats.org/officeDocument/2006/relationships/image" Target="../media/image1.png"/><Relationship Id="rId3" Type="http://schemas.openxmlformats.org/officeDocument/2006/relationships/tags" Target="../tags/tag154.xml"/><Relationship Id="rId2" Type="http://schemas.openxmlformats.org/officeDocument/2006/relationships/tags" Target="../tags/tag153.xml"/><Relationship Id="rId1" Type="http://schemas.openxmlformats.org/officeDocument/2006/relationships/tags" Target="../tags/tag152.xml"/></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tags" Target="../tags/tag158.xml"/><Relationship Id="rId2" Type="http://schemas.openxmlformats.org/officeDocument/2006/relationships/tags" Target="../tags/tag157.xml"/><Relationship Id="rId1" Type="http://schemas.openxmlformats.org/officeDocument/2006/relationships/tags" Target="../tags/tag156.xml"/></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tags" Target="../tags/tag161.xml"/><Relationship Id="rId2" Type="http://schemas.openxmlformats.org/officeDocument/2006/relationships/tags" Target="../tags/tag160.xml"/><Relationship Id="rId1" Type="http://schemas.openxmlformats.org/officeDocument/2006/relationships/tags" Target="../tags/tag159.xml"/></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tags" Target="../tags/tag164.xml"/><Relationship Id="rId2" Type="http://schemas.openxmlformats.org/officeDocument/2006/relationships/tags" Target="../tags/tag163.xml"/><Relationship Id="rId1" Type="http://schemas.openxmlformats.org/officeDocument/2006/relationships/tags" Target="../tags/tag162.xml"/></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tags" Target="../tags/tag167.xml"/><Relationship Id="rId2" Type="http://schemas.openxmlformats.org/officeDocument/2006/relationships/tags" Target="../tags/tag166.xml"/><Relationship Id="rId1" Type="http://schemas.openxmlformats.org/officeDocument/2006/relationships/tags" Target="../tags/tag165.xml"/></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tags" Target="../tags/tag170.xml"/><Relationship Id="rId2" Type="http://schemas.openxmlformats.org/officeDocument/2006/relationships/tags" Target="../tags/tag169.xml"/><Relationship Id="rId1" Type="http://schemas.openxmlformats.org/officeDocument/2006/relationships/tags" Target="../tags/tag168.xml"/></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tags" Target="../tags/tag173.xml"/><Relationship Id="rId2" Type="http://schemas.openxmlformats.org/officeDocument/2006/relationships/tags" Target="../tags/tag172.xml"/><Relationship Id="rId1" Type="http://schemas.openxmlformats.org/officeDocument/2006/relationships/tags" Target="../tags/tag171.xml"/></Relationships>
</file>

<file path=ppt/slides/_rels/slide29.xml.rels><?xml version="1.0" encoding="UTF-8" standalone="yes"?>
<Relationships xmlns="http://schemas.openxmlformats.org/package/2006/relationships"><Relationship Id="rId5" Type="http://schemas.microsoft.com/office/2018/10/relationships/comments" Target="../comments/modernComment5.xml"/><Relationship Id="rId4" Type="http://schemas.openxmlformats.org/officeDocument/2006/relationships/slideLayout" Target="../slideLayouts/slideLayout14.xml"/><Relationship Id="rId3" Type="http://schemas.openxmlformats.org/officeDocument/2006/relationships/tags" Target="../tags/tag176.xml"/><Relationship Id="rId2" Type="http://schemas.openxmlformats.org/officeDocument/2006/relationships/tags" Target="../tags/tag175.xml"/><Relationship Id="rId1" Type="http://schemas.openxmlformats.org/officeDocument/2006/relationships/tags" Target="../tags/tag174.xml"/></Relationships>
</file>

<file path=ppt/slides/_rels/slide3.xml.rels><?xml version="1.0" encoding="UTF-8" standalone="yes"?>
<Relationships xmlns="http://schemas.openxmlformats.org/package/2006/relationships"><Relationship Id="rId5" Type="http://schemas.microsoft.com/office/2018/10/relationships/comments" Target="../comments/modernComment1.xml"/><Relationship Id="rId4" Type="http://schemas.openxmlformats.org/officeDocument/2006/relationships/slideLayout" Target="../slideLayouts/slideLayout14.xml"/><Relationship Id="rId3" Type="http://schemas.openxmlformats.org/officeDocument/2006/relationships/tags" Target="../tags/tag85.xml"/><Relationship Id="rId2" Type="http://schemas.openxmlformats.org/officeDocument/2006/relationships/tags" Target="../tags/tag84.xml"/><Relationship Id="rId1" Type="http://schemas.openxmlformats.org/officeDocument/2006/relationships/tags" Target="../tags/tag83.xml"/></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tags" Target="../tags/tag179.xml"/><Relationship Id="rId2" Type="http://schemas.openxmlformats.org/officeDocument/2006/relationships/tags" Target="../tags/tag178.xml"/><Relationship Id="rId1" Type="http://schemas.openxmlformats.org/officeDocument/2006/relationships/tags" Target="../tags/tag177.xml"/></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tags" Target="../tags/tag182.xml"/><Relationship Id="rId2" Type="http://schemas.openxmlformats.org/officeDocument/2006/relationships/tags" Target="../tags/tag181.xml"/><Relationship Id="rId1" Type="http://schemas.openxmlformats.org/officeDocument/2006/relationships/tags" Target="../tags/tag180.xml"/></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tags" Target="../tags/tag185.xml"/><Relationship Id="rId2" Type="http://schemas.openxmlformats.org/officeDocument/2006/relationships/tags" Target="../tags/tag184.xml"/><Relationship Id="rId1" Type="http://schemas.openxmlformats.org/officeDocument/2006/relationships/tags" Target="../tags/tag183.xml"/></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20.xml"/><Relationship Id="rId3" Type="http://schemas.openxmlformats.org/officeDocument/2006/relationships/tags" Target="../tags/tag188.xml"/><Relationship Id="rId2" Type="http://schemas.openxmlformats.org/officeDocument/2006/relationships/tags" Target="../tags/tag187.xml"/><Relationship Id="rId1" Type="http://schemas.openxmlformats.org/officeDocument/2006/relationships/tags" Target="../tags/tag186.xml"/></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19.xml"/><Relationship Id="rId3" Type="http://schemas.openxmlformats.org/officeDocument/2006/relationships/tags" Target="../tags/tag191.xml"/><Relationship Id="rId2" Type="http://schemas.openxmlformats.org/officeDocument/2006/relationships/tags" Target="../tags/tag190.xml"/><Relationship Id="rId1" Type="http://schemas.openxmlformats.org/officeDocument/2006/relationships/tags" Target="../tags/tag189.xml"/></Relationships>
</file>

<file path=ppt/slides/_rels/slide35.xml.rels><?xml version="1.0" encoding="UTF-8" standalone="yes"?>
<Relationships xmlns="http://schemas.openxmlformats.org/package/2006/relationships"><Relationship Id="rId4" Type="http://schemas.openxmlformats.org/officeDocument/2006/relationships/slideLayout" Target="../slideLayouts/slideLayout19.xml"/><Relationship Id="rId3" Type="http://schemas.openxmlformats.org/officeDocument/2006/relationships/tags" Target="../tags/tag194.xml"/><Relationship Id="rId2" Type="http://schemas.openxmlformats.org/officeDocument/2006/relationships/tags" Target="../tags/tag193.xml"/><Relationship Id="rId1" Type="http://schemas.openxmlformats.org/officeDocument/2006/relationships/tags" Target="../tags/tag192.xml"/></Relationships>
</file>

<file path=ppt/slides/_rels/slide36.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tags" Target="../tags/tag197.xml"/><Relationship Id="rId2" Type="http://schemas.openxmlformats.org/officeDocument/2006/relationships/tags" Target="../tags/tag196.xml"/><Relationship Id="rId1" Type="http://schemas.openxmlformats.org/officeDocument/2006/relationships/tags" Target="../tags/tag195.xml"/></Relationships>
</file>

<file path=ppt/slides/_rels/slide37.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tags" Target="../tags/tag200.xml"/><Relationship Id="rId2" Type="http://schemas.openxmlformats.org/officeDocument/2006/relationships/tags" Target="../tags/tag199.xml"/><Relationship Id="rId1" Type="http://schemas.openxmlformats.org/officeDocument/2006/relationships/tags" Target="../tags/tag198.xml"/></Relationships>
</file>

<file path=ppt/slides/_rels/slide38.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tags" Target="../tags/tag203.xml"/><Relationship Id="rId2" Type="http://schemas.openxmlformats.org/officeDocument/2006/relationships/tags" Target="../tags/tag202.xml"/><Relationship Id="rId1" Type="http://schemas.openxmlformats.org/officeDocument/2006/relationships/tags" Target="../tags/tag201.xml"/></Relationships>
</file>

<file path=ppt/slides/_rels/slide39.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tags" Target="../tags/tag206.xml"/><Relationship Id="rId2" Type="http://schemas.openxmlformats.org/officeDocument/2006/relationships/tags" Target="../tags/tag205.xml"/><Relationship Id="rId1" Type="http://schemas.openxmlformats.org/officeDocument/2006/relationships/tags" Target="../tags/tag204.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tags" Target="../tags/tag86.xml"/></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tags" Target="../tags/tag89.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tags" Target="../tags/tag94.xml"/><Relationship Id="rId2" Type="http://schemas.openxmlformats.org/officeDocument/2006/relationships/tags" Target="../tags/tag93.xml"/><Relationship Id="rId1" Type="http://schemas.openxmlformats.org/officeDocument/2006/relationships/tags" Target="../tags/tag92.xml"/></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tags" Target="../tags/tag95.xml"/></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tags" Target="../tags/tag98.xml"/></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custDataLst>
              <p:tags r:id="rId1"/>
            </p:custDataLst>
          </p:nvPr>
        </p:nvSpPr>
        <p:spPr>
          <a:xfrm>
            <a:off x="1524000" y="890905"/>
            <a:ext cx="9144000" cy="2068195"/>
          </a:xfrm>
          <a:prstGeom prst="rect">
            <a:avLst/>
          </a:prstGeom>
        </p:spPr>
        <p:txBody>
          <a:bodyPr vert="horz" wrap="square" lIns="91440" tIns="45720" rIns="91440" bIns="45720" rtlCol="0" anchor="b">
            <a:normAutofit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altLang="en-US" sz="3200" dirty="0">
                <a:solidFill>
                  <a:schemeClr val="tx1"/>
                </a:solidFill>
              </a:rPr>
              <a:t>Evaluation of the Usability, Acceptability, and User Engagement of a Digital Health and Wellness Platform among Strathmore University Students in Nairobi County, Kenya.</a:t>
            </a:r>
            <a:endParaRPr lang="en-US" altLang="en-US" sz="3200" dirty="0">
              <a:solidFill>
                <a:schemeClr val="tx1"/>
              </a:solidFill>
            </a:endParaRPr>
          </a:p>
        </p:txBody>
      </p:sp>
      <p:sp>
        <p:nvSpPr>
          <p:cNvPr id="4" name="Subtitle 2"/>
          <p:cNvSpPr>
            <a:spLocks noGrp="1"/>
          </p:cNvSpPr>
          <p:nvPr>
            <p:custDataLst>
              <p:tags r:id="rId2"/>
            </p:custDataLst>
          </p:nvPr>
        </p:nvSpPr>
        <p:spPr>
          <a:xfrm>
            <a:off x="1524000" y="3602355"/>
            <a:ext cx="9144000" cy="2193925"/>
          </a:xfrm>
          <a:prstGeom prst="rect">
            <a:avLst/>
          </a:prstGeom>
        </p:spPr>
        <p:txBody>
          <a:bodyPr vert="horz" wrap="square" lIns="91440" tIns="45720" rIns="91440" bIns="45720" rtlCol="0">
            <a:normAutofit fontScale="8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a:solidFill>
                  <a:schemeClr val="tx1"/>
                </a:solidFill>
              </a:rPr>
              <a:t>Dr. Fidelis Waitimu</a:t>
            </a:r>
            <a:endParaRPr lang="en-US">
              <a:solidFill>
                <a:schemeClr val="tx1"/>
              </a:solidFill>
            </a:endParaRPr>
          </a:p>
          <a:p>
            <a:pPr algn="l"/>
            <a:r>
              <a:rPr lang="en-US">
                <a:solidFill>
                  <a:schemeClr val="tx1"/>
                </a:solidFill>
              </a:rPr>
              <a:t>HPS62/46199/2024</a:t>
            </a:r>
            <a:endParaRPr lang="en-US">
              <a:solidFill>
                <a:schemeClr val="tx1"/>
              </a:solidFill>
            </a:endParaRPr>
          </a:p>
          <a:p>
            <a:pPr algn="l"/>
            <a:r>
              <a:rPr lang="en-US">
                <a:solidFill>
                  <a:schemeClr val="tx1"/>
                </a:solidFill>
              </a:rPr>
              <a:t>Mmed Psychiatry</a:t>
            </a:r>
            <a:endParaRPr lang="en-US">
              <a:solidFill>
                <a:schemeClr val="tx1"/>
              </a:solidFill>
            </a:endParaRPr>
          </a:p>
          <a:p>
            <a:pPr algn="l"/>
            <a:r>
              <a:rPr lang="en-US">
                <a:solidFill>
                  <a:schemeClr val="tx1"/>
                </a:solidFill>
              </a:rPr>
              <a:t>Supervisors: Prof Anne Mathai</a:t>
            </a:r>
            <a:endParaRPr lang="en-US">
              <a:solidFill>
                <a:schemeClr val="tx1"/>
              </a:solidFill>
            </a:endParaRPr>
          </a:p>
          <a:p>
            <a:pPr algn="l"/>
            <a:r>
              <a:rPr lang="en-US">
                <a:solidFill>
                  <a:schemeClr val="tx1"/>
                </a:solidFill>
              </a:rPr>
              <a:t>Dr. Catherine Musyoka</a:t>
            </a:r>
            <a:endParaRPr lang="en-US">
              <a:solidFill>
                <a:schemeClr val="tx1"/>
              </a:solidFill>
            </a:endParaRPr>
          </a:p>
          <a:p>
            <a:pPr algn="l"/>
            <a:r>
              <a:rPr lang="en-US">
                <a:solidFill>
                  <a:schemeClr val="tx1"/>
                </a:solidFill>
              </a:rPr>
              <a:t>Dr. Anahita Ali</a:t>
            </a:r>
            <a:endParaRPr lang="en-US">
              <a:solidFill>
                <a:schemeClr val="tx1"/>
              </a:solidFill>
            </a:endParaRPr>
          </a:p>
        </p:txBody>
      </p:sp>
    </p:spTree>
    <p:custDataLst>
      <p:tags r:id="rId3"/>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Problem Statement</a:t>
            </a:r>
            <a:endParaRPr lang="en-US" dirty="0">
              <a:sym typeface="+mn-ea"/>
            </a:endParaRPr>
          </a:p>
        </p:txBody>
      </p:sp>
      <p:sp>
        <p:nvSpPr>
          <p:cNvPr id="4" name="Content Placeholder 2"/>
          <p:cNvSpPr>
            <a:spLocks noGrp="1"/>
          </p:cNvSpPr>
          <p:nvPr>
            <p:custDataLst>
              <p:tags r:id="rId2"/>
            </p:custDataLst>
          </p:nvPr>
        </p:nvSpPr>
        <p:spPr>
          <a:xfrm>
            <a:off x="694690" y="1432560"/>
            <a:ext cx="10800080" cy="5258435"/>
          </a:xfrm>
          <a:prstGeom prst="rect">
            <a:avLst/>
          </a:prstGeom>
        </p:spPr>
        <p:txBody>
          <a:bodyPr vert="horz" wrap="square" lIns="91440" tIns="45720" rIns="91440" bIns="45720" rtlCol="0">
            <a:normAutofit fontScale="8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a:solidFill>
                  <a:schemeClr val="tx1"/>
                </a:solidFill>
              </a:rPr>
              <a:t>Mental health disorders like depression and anxiety remain a significant public health challenge globally and in Kenya, disproportionately affecting youth. </a:t>
            </a:r>
            <a:endParaRPr lang="en-US" altLang="en-US">
              <a:solidFill>
                <a:schemeClr val="tx1"/>
              </a:solidFill>
            </a:endParaRPr>
          </a:p>
          <a:p>
            <a:r>
              <a:rPr lang="en-US" altLang="en-US">
                <a:solidFill>
                  <a:schemeClr val="tx1"/>
                </a:solidFill>
              </a:rPr>
              <a:t>Despite increased awareness, over 70% of individuals with mental health conditions in low- and middle-income countries do not receive treatment due to limited resources, stigma, and low mental health literacy. </a:t>
            </a:r>
            <a:endParaRPr lang="en-US" altLang="en-US">
              <a:solidFill>
                <a:schemeClr val="tx1"/>
              </a:solidFill>
            </a:endParaRPr>
          </a:p>
          <a:p>
            <a:r>
              <a:rPr lang="en-US" altLang="en-US">
                <a:solidFill>
                  <a:schemeClr val="tx1"/>
                </a:solidFill>
              </a:rPr>
              <a:t>In Kenya, these disorders are common among university students, but the country faces a severe shortage of mental health professionals and uneven service distribution, mostly concentrated in urban referral hospitals. </a:t>
            </a:r>
            <a:endParaRPr lang="en-US" altLang="en-US">
              <a:solidFill>
                <a:schemeClr val="tx1"/>
              </a:solidFill>
            </a:endParaRPr>
          </a:p>
          <a:p>
            <a:r>
              <a:rPr lang="en-US" altLang="en-US">
                <a:solidFill>
                  <a:schemeClr val="tx1"/>
                </a:solidFill>
              </a:rPr>
              <a:t>Consequently, early detection, effective treatment, and sustained help-seeking are limited. Digital mental health applications offer promising ways to improve access, affordability, and continuity of care with limited studies among youth in Kenya.</a:t>
            </a:r>
            <a:endParaRPr lang="en-US" altLang="en-US">
              <a:solidFill>
                <a:schemeClr val="tx1"/>
              </a:solidFill>
            </a:endParaRPr>
          </a:p>
        </p:txBody>
      </p:sp>
    </p:spTree>
    <p:custDataLst>
      <p:tags r:id="rId3"/>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Justification</a:t>
            </a:r>
            <a:endParaRPr lang="en-US" dirty="0">
              <a:sym typeface="+mn-ea"/>
            </a:endParaRPr>
          </a:p>
        </p:txBody>
      </p:sp>
      <p:sp>
        <p:nvSpPr>
          <p:cNvPr id="4" name="Content Placeholder 2"/>
          <p:cNvSpPr>
            <a:spLocks noGrp="1"/>
          </p:cNvSpPr>
          <p:nvPr>
            <p:custDataLst>
              <p:tags r:id="rId2"/>
            </p:custDataLst>
          </p:nvPr>
        </p:nvSpPr>
        <p:spPr>
          <a:xfrm>
            <a:off x="694690" y="1330960"/>
            <a:ext cx="10800080" cy="4846955"/>
          </a:xfrm>
          <a:prstGeom prst="rect">
            <a:avLst/>
          </a:prstGeom>
        </p:spPr>
        <p:txBody>
          <a:bodyPr vert="horz" wrap="square" lIns="91440" tIns="45720" rIns="91440" bIns="45720" rtlCol="0">
            <a:normAutofit fontScale="9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a:solidFill>
                  <a:schemeClr val="tx1"/>
                </a:solidFill>
              </a:rPr>
              <a:t>This study addresses Kenya’s unmet mental health needs by exploring a digital intervention that could expand access to care in a cost-effective, scalable way. </a:t>
            </a:r>
            <a:endParaRPr lang="en-US" altLang="en-US">
              <a:solidFill>
                <a:schemeClr val="tx1"/>
              </a:solidFill>
            </a:endParaRPr>
          </a:p>
          <a:p>
            <a:r>
              <a:rPr lang="en-US" altLang="en-US">
                <a:solidFill>
                  <a:schemeClr val="tx1"/>
                </a:solidFill>
              </a:rPr>
              <a:t>It fills a crucial evidence gap on the local adaptation and real-world effectiveness of digital mental health apps in African settings. </a:t>
            </a:r>
            <a:endParaRPr lang="en-US" altLang="en-US">
              <a:solidFill>
                <a:schemeClr val="tx1"/>
              </a:solidFill>
            </a:endParaRPr>
          </a:p>
          <a:p>
            <a:r>
              <a:rPr lang="en-US" altLang="en-US">
                <a:solidFill>
                  <a:schemeClr val="tx1"/>
                </a:solidFill>
              </a:rPr>
              <a:t>Aligned with Kenya’s National Digital Health Strategy (2019–2024) and the WHO Global Strategy on Digital Health (2020–2025), the research prioritizes equitable, person-centered care through digital technologies. </a:t>
            </a:r>
            <a:endParaRPr lang="en-US" altLang="en-US">
              <a:solidFill>
                <a:schemeClr val="tx1"/>
              </a:solidFill>
            </a:endParaRPr>
          </a:p>
          <a:p>
            <a:r>
              <a:rPr lang="en-US" altLang="en-US">
                <a:solidFill>
                  <a:schemeClr val="tx1"/>
                </a:solidFill>
              </a:rPr>
              <a:t>By assessing usability, acceptability, and engagament, the study will inform clinical outcomes, app design, user engagement strategies, and policy integration.</a:t>
            </a:r>
            <a:endParaRPr lang="en-US" altLang="en-US">
              <a:solidFill>
                <a:schemeClr val="tx1"/>
              </a:solidFill>
            </a:endParaRPr>
          </a:p>
        </p:txBody>
      </p:sp>
    </p:spTree>
    <p:custDataLst>
      <p:tags r:id="rId3"/>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Research Objectives</a:t>
            </a:r>
            <a:endParaRPr lang="en-US" dirty="0">
              <a:sym typeface="+mn-ea"/>
            </a:endParaRPr>
          </a:p>
        </p:txBody>
      </p:sp>
      <p:sp>
        <p:nvSpPr>
          <p:cNvPr id="4" name="Content Placeholder 2"/>
          <p:cNvSpPr>
            <a:spLocks noGrp="1"/>
          </p:cNvSpPr>
          <p:nvPr>
            <p:custDataLst>
              <p:tags r:id="rId2"/>
            </p:custDataLst>
          </p:nvPr>
        </p:nvSpPr>
        <p:spPr>
          <a:xfrm>
            <a:off x="694690" y="1346835"/>
            <a:ext cx="10800080" cy="4831080"/>
          </a:xfrm>
          <a:prstGeom prst="rect">
            <a:avLst/>
          </a:prstGeom>
        </p:spPr>
        <p:txBody>
          <a:bodyPr vert="horz" wrap="square" lIns="91440" tIns="45720" rIns="91440" bIns="45720" rtlCol="0">
            <a:normAutofit fontScale="8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en-US" b="1">
                <a:solidFill>
                  <a:schemeClr val="tx1"/>
                </a:solidFill>
              </a:rPr>
              <a:t>Broad Objective:</a:t>
            </a:r>
            <a:endParaRPr lang="en-US" altLang="en-US" b="1">
              <a:solidFill>
                <a:schemeClr val="tx1"/>
              </a:solidFill>
            </a:endParaRPr>
          </a:p>
          <a:p>
            <a:pPr marL="0" indent="0">
              <a:buNone/>
            </a:pPr>
            <a:r>
              <a:rPr lang="en-US" altLang="en-US">
                <a:solidFill>
                  <a:schemeClr val="tx1"/>
                </a:solidFill>
              </a:rPr>
              <a:t>To evaluate the usability, acceptability, and user engagement patterns of a digital health and wellness platform among Strathmore University students in Nairobi County.</a:t>
            </a:r>
            <a:endParaRPr lang="en-US" altLang="en-US">
              <a:solidFill>
                <a:schemeClr val="tx1"/>
              </a:solidFill>
            </a:endParaRPr>
          </a:p>
          <a:p>
            <a:pPr marL="0" indent="0">
              <a:buNone/>
            </a:pPr>
            <a:r>
              <a:rPr lang="en-US" altLang="en-US" b="1">
                <a:solidFill>
                  <a:schemeClr val="tx1"/>
                </a:solidFill>
              </a:rPr>
              <a:t>Specific Objectives:</a:t>
            </a:r>
            <a:endParaRPr lang="en-US" altLang="en-US" b="1">
              <a:solidFill>
                <a:schemeClr val="tx1"/>
              </a:solidFill>
            </a:endParaRPr>
          </a:p>
          <a:p>
            <a:pPr marL="0" indent="0">
              <a:buNone/>
            </a:pPr>
            <a:r>
              <a:rPr lang="en-US" altLang="en-US">
                <a:solidFill>
                  <a:schemeClr val="tx1"/>
                </a:solidFill>
              </a:rPr>
              <a:t>1. Assess the usability of the platform among Strathmore University students.</a:t>
            </a:r>
            <a:endParaRPr lang="en-US" altLang="en-US">
              <a:solidFill>
                <a:schemeClr val="tx1"/>
              </a:solidFill>
            </a:endParaRPr>
          </a:p>
          <a:p>
            <a:pPr marL="0" indent="0">
              <a:buNone/>
            </a:pPr>
            <a:r>
              <a:rPr lang="en-US" altLang="en-US">
                <a:solidFill>
                  <a:schemeClr val="tx1"/>
                </a:solidFill>
              </a:rPr>
              <a:t>2. Evaluate acceptability, including user satisfaction, perceived usefulness, and willingness to continue using the app.</a:t>
            </a:r>
            <a:endParaRPr lang="en-US" altLang="en-US">
              <a:solidFill>
                <a:schemeClr val="tx1"/>
              </a:solidFill>
            </a:endParaRPr>
          </a:p>
          <a:p>
            <a:pPr marL="0" indent="0">
              <a:buNone/>
            </a:pPr>
            <a:r>
              <a:rPr lang="en-US" altLang="en-US">
                <a:solidFill>
                  <a:schemeClr val="tx1"/>
                </a:solidFill>
              </a:rPr>
              <a:t>3. Determine baseline prevalence of mental health symptoms (depression, anxiety, low well-being) among participants.</a:t>
            </a:r>
            <a:endParaRPr lang="en-US" altLang="en-US">
              <a:solidFill>
                <a:schemeClr val="tx1"/>
              </a:solidFill>
            </a:endParaRPr>
          </a:p>
          <a:p>
            <a:pPr marL="0" indent="0">
              <a:buNone/>
            </a:pPr>
            <a:r>
              <a:rPr lang="en-US" altLang="en-US">
                <a:solidFill>
                  <a:schemeClr val="tx1"/>
                </a:solidFill>
              </a:rPr>
              <a:t>4. Analyze user engagement over 8 weeks, focusing on most used features, peak usage times, and duration and frequency of app use.</a:t>
            </a:r>
            <a:endParaRPr lang="en-US" altLang="en-US">
              <a:solidFill>
                <a:schemeClr val="tx1"/>
              </a:solidFill>
            </a:endParaRPr>
          </a:p>
          <a:p>
            <a:pPr marL="0" indent="0">
              <a:buNone/>
            </a:pPr>
            <a:endParaRPr lang="en-US" altLang="en-US">
              <a:solidFill>
                <a:schemeClr val="tx1"/>
              </a:solidFill>
            </a:endParaRPr>
          </a:p>
        </p:txBody>
      </p:sp>
    </p:spTree>
    <p:custDataLst>
      <p:tags r:id="rId3"/>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Research Questions</a:t>
            </a:r>
            <a:endParaRPr lang="en-US" dirty="0">
              <a:sym typeface="+mn-ea"/>
            </a:endParaRPr>
          </a:p>
        </p:txBody>
      </p:sp>
      <p:sp>
        <p:nvSpPr>
          <p:cNvPr id="4" name="Content Placeholder 2"/>
          <p:cNvSpPr>
            <a:spLocks noGrp="1"/>
          </p:cNvSpPr>
          <p:nvPr>
            <p:custDataLst>
              <p:tags r:id="rId2"/>
            </p:custDataLst>
          </p:nvPr>
        </p:nvSpPr>
        <p:spPr>
          <a:xfrm>
            <a:off x="694690" y="1347470"/>
            <a:ext cx="10800080" cy="4830445"/>
          </a:xfrm>
          <a:prstGeom prst="rect">
            <a:avLst/>
          </a:prstGeom>
        </p:spPr>
        <p:txBody>
          <a:bodyPr vert="horz" wrap="square"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solidFill>
                  <a:schemeClr val="tx1"/>
                </a:solidFill>
              </a:rPr>
              <a:t>Broad Research Question</a:t>
            </a:r>
            <a:endParaRPr lang="en-US" b="1">
              <a:solidFill>
                <a:schemeClr val="tx1"/>
              </a:solidFill>
            </a:endParaRPr>
          </a:p>
          <a:p>
            <a:pPr marL="0" indent="0">
              <a:buNone/>
            </a:pPr>
            <a:r>
              <a:rPr lang="en-US" altLang="en-US">
                <a:solidFill>
                  <a:schemeClr val="tx1"/>
                </a:solidFill>
              </a:rPr>
              <a:t>What are the usability, acceptability, and user engagement patterns of the digital health platform among Strathmore University students in Nairobi County?</a:t>
            </a:r>
            <a:endParaRPr lang="en-US" altLang="en-US">
              <a:solidFill>
                <a:schemeClr val="tx1"/>
              </a:solidFill>
            </a:endParaRPr>
          </a:p>
          <a:p>
            <a:pPr marL="0" indent="0">
              <a:buNone/>
            </a:pPr>
            <a:r>
              <a:rPr lang="en-US" altLang="en-US" b="1">
                <a:solidFill>
                  <a:schemeClr val="tx1"/>
                </a:solidFill>
              </a:rPr>
              <a:t>Specific Research Question</a:t>
            </a:r>
            <a:endParaRPr lang="en-US" altLang="en-US" b="1">
              <a:solidFill>
                <a:schemeClr val="tx1"/>
              </a:solidFill>
            </a:endParaRPr>
          </a:p>
          <a:p>
            <a:pPr marL="0" indent="0">
              <a:buNone/>
            </a:pPr>
            <a:r>
              <a:rPr lang="en-US" altLang="en-US">
                <a:solidFill>
                  <a:schemeClr val="tx1"/>
                </a:solidFill>
              </a:rPr>
              <a:t>1. What is the level of usability of the meWell digital health platform among Strathmore University students?</a:t>
            </a:r>
            <a:endParaRPr lang="en-US" altLang="en-US">
              <a:solidFill>
                <a:schemeClr val="tx1"/>
              </a:solidFill>
            </a:endParaRPr>
          </a:p>
          <a:p>
            <a:pPr marL="0" indent="0">
              <a:buNone/>
            </a:pPr>
            <a:r>
              <a:rPr lang="en-US" altLang="en-US">
                <a:solidFill>
                  <a:schemeClr val="tx1"/>
                </a:solidFill>
              </a:rPr>
              <a:t>2. How acceptable is the digital health platform to users in terms of satisfaction, perceived usefulness, and intention to continue use?</a:t>
            </a:r>
            <a:endParaRPr lang="en-US" altLang="en-US">
              <a:solidFill>
                <a:schemeClr val="tx1"/>
              </a:solidFill>
            </a:endParaRPr>
          </a:p>
          <a:p>
            <a:endParaRPr lang="en-US" altLang="en-US">
              <a:solidFill>
                <a:schemeClr val="tx1"/>
              </a:solidFill>
            </a:endParaRPr>
          </a:p>
        </p:txBody>
      </p:sp>
    </p:spTree>
    <p:custDataLst>
      <p:tags r:id="rId3"/>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Research Questions</a:t>
            </a:r>
            <a:endParaRPr lang="en-US" dirty="0">
              <a:sym typeface="+mn-ea"/>
            </a:endParaRPr>
          </a:p>
        </p:txBody>
      </p:sp>
      <p:sp>
        <p:nvSpPr>
          <p:cNvPr id="4" name="Content Placeholder 2"/>
          <p:cNvSpPr>
            <a:spLocks noGrp="1"/>
          </p:cNvSpPr>
          <p:nvPr>
            <p:custDataLst>
              <p:tags r:id="rId2"/>
            </p:custDataLst>
          </p:nvPr>
        </p:nvSpPr>
        <p:spPr>
          <a:xfrm>
            <a:off x="694690" y="1621155"/>
            <a:ext cx="10800080" cy="4556760"/>
          </a:xfrm>
          <a:prstGeom prst="rect">
            <a:avLst/>
          </a:prstGeom>
        </p:spPr>
        <p:txBody>
          <a:bodyPr vert="horz" wrap="square"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en-US">
                <a:solidFill>
                  <a:schemeClr val="tx1"/>
                </a:solidFill>
                <a:sym typeface="+mn-ea"/>
              </a:rPr>
              <a:t>3.What is the prevalence of depressive symptoms, anxiety symptoms, and low psychological well-being among Strathmore University users of the digital health platform at baseline?</a:t>
            </a:r>
            <a:endParaRPr lang="en-US" altLang="en-US">
              <a:solidFill>
                <a:schemeClr val="tx1"/>
              </a:solidFill>
            </a:endParaRPr>
          </a:p>
          <a:p>
            <a:pPr marL="0" indent="0">
              <a:buNone/>
            </a:pPr>
            <a:r>
              <a:rPr lang="en-US" altLang="en-US">
                <a:solidFill>
                  <a:schemeClr val="tx1"/>
                </a:solidFill>
                <a:sym typeface="+mn-ea"/>
              </a:rPr>
              <a:t>4.During the 8-week follow-up, which features of the meWell platform are most frequently used, and what are the peak usage times, duration, and frequency of app use?</a:t>
            </a:r>
            <a:endParaRPr lang="en-US" altLang="en-US">
              <a:solidFill>
                <a:schemeClr val="tx1"/>
              </a:solidFill>
              <a:sym typeface="+mn-ea"/>
            </a:endParaRPr>
          </a:p>
        </p:txBody>
      </p:sp>
    </p:spTree>
    <p:custDataLst>
      <p:tags r:id="rId3"/>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custDataLst>
              <p:tags r:id="rId1"/>
            </p:custDataLst>
          </p:nvPr>
        </p:nvSpPr>
        <p:spPr>
          <a:xfrm>
            <a:off x="838200" y="365125"/>
            <a:ext cx="10515600" cy="1325563"/>
          </a:xfrm>
          <a:prstGeom prst="rect">
            <a:avLst/>
          </a:prstGeom>
        </p:spPr>
        <p:txBody>
          <a:bodyPr vert="horz" wrap="square"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chemeClr val="tx1"/>
                </a:solidFill>
              </a:rPr>
              <a:t>Literature Review</a:t>
            </a:r>
            <a:endParaRPr lang="en-US">
              <a:solidFill>
                <a:schemeClr val="tx1"/>
              </a:solidFill>
            </a:endParaRPr>
          </a:p>
        </p:txBody>
      </p:sp>
      <p:graphicFrame>
        <p:nvGraphicFramePr>
          <p:cNvPr id="3" name="Table 2"/>
          <p:cNvGraphicFramePr>
            <a:graphicFrameLocks noGrp="1"/>
          </p:cNvGraphicFramePr>
          <p:nvPr>
            <p:custDataLst>
              <p:tags r:id="rId2"/>
            </p:custDataLst>
          </p:nvPr>
        </p:nvGraphicFramePr>
        <p:xfrm>
          <a:off x="0" y="1478280"/>
          <a:ext cx="12192000" cy="7022465"/>
        </p:xfrm>
        <a:graphic>
          <a:graphicData uri="http://schemas.openxmlformats.org/drawingml/2006/table">
            <a:tbl>
              <a:tblPr firstRow="1" bandRow="1">
                <a:tableStyleId>{5C22544A-7EE6-4342-B048-85BDC9FD1C3A}</a:tableStyleId>
              </a:tblPr>
              <a:tblGrid>
                <a:gridCol w="3048000"/>
                <a:gridCol w="3048000"/>
                <a:gridCol w="3048000"/>
                <a:gridCol w="3048000"/>
              </a:tblGrid>
              <a:tr h="384175">
                <a:tc>
                  <a:txBody>
                    <a:bodyPr/>
                    <a:lstStyle/>
                    <a:p>
                      <a:pPr>
                        <a:buNone/>
                      </a:pPr>
                      <a:r>
                        <a:rPr lang="en-US"/>
                        <a:t>Author, Year, setting</a:t>
                      </a:r>
                      <a:endParaRPr lang="en-US"/>
                    </a:p>
                  </a:txBody>
                  <a:tcPr/>
                </a:tc>
                <a:tc>
                  <a:txBody>
                    <a:bodyPr/>
                    <a:lstStyle/>
                    <a:p>
                      <a:pPr>
                        <a:buNone/>
                      </a:pPr>
                      <a:r>
                        <a:rPr lang="en-US"/>
                        <a:t>Title</a:t>
                      </a:r>
                      <a:endParaRPr lang="en-US"/>
                    </a:p>
                  </a:txBody>
                  <a:tcPr/>
                </a:tc>
                <a:tc>
                  <a:txBody>
                    <a:bodyPr/>
                    <a:lstStyle/>
                    <a:p>
                      <a:pPr>
                        <a:buNone/>
                      </a:pPr>
                      <a:r>
                        <a:rPr lang="en-US"/>
                        <a:t>Study Design/ population</a:t>
                      </a:r>
                      <a:endParaRPr lang="en-US"/>
                    </a:p>
                  </a:txBody>
                  <a:tcPr/>
                </a:tc>
                <a:tc>
                  <a:txBody>
                    <a:bodyPr/>
                    <a:lstStyle/>
                    <a:p>
                      <a:pPr>
                        <a:buNone/>
                      </a:pPr>
                      <a:r>
                        <a:rPr lang="en-US"/>
                        <a:t>Key findings</a:t>
                      </a:r>
                      <a:endParaRPr lang="en-US"/>
                    </a:p>
                  </a:txBody>
                  <a:tcPr/>
                </a:tc>
              </a:tr>
              <a:tr h="1828165">
                <a:tc>
                  <a:txBody>
                    <a:bodyPr/>
                    <a:lstStyle/>
                    <a:p>
                      <a:pPr>
                        <a:buNone/>
                      </a:pPr>
                      <a:r>
                        <a:rPr lang="en-US"/>
                        <a:t>Firth, Torous &amp; Carney, 2021; Kim et al.,2023</a:t>
                      </a:r>
                      <a:endParaRPr lang="en-US"/>
                    </a:p>
                  </a:txBody>
                  <a:tcPr/>
                </a:tc>
                <a:tc>
                  <a:txBody>
                    <a:bodyPr/>
                    <a:lstStyle/>
                    <a:p>
                      <a:pPr>
                        <a:buNone/>
                      </a:pPr>
                      <a:r>
                        <a:rPr lang="en-US"/>
                        <a:t>Virtual Reality Based CBT for Major Depressive Disorder</a:t>
                      </a:r>
                      <a:endParaRPr lang="en-US"/>
                    </a:p>
                  </a:txBody>
                  <a:tcPr/>
                </a:tc>
                <a:tc>
                  <a:txBody>
                    <a:bodyPr/>
                    <a:lstStyle/>
                    <a:p>
                      <a:pPr>
                        <a:buNone/>
                      </a:pPr>
                      <a:r>
                        <a:rPr lang="en-US"/>
                        <a:t>Randomized, controlled exploratory trial</a:t>
                      </a:r>
                      <a:endParaRPr lang="en-US"/>
                    </a:p>
                  </a:txBody>
                  <a:tcPr/>
                </a:tc>
                <a:tc>
                  <a:txBody>
                    <a:bodyPr/>
                    <a:lstStyle/>
                    <a:p>
                      <a:pPr>
                        <a:buNone/>
                      </a:pPr>
                      <a:r>
                        <a:rPr lang="en-US"/>
                        <a:t>Digital Mental Health Interventions (DMHI) produce small to moderate improvements in mood and anxiety disorders.</a:t>
                      </a:r>
                      <a:endParaRPr lang="en-US"/>
                    </a:p>
                  </a:txBody>
                  <a:tcPr/>
                </a:tc>
              </a:tr>
              <a:tr h="1539240">
                <a:tc>
                  <a:txBody>
                    <a:bodyPr/>
                    <a:lstStyle/>
                    <a:p>
                      <a:pPr>
                        <a:buNone/>
                      </a:pPr>
                      <a:r>
                        <a:rPr lang="en-US"/>
                        <a:t>Phillipe et al., 2022</a:t>
                      </a:r>
                      <a:endParaRPr lang="en-US"/>
                    </a:p>
                  </a:txBody>
                  <a:tcPr/>
                </a:tc>
                <a:tc>
                  <a:txBody>
                    <a:bodyPr/>
                    <a:lstStyle/>
                    <a:p>
                      <a:pPr>
                        <a:buNone/>
                      </a:pPr>
                      <a:r>
                        <a:rPr lang="en-US" altLang="en-US"/>
                        <a:t>Effectiveness of digital mental-health interventions compared to face-to-face therapy</a:t>
                      </a:r>
                      <a:endParaRPr lang="en-US" altLang="en-US"/>
                    </a:p>
                  </a:txBody>
                  <a:tcPr/>
                </a:tc>
                <a:tc>
                  <a:txBody>
                    <a:bodyPr/>
                    <a:lstStyle/>
                    <a:p>
                      <a:pPr>
                        <a:buNone/>
                      </a:pPr>
                      <a:r>
                        <a:rPr lang="en-US"/>
                        <a:t>Meta-review</a:t>
                      </a:r>
                      <a:endParaRPr lang="en-US"/>
                    </a:p>
                  </a:txBody>
                  <a:tcPr/>
                </a:tc>
                <a:tc>
                  <a:txBody>
                    <a:bodyPr/>
                    <a:lstStyle/>
                    <a:p>
                      <a:pPr>
                        <a:buNone/>
                      </a:pPr>
                      <a:r>
                        <a:rPr lang="en-US"/>
                        <a:t>Meta-review found that digital mental  health interventions can achieve similar to those of face to face therapy.</a:t>
                      </a:r>
                      <a:endParaRPr lang="en-US"/>
                    </a:p>
                  </a:txBody>
                  <a:tcPr/>
                </a:tc>
              </a:tr>
              <a:tr h="3270885">
                <a:tc>
                  <a:txBody>
                    <a:bodyPr/>
                    <a:lstStyle/>
                    <a:p>
                      <a:pPr>
                        <a:buNone/>
                      </a:pPr>
                      <a:r>
                        <a:rPr lang="en-US"/>
                        <a:t>Saxena S, Thornicroft G et al., 2007</a:t>
                      </a:r>
                      <a:endParaRPr lang="en-US"/>
                    </a:p>
                  </a:txBody>
                  <a:tcPr/>
                </a:tc>
                <a:tc>
                  <a:txBody>
                    <a:bodyPr/>
                    <a:lstStyle/>
                    <a:p>
                      <a:pPr>
                        <a:buNone/>
                      </a:pPr>
                      <a:r>
                        <a:rPr lang="en-US" altLang="en-US"/>
                        <a:t>Undertreatment of people with major depressive disorder in 21 countries</a:t>
                      </a:r>
                      <a:endParaRPr lang="en-US" altLang="en-US"/>
                    </a:p>
                  </a:txBody>
                  <a:tcPr/>
                </a:tc>
                <a:tc>
                  <a:txBody>
                    <a:bodyPr/>
                    <a:lstStyle/>
                    <a:p>
                      <a:pPr>
                        <a:buNone/>
                      </a:pPr>
                      <a:r>
                        <a:rPr lang="en-US"/>
                        <a:t>Meta-review</a:t>
                      </a:r>
                      <a:endParaRPr lang="en-US"/>
                    </a:p>
                  </a:txBody>
                  <a:tcPr/>
                </a:tc>
                <a:tc>
                  <a:txBody>
                    <a:bodyPr/>
                    <a:lstStyle/>
                    <a:p>
                      <a:pPr>
                        <a:buNone/>
                      </a:pPr>
                      <a:r>
                        <a:rPr lang="en-US" altLang="en-US"/>
                        <a:t>In LMICs, where individuals might have to travel long distances to access health care, the portability of digital technologies can save traveling time and reduce expenses. They may also help reduce the pressure on already overstretched health care systems</a:t>
                      </a:r>
                      <a:endParaRPr lang="en-US" altLang="en-US"/>
                    </a:p>
                  </a:txBody>
                  <a:tcPr/>
                </a:tc>
              </a:tr>
            </a:tbl>
          </a:graphicData>
        </a:graphic>
      </p:graphicFrame>
    </p:spTree>
    <p:custDataLst>
      <p:tags r:id="rId3"/>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custDataLst>
              <p:tags r:id="rId1"/>
            </p:custDataLst>
          </p:nvPr>
        </p:nvSpPr>
        <p:spPr>
          <a:xfrm>
            <a:off x="838200" y="365125"/>
            <a:ext cx="10515600" cy="1325563"/>
          </a:xfrm>
          <a:prstGeom prst="rect">
            <a:avLst/>
          </a:prstGeom>
        </p:spPr>
        <p:txBody>
          <a:bodyPr vert="horz" wrap="square"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chemeClr val="tx1"/>
                </a:solidFill>
              </a:rPr>
              <a:t>Literature Review</a:t>
            </a:r>
            <a:endParaRPr lang="en-US">
              <a:solidFill>
                <a:schemeClr val="tx1"/>
              </a:solidFill>
            </a:endParaRPr>
          </a:p>
        </p:txBody>
      </p:sp>
      <p:graphicFrame>
        <p:nvGraphicFramePr>
          <p:cNvPr id="3" name="Table 2"/>
          <p:cNvGraphicFramePr>
            <a:graphicFrameLocks noGrp="1"/>
          </p:cNvGraphicFramePr>
          <p:nvPr>
            <p:custDataLst>
              <p:tags r:id="rId2"/>
            </p:custDataLst>
          </p:nvPr>
        </p:nvGraphicFramePr>
        <p:xfrm>
          <a:off x="0" y="1296035"/>
          <a:ext cx="12192000" cy="5765800"/>
        </p:xfrm>
        <a:graphic>
          <a:graphicData uri="http://schemas.openxmlformats.org/drawingml/2006/table">
            <a:tbl>
              <a:tblPr firstRow="1" bandRow="1">
                <a:tableStyleId>{5C22544A-7EE6-4342-B048-85BDC9FD1C3A}</a:tableStyleId>
              </a:tblPr>
              <a:tblGrid>
                <a:gridCol w="3048000"/>
                <a:gridCol w="3048000"/>
                <a:gridCol w="3048000"/>
                <a:gridCol w="3048000"/>
              </a:tblGrid>
              <a:tr h="373380">
                <a:tc>
                  <a:txBody>
                    <a:bodyPr/>
                    <a:lstStyle/>
                    <a:p>
                      <a:pPr>
                        <a:buNone/>
                      </a:pPr>
                      <a:r>
                        <a:rPr lang="en-US"/>
                        <a:t>Author, Year, setting</a:t>
                      </a:r>
                      <a:endParaRPr lang="en-US"/>
                    </a:p>
                  </a:txBody>
                  <a:tcPr/>
                </a:tc>
                <a:tc>
                  <a:txBody>
                    <a:bodyPr/>
                    <a:lstStyle/>
                    <a:p>
                      <a:pPr>
                        <a:buNone/>
                      </a:pPr>
                      <a:r>
                        <a:rPr lang="en-US"/>
                        <a:t>Title</a:t>
                      </a:r>
                      <a:endParaRPr lang="en-US"/>
                    </a:p>
                  </a:txBody>
                  <a:tcPr/>
                </a:tc>
                <a:tc>
                  <a:txBody>
                    <a:bodyPr/>
                    <a:lstStyle/>
                    <a:p>
                      <a:pPr>
                        <a:buNone/>
                      </a:pPr>
                      <a:r>
                        <a:rPr lang="en-US"/>
                        <a:t>Study Design/ Population</a:t>
                      </a:r>
                      <a:endParaRPr lang="en-US"/>
                    </a:p>
                  </a:txBody>
                  <a:tcPr/>
                </a:tc>
                <a:tc>
                  <a:txBody>
                    <a:bodyPr/>
                    <a:lstStyle/>
                    <a:p>
                      <a:pPr>
                        <a:buNone/>
                      </a:pPr>
                      <a:r>
                        <a:rPr lang="en-US"/>
                        <a:t>Key Findings</a:t>
                      </a:r>
                      <a:endParaRPr lang="en-US"/>
                    </a:p>
                  </a:txBody>
                  <a:tcPr/>
                </a:tc>
              </a:tr>
              <a:tr h="2240915">
                <a:tc>
                  <a:txBody>
                    <a:bodyPr/>
                    <a:lstStyle/>
                    <a:p>
                      <a:pPr>
                        <a:buNone/>
                      </a:pPr>
                      <a:r>
                        <a:rPr lang="en-US" altLang="en-US"/>
                        <a:t>Firth et al</a:t>
                      </a:r>
                      <a:endParaRPr lang="en-US" altLang="en-US"/>
                    </a:p>
                  </a:txBody>
                  <a:tcPr/>
                </a:tc>
                <a:tc>
                  <a:txBody>
                    <a:bodyPr/>
                    <a:lstStyle/>
                    <a:p>
                      <a:pPr>
                        <a:buNone/>
                      </a:pPr>
                      <a:r>
                        <a:rPr lang="en-US" altLang="en-US"/>
                        <a:t>Digital interventions for depression and anxiety</a:t>
                      </a:r>
                      <a:endParaRPr lang="en-US" altLang="en-US"/>
                    </a:p>
                  </a:txBody>
                  <a:tcPr/>
                </a:tc>
                <a:tc>
                  <a:txBody>
                    <a:bodyPr/>
                    <a:lstStyle/>
                    <a:p>
                      <a:pPr>
                        <a:buNone/>
                      </a:pPr>
                      <a:r>
                        <a:rPr lang="en-US"/>
                        <a:t>Randomized controlled trails (RCTs)</a:t>
                      </a:r>
                      <a:endParaRPr lang="en-US"/>
                    </a:p>
                  </a:txBody>
                  <a:tcPr/>
                </a:tc>
                <a:tc>
                  <a:txBody>
                    <a:bodyPr/>
                    <a:lstStyle/>
                    <a:p>
                      <a:pPr>
                        <a:buNone/>
                      </a:pPr>
                      <a:r>
                        <a:rPr lang="en-US" altLang="en-US"/>
                        <a:t>Smartphone interventions were found to be significantly more efficacious in reducing symptoms of anxiety and depression than both waitlist (g=0.45 and g=0.56) and active control</a:t>
                      </a:r>
                      <a:endParaRPr lang="en-US" altLang="en-US"/>
                    </a:p>
                  </a:txBody>
                  <a:tcPr/>
                </a:tc>
              </a:tr>
              <a:tr h="2778125">
                <a:tc>
                  <a:txBody>
                    <a:bodyPr/>
                    <a:lstStyle/>
                    <a:p>
                      <a:pPr>
                        <a:buNone/>
                      </a:pPr>
                      <a:r>
                        <a:rPr lang="en-US"/>
                        <a:t>Zhong et al.,2023</a:t>
                      </a:r>
                      <a:endParaRPr lang="en-US"/>
                    </a:p>
                  </a:txBody>
                  <a:tcPr/>
                </a:tc>
                <a:tc>
                  <a:txBody>
                    <a:bodyPr/>
                    <a:lstStyle/>
                    <a:p>
                      <a:pPr>
                        <a:buNone/>
                      </a:pPr>
                      <a:r>
                        <a:rPr lang="en-US" altLang="en-US"/>
                        <a:t>The usability, feasibility, acceptability, and efficacy of digital mental health interventions</a:t>
                      </a:r>
                      <a:endParaRPr lang="en-US" altLang="en-US"/>
                    </a:p>
                  </a:txBody>
                  <a:tcPr/>
                </a:tc>
                <a:tc>
                  <a:txBody>
                    <a:bodyPr/>
                    <a:lstStyle/>
                    <a:p>
                      <a:pPr>
                        <a:buNone/>
                      </a:pPr>
                      <a:r>
                        <a:rPr lang="en-US" altLang="en-US"/>
                        <a:t> Systematic review</a:t>
                      </a:r>
                      <a:endParaRPr lang="en-US" altLang="en-US"/>
                    </a:p>
                  </a:txBody>
                  <a:tcPr/>
                </a:tc>
                <a:tc>
                  <a:txBody>
                    <a:bodyPr/>
                    <a:lstStyle/>
                    <a:p>
                      <a:pPr>
                        <a:buNone/>
                      </a:pPr>
                      <a:r>
                        <a:rPr lang="en-US" altLang="en-US"/>
                        <a:t>Studies employing standardized usability tools and qualitative methods have revealed that poor usability (e.g., complicated interfaces, lagging response times, or difficult navigation) is among the leading reasons for early user disengagement</a:t>
                      </a:r>
                      <a:endParaRPr lang="en-US" altLang="en-US"/>
                    </a:p>
                  </a:txBody>
                  <a:tcPr/>
                </a:tc>
              </a:tr>
              <a:tr h="373380">
                <a:tc>
                  <a:txBody>
                    <a:bodyPr/>
                    <a:lstStyle/>
                    <a:p>
                      <a:pPr>
                        <a:buNone/>
                      </a:pPr>
                      <a:endParaRPr lang="en-US"/>
                    </a:p>
                  </a:txBody>
                  <a:tcPr/>
                </a:tc>
                <a:tc>
                  <a:txBody>
                    <a:bodyPr/>
                    <a:lstStyle/>
                    <a:p>
                      <a:pPr>
                        <a:buNone/>
                      </a:pPr>
                      <a:endParaRPr lang="en-US"/>
                    </a:p>
                  </a:txBody>
                  <a:tcPr/>
                </a:tc>
                <a:tc>
                  <a:txBody>
                    <a:bodyPr/>
                    <a:lstStyle/>
                    <a:p>
                      <a:pPr>
                        <a:buNone/>
                      </a:pPr>
                      <a:endParaRPr lang="en-US"/>
                    </a:p>
                  </a:txBody>
                  <a:tcPr/>
                </a:tc>
                <a:tc>
                  <a:txBody>
                    <a:bodyPr/>
                    <a:lstStyle/>
                    <a:p>
                      <a:pPr>
                        <a:buNone/>
                      </a:pPr>
                      <a:endParaRPr lang="en-US"/>
                    </a:p>
                  </a:txBody>
                  <a:tcPr/>
                </a:tc>
              </a:tr>
            </a:tbl>
          </a:graphicData>
        </a:graphic>
      </p:graphicFrame>
    </p:spTree>
    <p:custDataLst>
      <p:tags r:id="rId3"/>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custDataLst>
              <p:tags r:id="rId1"/>
            </p:custDataLst>
          </p:nvPr>
        </p:nvGraphicFramePr>
        <p:xfrm>
          <a:off x="22225" y="1825625"/>
          <a:ext cx="12169775" cy="1569720"/>
        </p:xfrm>
        <a:graphic>
          <a:graphicData uri="http://schemas.openxmlformats.org/drawingml/2006/table">
            <a:tbl>
              <a:tblPr firstRow="1" bandRow="1">
                <a:tableStyleId>{5C22544A-7EE6-4342-B048-85BDC9FD1C3A}</a:tableStyleId>
              </a:tblPr>
              <a:tblGrid>
                <a:gridCol w="2985135"/>
                <a:gridCol w="3184525"/>
                <a:gridCol w="3000375"/>
                <a:gridCol w="2999740"/>
              </a:tblGrid>
              <a:tr h="381000">
                <a:tc>
                  <a:txBody>
                    <a:bodyPr/>
                    <a:lstStyle/>
                    <a:p>
                      <a:pPr>
                        <a:buNone/>
                      </a:pPr>
                      <a:r>
                        <a:rPr lang="en-US"/>
                        <a:t>Author, Year</a:t>
                      </a:r>
                      <a:endParaRPr lang="en-US"/>
                    </a:p>
                  </a:txBody>
                  <a:tcPr/>
                </a:tc>
                <a:tc>
                  <a:txBody>
                    <a:bodyPr/>
                    <a:lstStyle/>
                    <a:p>
                      <a:pPr>
                        <a:buNone/>
                      </a:pPr>
                      <a:r>
                        <a:rPr lang="en-US"/>
                        <a:t>Title</a:t>
                      </a:r>
                      <a:endParaRPr lang="en-US"/>
                    </a:p>
                  </a:txBody>
                  <a:tcPr/>
                </a:tc>
                <a:tc>
                  <a:txBody>
                    <a:bodyPr/>
                    <a:lstStyle/>
                    <a:p>
                      <a:pPr>
                        <a:buNone/>
                      </a:pPr>
                      <a:r>
                        <a:rPr lang="en-US"/>
                        <a:t>Study Design</a:t>
                      </a:r>
                      <a:endParaRPr lang="en-US"/>
                    </a:p>
                  </a:txBody>
                  <a:tcPr/>
                </a:tc>
                <a:tc>
                  <a:txBody>
                    <a:bodyPr/>
                    <a:lstStyle/>
                    <a:p>
                      <a:pPr>
                        <a:buNone/>
                      </a:pPr>
                      <a:r>
                        <a:rPr lang="en-US"/>
                        <a:t>Key Findings</a:t>
                      </a:r>
                      <a:endParaRPr lang="en-US"/>
                    </a:p>
                  </a:txBody>
                  <a:tcPr/>
                </a:tc>
              </a:tr>
              <a:tr h="381000">
                <a:tc>
                  <a:txBody>
                    <a:bodyPr/>
                    <a:lstStyle/>
                    <a:p>
                      <a:pPr>
                        <a:buNone/>
                      </a:pPr>
                      <a:r>
                        <a:rPr lang="en-US" altLang="en-US"/>
                        <a:t>Baumel A, Muench F, et al 2019</a:t>
                      </a:r>
                      <a:endParaRPr lang="en-US" altLang="en-US"/>
                    </a:p>
                  </a:txBody>
                  <a:tcPr/>
                </a:tc>
                <a:tc>
                  <a:txBody>
                    <a:bodyPr/>
                    <a:lstStyle/>
                    <a:p>
                      <a:pPr>
                        <a:buNone/>
                      </a:pPr>
                      <a:r>
                        <a:rPr lang="en-US" altLang="en-US"/>
                        <a:t>Engagement and retention in digital mental health interventions</a:t>
                      </a:r>
                      <a:endParaRPr lang="en-US" altLang="en-US"/>
                    </a:p>
                  </a:txBody>
                  <a:tcPr/>
                </a:tc>
                <a:tc>
                  <a:txBody>
                    <a:bodyPr/>
                    <a:lstStyle/>
                    <a:p>
                      <a:pPr>
                        <a:buNone/>
                      </a:pPr>
                      <a:r>
                        <a:rPr lang="en-US" altLang="en-US"/>
                        <a:t> Narrative review</a:t>
                      </a:r>
                      <a:endParaRPr lang="en-US" altLang="en-US"/>
                    </a:p>
                  </a:txBody>
                  <a:tcPr/>
                </a:tc>
                <a:tc>
                  <a:txBody>
                    <a:bodyPr/>
                    <a:lstStyle/>
                    <a:p>
                      <a:pPr>
                        <a:buNone/>
                      </a:pPr>
                      <a:r>
                        <a:rPr lang="en-US" altLang="en-US"/>
                        <a:t>It is estimated that only 3.3% of users continue to engage with mental health apps after 30 days</a:t>
                      </a:r>
                      <a:endParaRPr lang="en-US" altLang="en-US"/>
                    </a:p>
                  </a:txBody>
                  <a:tcPr/>
                </a:tc>
              </a:tr>
            </a:tbl>
          </a:graphicData>
        </a:graphic>
      </p:graphicFrame>
      <p:graphicFrame>
        <p:nvGraphicFramePr>
          <p:cNvPr id="3" name="Table 2"/>
          <p:cNvGraphicFramePr/>
          <p:nvPr>
            <p:custDataLst>
              <p:tags r:id="rId2"/>
            </p:custDataLst>
          </p:nvPr>
        </p:nvGraphicFramePr>
        <p:xfrm>
          <a:off x="0" y="3395980"/>
          <a:ext cx="12191365" cy="3826510"/>
        </p:xfrm>
        <a:graphic>
          <a:graphicData uri="http://schemas.openxmlformats.org/drawingml/2006/table">
            <a:tbl>
              <a:tblPr firstRow="1" bandRow="1">
                <a:tableStyleId>{5C22544A-7EE6-4342-B048-85BDC9FD1C3A}</a:tableStyleId>
              </a:tblPr>
              <a:tblGrid>
                <a:gridCol w="2988310"/>
                <a:gridCol w="3224530"/>
                <a:gridCol w="2972435"/>
                <a:gridCol w="3006090"/>
              </a:tblGrid>
              <a:tr h="1791335">
                <a:tc>
                  <a:txBody>
                    <a:bodyPr/>
                    <a:lstStyle/>
                    <a:p>
                      <a:pPr>
                        <a:buNone/>
                      </a:pPr>
                      <a:r>
                        <a:rPr lang="en-US" altLang="en-US"/>
                        <a:t>Kim et al., 2023; Alagarajah et al., 2024</a:t>
                      </a:r>
                      <a:endParaRPr lang="en-US" altLang="en-US"/>
                    </a:p>
                  </a:txBody>
                  <a:tcPr/>
                </a:tc>
                <a:tc>
                  <a:txBody>
                    <a:bodyPr/>
                    <a:lstStyle/>
                    <a:p>
                      <a:pPr>
                        <a:buNone/>
                      </a:pPr>
                      <a:r>
                        <a:rPr lang="en-US" altLang="en-US"/>
                        <a:t>Effectiveness of digital mental-health tools to reduce depression and anxiety</a:t>
                      </a:r>
                      <a:endParaRPr lang="en-US" altLang="en-US"/>
                    </a:p>
                  </a:txBody>
                  <a:tcPr/>
                </a:tc>
                <a:tc>
                  <a:txBody>
                    <a:bodyPr/>
                    <a:lstStyle/>
                    <a:p>
                      <a:pPr>
                        <a:buNone/>
                      </a:pPr>
                      <a:r>
                        <a:rPr lang="en-US"/>
                        <a:t>Systematic review and meta-analyses</a:t>
                      </a:r>
                      <a:endParaRPr lang="en-US"/>
                    </a:p>
                  </a:txBody>
                  <a:tcPr/>
                </a:tc>
                <a:tc>
                  <a:txBody>
                    <a:bodyPr/>
                    <a:lstStyle/>
                    <a:p>
                      <a:pPr>
                        <a:buNone/>
                      </a:pPr>
                      <a:r>
                        <a:rPr lang="en-US" altLang="en-US"/>
                        <a:t>Meta-analyses indicate moderate reductions in symptoms when digital interventions are adapted to local contexts and supported by non-specialist facilitators</a:t>
                      </a:r>
                      <a:endParaRPr lang="en-US" altLang="en-US"/>
                    </a:p>
                  </a:txBody>
                  <a:tcPr/>
                </a:tc>
              </a:tr>
              <a:tr h="2035175">
                <a:tc>
                  <a:txBody>
                    <a:bodyPr/>
                    <a:lstStyle/>
                    <a:p>
                      <a:pPr>
                        <a:buNone/>
                      </a:pPr>
                      <a:r>
                        <a:rPr lang="en-US" altLang="en-US"/>
                        <a:t>Valentine et al., 2025; Seegan et al., 2023</a:t>
                      </a:r>
                      <a:endParaRPr lang="en-US" altLang="en-US"/>
                    </a:p>
                  </a:txBody>
                  <a:tcPr/>
                </a:tc>
                <a:tc>
                  <a:txBody>
                    <a:bodyPr/>
                    <a:lstStyle/>
                    <a:p>
                      <a:pPr>
                        <a:buNone/>
                      </a:pPr>
                      <a:r>
                        <a:rPr lang="en-US" altLang="en-US"/>
                        <a:t>Persuasive design and outcomes in digital mental health apps</a:t>
                      </a:r>
                      <a:endParaRPr lang="en-US" altLang="en-US"/>
                    </a:p>
                  </a:txBody>
                  <a:tcPr/>
                </a:tc>
                <a:tc>
                  <a:txBody>
                    <a:bodyPr/>
                    <a:lstStyle/>
                    <a:p>
                      <a:pPr>
                        <a:buNone/>
                      </a:pPr>
                      <a:r>
                        <a:rPr lang="en-US"/>
                        <a:t>Meta-analyses</a:t>
                      </a:r>
                      <a:endParaRPr lang="en-US"/>
                    </a:p>
                  </a:txBody>
                  <a:tcPr/>
                </a:tc>
                <a:tc>
                  <a:txBody>
                    <a:bodyPr/>
                    <a:lstStyle/>
                    <a:p>
                      <a:pPr>
                        <a:buNone/>
                      </a:pPr>
                      <a:r>
                        <a:rPr lang="en-US" altLang="en-US"/>
                        <a:t>meta-analyses demonstrate moderate to large effects for guided interventions, while others report minimal effects when unguided or low-adherence trials are included</a:t>
                      </a:r>
                      <a:endParaRPr lang="en-US" altLang="en-US"/>
                    </a:p>
                  </a:txBody>
                  <a:tcPr/>
                </a:tc>
              </a:tr>
            </a:tbl>
          </a:graphicData>
        </a:graphic>
      </p:graphicFrame>
      <p:sp>
        <p:nvSpPr>
          <p:cNvPr id="7" name="Title 6"/>
          <p:cNvSpPr>
            <a:spLocks noGrp="1"/>
          </p:cNvSpPr>
          <p:nvPr>
            <p:ph type="title"/>
            <p:custDataLst>
              <p:tags r:id="rId3"/>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Literature Review</a:t>
            </a:r>
            <a:endParaRPr lang="en-US" dirty="0">
              <a:sym typeface="+mn-ea"/>
            </a:endParaRPr>
          </a:p>
        </p:txBody>
      </p:sp>
    </p:spTree>
    <p:custDataLst>
      <p:tags r:id="rId4"/>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Theoretical Framework</a:t>
            </a:r>
            <a:endParaRPr lang="en-US" dirty="0">
              <a:sym typeface="+mn-ea"/>
            </a:endParaRPr>
          </a:p>
        </p:txBody>
      </p:sp>
      <p:sp>
        <p:nvSpPr>
          <p:cNvPr id="4" name="Content Placeholder 2"/>
          <p:cNvSpPr>
            <a:spLocks noGrp="1"/>
          </p:cNvSpPr>
          <p:nvPr>
            <p:custDataLst>
              <p:tags r:id="rId2"/>
            </p:custDataLst>
          </p:nvPr>
        </p:nvSpPr>
        <p:spPr>
          <a:xfrm>
            <a:off x="694690" y="1945640"/>
            <a:ext cx="10800080" cy="4232275"/>
          </a:xfrm>
          <a:prstGeom prst="rect">
            <a:avLst/>
          </a:prstGeom>
        </p:spPr>
        <p:txBody>
          <a:bodyPr vert="horz" wrap="square"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a:solidFill>
                  <a:schemeClr val="tx1"/>
                </a:solidFill>
              </a:rPr>
              <a:t>This study is guided by an integrated framework combining the Technology Acceptance Model (TAM) and the COM-B (Capability, Opportunity, Motivation–Behaviour) model of behaviour change, providing a comprehensive explanation of how university students adopt and engage with digital mental health platforms. </a:t>
            </a:r>
            <a:endParaRPr lang="en-US" altLang="en-US">
              <a:solidFill>
                <a:schemeClr val="tx1"/>
              </a:solidFill>
            </a:endParaRPr>
          </a:p>
          <a:p>
            <a:r>
              <a:rPr lang="en-US" altLang="en-US">
                <a:solidFill>
                  <a:schemeClr val="tx1"/>
                </a:solidFill>
              </a:rPr>
              <a:t>These frameworks are complementary: TAM explains the determinants of initial technology acceptance, while COM-B explains the behavioural processes that sustain engagement and influence health-related outcomes over time.</a:t>
            </a:r>
            <a:endParaRPr lang="en-US" altLang="en-US">
              <a:solidFill>
                <a:schemeClr val="tx1"/>
              </a:solidFill>
            </a:endParaRPr>
          </a:p>
        </p:txBody>
      </p:sp>
    </p:spTree>
    <p:custDataLst>
      <p:tags r:id="rId3"/>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16"/>
          <p:cNvSpPr>
            <a:spLocks noGrp="1"/>
          </p:cNvSpPr>
          <p:nvPr>
            <p:ph idx="1"/>
            <p:custDataLst>
              <p:tags r:id="rId1"/>
            </p:custDataLst>
          </p:nvPr>
        </p:nvSpPr>
        <p:spPr>
          <a:xfrm>
            <a:off x="838200" y="1825625"/>
            <a:ext cx="10515600" cy="4351338"/>
          </a:xfrm>
        </p:spPr>
        <p:txBody>
          <a:bodyPr/>
          <a:p>
            <a:endParaRPr lang="en-US">
              <a:ea typeface="+mn-ea"/>
            </a:endParaRPr>
          </a:p>
        </p:txBody>
      </p:sp>
      <p:grpSp>
        <p:nvGrpSpPr>
          <p:cNvPr id="4" name="Canvas 1"/>
          <p:cNvGrpSpPr/>
          <p:nvPr/>
        </p:nvGrpSpPr>
        <p:grpSpPr>
          <a:xfrm>
            <a:off x="737870" y="1824990"/>
            <a:ext cx="9820910" cy="4196715"/>
            <a:chOff x="-64512" y="-228281"/>
            <a:chExt cx="6314817" cy="4424361"/>
          </a:xfrm>
        </p:grpSpPr>
        <p:sp>
          <p:nvSpPr>
            <p:cNvPr id="5" name="Rectangle 4"/>
            <p:cNvSpPr/>
            <p:nvPr>
              <p:custDataLst>
                <p:tags r:id="rId2"/>
              </p:custDataLst>
            </p:nvPr>
          </p:nvSpPr>
          <p:spPr>
            <a:xfrm>
              <a:off x="-64512" y="-228281"/>
              <a:ext cx="6314817" cy="4424361"/>
            </a:xfrm>
            <a:prstGeom prst="rect">
              <a:avLst/>
            </a:prstGeom>
            <a:solidFill>
              <a:prstClr val="white"/>
            </a:solidFill>
          </p:spPr>
          <p:txBody>
            <a:bodyPr/>
            <a:lstStyle/>
            <a:p>
              <a:endParaRPr lang="en-US">
                <a:solidFill>
                  <a:schemeClr val="tx1"/>
                </a:solidFill>
              </a:endParaRPr>
            </a:p>
          </p:txBody>
        </p:sp>
        <p:sp>
          <p:nvSpPr>
            <p:cNvPr id="6" name="Text Box 1225059980"/>
            <p:cNvSpPr txBox="1"/>
            <p:nvPr>
              <p:custDataLst>
                <p:tags r:id="rId3"/>
              </p:custDataLst>
            </p:nvPr>
          </p:nvSpPr>
          <p:spPr>
            <a:xfrm>
              <a:off x="354842" y="1552788"/>
              <a:ext cx="1502410" cy="91440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normAutofit/>
            </a:bodyPr>
            <a:lstStyle/>
            <a:p>
              <a:pPr>
                <a:lnSpc>
                  <a:spcPct val="107000"/>
                </a:lnSpc>
                <a:spcAft>
                  <a:spcPts val="800"/>
                </a:spcAft>
                <a:buNone/>
              </a:pPr>
              <a:r>
                <a:rPr lang="en-US" sz="1100" b="1" kern="100">
                  <a:solidFill>
                    <a:schemeClr val="tx1"/>
                  </a:solidFill>
                  <a:effectLst/>
                  <a:cs typeface="Times New Roman" panose="02020603050405020304" pitchFamily="18" charset="0"/>
                </a:rPr>
                <a:t>Independent Variable/ </a:t>
              </a:r>
              <a:endParaRPr lang="en-US" sz="1100" kern="100">
                <a:solidFill>
                  <a:schemeClr val="tx1"/>
                </a:solidFill>
                <a:effectLst/>
                <a:cs typeface="Times New Roman" panose="02020603050405020304" pitchFamily="18" charset="0"/>
              </a:endParaRPr>
            </a:p>
            <a:p>
              <a:pPr>
                <a:lnSpc>
                  <a:spcPct val="107000"/>
                </a:lnSpc>
                <a:spcAft>
                  <a:spcPts val="800"/>
                </a:spcAft>
                <a:buNone/>
              </a:pPr>
              <a:r>
                <a:rPr lang="en-US" sz="1100" b="1" kern="100">
                  <a:solidFill>
                    <a:schemeClr val="tx1"/>
                  </a:solidFill>
                  <a:effectLst/>
                  <a:cs typeface="Times New Roman" panose="02020603050405020304" pitchFamily="18" charset="0"/>
                </a:rPr>
                <a:t>Exposure</a:t>
              </a:r>
              <a:endParaRPr lang="en-US" sz="1100" kern="100">
                <a:solidFill>
                  <a:schemeClr val="tx1"/>
                </a:solidFill>
                <a:effectLst/>
                <a:cs typeface="Times New Roman" panose="02020603050405020304" pitchFamily="18" charset="0"/>
              </a:endParaRPr>
            </a:p>
            <a:p>
              <a:pPr>
                <a:lnSpc>
                  <a:spcPct val="107000"/>
                </a:lnSpc>
                <a:spcAft>
                  <a:spcPts val="800"/>
                </a:spcAft>
                <a:buNone/>
              </a:pPr>
              <a:r>
                <a:rPr lang="en-US" sz="1100" b="1" kern="100">
                  <a:solidFill>
                    <a:schemeClr val="accent1">
                      <a:lumMod val="50000"/>
                    </a:schemeClr>
                  </a:solidFill>
                  <a:effectLst/>
                  <a:cs typeface="Times New Roman" panose="02020603050405020304" pitchFamily="18" charset="0"/>
                </a:rPr>
                <a:t>Engagement with APP</a:t>
              </a:r>
              <a:endParaRPr lang="en-US" sz="1100" b="1" kern="100">
                <a:solidFill>
                  <a:schemeClr val="accent1">
                    <a:lumMod val="50000"/>
                  </a:schemeClr>
                </a:solidFill>
                <a:effectLst/>
                <a:cs typeface="Times New Roman" panose="02020603050405020304" pitchFamily="18" charset="0"/>
              </a:endParaRPr>
            </a:p>
          </p:txBody>
        </p:sp>
        <p:sp>
          <p:nvSpPr>
            <p:cNvPr id="7" name="Rectangle 6"/>
            <p:cNvSpPr/>
            <p:nvPr>
              <p:custDataLst>
                <p:tags r:id="rId4"/>
              </p:custDataLst>
            </p:nvPr>
          </p:nvSpPr>
          <p:spPr>
            <a:xfrm>
              <a:off x="3555242" y="1431308"/>
              <a:ext cx="1897038" cy="1153236"/>
            </a:xfrm>
            <a:prstGeom prst="rect">
              <a:avLst/>
            </a:prstGeom>
            <a:ln>
              <a:solidFill>
                <a:schemeClr val="accent2"/>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normAutofit/>
            </a:bodyPr>
            <a:lstStyle/>
            <a:p>
              <a:pPr algn="ctr">
                <a:lnSpc>
                  <a:spcPct val="107000"/>
                </a:lnSpc>
                <a:spcAft>
                  <a:spcPts val="800"/>
                </a:spcAft>
                <a:buNone/>
              </a:pPr>
              <a:r>
                <a:rPr lang="en-US" sz="1100" b="1" kern="100" dirty="0">
                  <a:solidFill>
                    <a:schemeClr val="tx1"/>
                  </a:solidFill>
                  <a:effectLst/>
                  <a:cs typeface="Times New Roman" panose="02020603050405020304" pitchFamily="18" charset="0"/>
                </a:rPr>
                <a:t>Dependent Variable/</a:t>
              </a:r>
              <a:endParaRPr lang="en-US" sz="1100" kern="100" dirty="0">
                <a:solidFill>
                  <a:schemeClr val="tx1"/>
                </a:solidFill>
                <a:effectLst/>
                <a:cs typeface="Times New Roman" panose="02020603050405020304" pitchFamily="18" charset="0"/>
              </a:endParaRPr>
            </a:p>
            <a:p>
              <a:pPr algn="ctr">
                <a:lnSpc>
                  <a:spcPct val="107000"/>
                </a:lnSpc>
                <a:spcAft>
                  <a:spcPts val="800"/>
                </a:spcAft>
                <a:buNone/>
              </a:pPr>
              <a:r>
                <a:rPr lang="en-US" sz="1100" b="1" kern="100" dirty="0">
                  <a:solidFill>
                    <a:schemeClr val="tx1"/>
                  </a:solidFill>
                  <a:effectLst/>
                  <a:cs typeface="Times New Roman" panose="02020603050405020304" pitchFamily="18" charset="0"/>
                </a:rPr>
                <a:t>Outcome </a:t>
              </a:r>
              <a:endParaRPr lang="en-US" sz="1100" kern="100" dirty="0">
                <a:solidFill>
                  <a:schemeClr val="tx1"/>
                </a:solidFill>
                <a:effectLst/>
                <a:cs typeface="Times New Roman" panose="02020603050405020304" pitchFamily="18" charset="0"/>
              </a:endParaRPr>
            </a:p>
            <a:p>
              <a:pPr algn="ctr">
                <a:lnSpc>
                  <a:spcPct val="107000"/>
                </a:lnSpc>
                <a:spcAft>
                  <a:spcPts val="800"/>
                </a:spcAft>
                <a:buNone/>
              </a:pPr>
              <a:r>
                <a:rPr lang="en-US" sz="1100" b="1" kern="100" dirty="0">
                  <a:solidFill>
                    <a:schemeClr val="accent1">
                      <a:lumMod val="50000"/>
                    </a:schemeClr>
                  </a:solidFill>
                  <a:effectLst/>
                  <a:cs typeface="Times New Roman" panose="02020603050405020304" pitchFamily="18" charset="0"/>
                </a:rPr>
                <a:t>Acceptability, Usability, </a:t>
              </a:r>
              <a:r>
                <a:rPr lang="en-US" sz="1100" b="1" kern="100" dirty="0" err="1">
                  <a:solidFill>
                    <a:schemeClr val="accent1">
                      <a:lumMod val="50000"/>
                    </a:schemeClr>
                  </a:solidFill>
                  <a:effectLst/>
                  <a:cs typeface="Times New Roman" panose="02020603050405020304" pitchFamily="18" charset="0"/>
                </a:rPr>
                <a:t>Patern</a:t>
              </a:r>
              <a:r>
                <a:rPr lang="en-US" sz="1100" b="1" kern="100" dirty="0">
                  <a:solidFill>
                    <a:schemeClr val="accent1">
                      <a:lumMod val="50000"/>
                    </a:schemeClr>
                  </a:solidFill>
                  <a:effectLst/>
                  <a:cs typeface="Times New Roman" panose="02020603050405020304" pitchFamily="18" charset="0"/>
                </a:rPr>
                <a:t> of engagement</a:t>
              </a:r>
              <a:endParaRPr lang="en-US" sz="1100" b="1" kern="100" dirty="0">
                <a:solidFill>
                  <a:schemeClr val="accent1">
                    <a:lumMod val="50000"/>
                  </a:schemeClr>
                </a:solidFill>
                <a:effectLst/>
                <a:cs typeface="Times New Roman" panose="02020603050405020304" pitchFamily="18" charset="0"/>
              </a:endParaRPr>
            </a:p>
          </p:txBody>
        </p:sp>
        <p:sp>
          <p:nvSpPr>
            <p:cNvPr id="8" name="Rectangle: Rounded Corners 7"/>
            <p:cNvSpPr/>
            <p:nvPr>
              <p:custDataLst>
                <p:tags r:id="rId5"/>
              </p:custDataLst>
            </p:nvPr>
          </p:nvSpPr>
          <p:spPr>
            <a:xfrm>
              <a:off x="2006099" y="115989"/>
              <a:ext cx="1501376" cy="914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a:lnSpc>
                  <a:spcPct val="107000"/>
                </a:lnSpc>
                <a:spcAft>
                  <a:spcPts val="800"/>
                </a:spcAft>
                <a:buNone/>
              </a:pPr>
              <a:r>
                <a:rPr lang="en-US" sz="1100" b="1" kern="100" dirty="0">
                  <a:solidFill>
                    <a:schemeClr val="tx1"/>
                  </a:solidFill>
                  <a:effectLst/>
                  <a:cs typeface="Times New Roman" panose="02020603050405020304" pitchFamily="18" charset="0"/>
                </a:rPr>
                <a:t>Moderators</a:t>
              </a:r>
              <a:endParaRPr lang="en-US" sz="1100" kern="100" dirty="0">
                <a:solidFill>
                  <a:schemeClr val="tx1"/>
                </a:solidFill>
                <a:effectLst/>
                <a:cs typeface="Times New Roman" panose="02020603050405020304" pitchFamily="18" charset="0"/>
              </a:endParaRPr>
            </a:p>
            <a:p>
              <a:pPr algn="ctr">
                <a:lnSpc>
                  <a:spcPct val="107000"/>
                </a:lnSpc>
                <a:spcAft>
                  <a:spcPts val="800"/>
                </a:spcAft>
                <a:buNone/>
              </a:pPr>
              <a:r>
                <a:rPr lang="en-US" sz="1100" kern="100" dirty="0">
                  <a:solidFill>
                    <a:schemeClr val="tx1"/>
                  </a:solidFill>
                  <a:effectLst/>
                  <a:cs typeface="Times New Roman" panose="02020603050405020304" pitchFamily="18" charset="0"/>
                </a:rPr>
                <a:t>Age, gender, SES, study subject,  sleep, activity </a:t>
              </a:r>
              <a:endParaRPr lang="en-US" sz="1100" kern="100" dirty="0">
                <a:solidFill>
                  <a:schemeClr val="tx1"/>
                </a:solidFill>
                <a:effectLst/>
                <a:cs typeface="Times New Roman" panose="02020603050405020304" pitchFamily="18" charset="0"/>
              </a:endParaRPr>
            </a:p>
          </p:txBody>
        </p:sp>
        <p:sp>
          <p:nvSpPr>
            <p:cNvPr id="9" name="Arrow: Right 8"/>
            <p:cNvSpPr/>
            <p:nvPr>
              <p:custDataLst>
                <p:tags r:id="rId6"/>
              </p:custDataLst>
            </p:nvPr>
          </p:nvSpPr>
          <p:spPr>
            <a:xfrm>
              <a:off x="1917397" y="1705481"/>
              <a:ext cx="1637635" cy="46451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en-US">
                <a:solidFill>
                  <a:schemeClr val="tx1"/>
                </a:solidFill>
              </a:endParaRPr>
            </a:p>
          </p:txBody>
        </p:sp>
        <p:sp>
          <p:nvSpPr>
            <p:cNvPr id="10" name="Arrow: Down 9"/>
            <p:cNvSpPr/>
            <p:nvPr>
              <p:custDataLst>
                <p:tags r:id="rId7"/>
              </p:custDataLst>
            </p:nvPr>
          </p:nvSpPr>
          <p:spPr>
            <a:xfrm>
              <a:off x="2620057" y="1050578"/>
              <a:ext cx="188852" cy="75092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en-US">
                <a:solidFill>
                  <a:schemeClr val="tx1"/>
                </a:solidFill>
              </a:endParaRPr>
            </a:p>
          </p:txBody>
        </p:sp>
        <p:sp>
          <p:nvSpPr>
            <p:cNvPr id="11" name="Rectangle: Rounded Corners 10"/>
            <p:cNvSpPr/>
            <p:nvPr>
              <p:custDataLst>
                <p:tags r:id="rId8"/>
              </p:custDataLst>
            </p:nvPr>
          </p:nvSpPr>
          <p:spPr>
            <a:xfrm>
              <a:off x="1829218" y="2760848"/>
              <a:ext cx="1678258" cy="1203828"/>
            </a:xfrm>
            <a:prstGeom prst="roundRect">
              <a:avLst/>
            </a:prstGeom>
            <a:ln>
              <a:solidFill>
                <a:schemeClr val="accent2"/>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normAutofit/>
            </a:bodyPr>
            <a:lstStyle/>
            <a:p>
              <a:pPr algn="ctr">
                <a:lnSpc>
                  <a:spcPct val="107000"/>
                </a:lnSpc>
                <a:spcAft>
                  <a:spcPts val="800"/>
                </a:spcAft>
                <a:buNone/>
              </a:pPr>
              <a:r>
                <a:rPr lang="en-US" sz="1100" b="1" kern="100" dirty="0">
                  <a:solidFill>
                    <a:schemeClr val="tx1"/>
                  </a:solidFill>
                  <a:effectLst/>
                  <a:cs typeface="Times New Roman" panose="02020603050405020304" pitchFamily="18" charset="0"/>
                </a:rPr>
                <a:t>Confounders</a:t>
              </a:r>
              <a:endParaRPr lang="en-US" sz="1100" kern="100" dirty="0">
                <a:solidFill>
                  <a:schemeClr val="tx1"/>
                </a:solidFill>
                <a:effectLst/>
                <a:cs typeface="Times New Roman" panose="02020603050405020304" pitchFamily="18" charset="0"/>
              </a:endParaRPr>
            </a:p>
            <a:p>
              <a:pPr algn="ctr">
                <a:lnSpc>
                  <a:spcPct val="107000"/>
                </a:lnSpc>
                <a:spcAft>
                  <a:spcPts val="800"/>
                </a:spcAft>
                <a:buNone/>
              </a:pPr>
              <a:r>
                <a:rPr lang="en-US" sz="1100" kern="100" dirty="0">
                  <a:solidFill>
                    <a:schemeClr val="accent1">
                      <a:lumMod val="50000"/>
                    </a:schemeClr>
                  </a:solidFill>
                  <a:effectLst/>
                  <a:cs typeface="Times New Roman" panose="02020603050405020304" pitchFamily="18" charset="0"/>
                </a:rPr>
                <a:t>Depression </a:t>
              </a:r>
              <a:endParaRPr lang="en-US" sz="1100" kern="100" dirty="0">
                <a:solidFill>
                  <a:schemeClr val="tx1"/>
                </a:solidFill>
                <a:effectLst/>
                <a:cs typeface="Times New Roman" panose="02020603050405020304" pitchFamily="18" charset="0"/>
              </a:endParaRPr>
            </a:p>
            <a:p>
              <a:pPr algn="ctr">
                <a:lnSpc>
                  <a:spcPct val="107000"/>
                </a:lnSpc>
                <a:spcAft>
                  <a:spcPts val="800"/>
                </a:spcAft>
                <a:buNone/>
              </a:pPr>
              <a:r>
                <a:rPr lang="en-US" sz="1100" kern="100" dirty="0">
                  <a:solidFill>
                    <a:schemeClr val="accent1">
                      <a:lumMod val="50000"/>
                    </a:schemeClr>
                  </a:solidFill>
                  <a:effectLst/>
                  <a:cs typeface="Times New Roman" panose="02020603050405020304" pitchFamily="18" charset="0"/>
                </a:rPr>
                <a:t>Anxiety</a:t>
              </a:r>
              <a:r>
                <a:rPr lang="en-US" sz="1100" kern="100" dirty="0">
                  <a:solidFill>
                    <a:schemeClr val="accent1">
                      <a:lumMod val="50000"/>
                    </a:schemeClr>
                  </a:solidFill>
                  <a:cs typeface="Times New Roman" panose="02020603050405020304" pitchFamily="18" charset="0"/>
                </a:rPr>
                <a:t>, Wellbeing </a:t>
              </a:r>
              <a:endParaRPr lang="en-US" sz="1100" kern="100" dirty="0">
                <a:solidFill>
                  <a:schemeClr val="accent1"/>
                </a:solidFill>
                <a:effectLst/>
                <a:cs typeface="Times New Roman" panose="02020603050405020304" pitchFamily="18" charset="0"/>
              </a:endParaRPr>
            </a:p>
          </p:txBody>
        </p:sp>
        <p:sp>
          <p:nvSpPr>
            <p:cNvPr id="12" name="Arrow: Bent-Up 11"/>
            <p:cNvSpPr/>
            <p:nvPr>
              <p:custDataLst>
                <p:tags r:id="rId9"/>
              </p:custDataLst>
            </p:nvPr>
          </p:nvSpPr>
          <p:spPr>
            <a:xfrm>
              <a:off x="3527946" y="2584170"/>
              <a:ext cx="1269242" cy="878637"/>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en-US">
                <a:solidFill>
                  <a:schemeClr val="tx1"/>
                </a:solidFill>
              </a:endParaRPr>
            </a:p>
          </p:txBody>
        </p:sp>
        <p:sp>
          <p:nvSpPr>
            <p:cNvPr id="13" name="Arrow: Bent-Up 12"/>
            <p:cNvSpPr/>
            <p:nvPr/>
          </p:nvSpPr>
          <p:spPr>
            <a:xfrm flipH="1">
              <a:off x="593677" y="2490716"/>
              <a:ext cx="1215068" cy="981632"/>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lnSpc>
                  <a:spcPct val="107000"/>
                </a:lnSpc>
                <a:spcAft>
                  <a:spcPts val="800"/>
                </a:spcAft>
                <a:buNone/>
              </a:pPr>
              <a:r>
                <a:rPr lang="en-US" sz="1100" kern="100">
                  <a:solidFill>
                    <a:schemeClr val="tx1"/>
                  </a:solidFill>
                  <a:effectLst/>
                  <a:cs typeface="Times New Roman" panose="02020603050405020304" pitchFamily="18" charset="0"/>
                </a:rPr>
                <a:t> </a:t>
              </a:r>
              <a:endParaRPr lang="en-US" sz="1100" kern="100">
                <a:solidFill>
                  <a:schemeClr val="tx1"/>
                </a:solidFill>
                <a:effectLst/>
                <a:cs typeface="Times New Roman" panose="02020603050405020304" pitchFamily="18" charset="0"/>
              </a:endParaRPr>
            </a:p>
          </p:txBody>
        </p:sp>
      </p:grpSp>
      <p:sp>
        <p:nvSpPr>
          <p:cNvPr id="2" name="Title 1"/>
          <p:cNvSpPr>
            <a:spLocks noGrp="1"/>
          </p:cNvSpPr>
          <p:nvPr>
            <p:ph type="title"/>
            <p:custDataLst>
              <p:tags r:id="rId10"/>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Conceptual framework </a:t>
            </a:r>
            <a:endParaRPr lang="en-US" dirty="0">
              <a:sym typeface="+mn-ea"/>
            </a:endParaRPr>
          </a:p>
        </p:txBody>
      </p:sp>
    </p:spTree>
    <p:custDataLst>
      <p:tags r:id="rId1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custDataLst>
              <p:tags r:id="rId1"/>
            </p:custDataLst>
          </p:nvPr>
        </p:nvSpPr>
        <p:spPr>
          <a:xfrm>
            <a:off x="838200" y="1825625"/>
            <a:ext cx="5181600"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000" dirty="0"/>
              <a:t>Abstract</a:t>
            </a:r>
            <a:endParaRPr lang="en-US" sz="2000" dirty="0"/>
          </a:p>
          <a:p>
            <a:pPr>
              <a:lnSpc>
                <a:spcPct val="100000"/>
              </a:lnSpc>
            </a:pPr>
            <a:r>
              <a:rPr lang="en-US" sz="2000" dirty="0"/>
              <a:t>Introduction:</a:t>
            </a:r>
            <a:endParaRPr lang="en-US" sz="2000" dirty="0"/>
          </a:p>
          <a:p>
            <a:pPr lvl="1">
              <a:lnSpc>
                <a:spcPct val="100000"/>
              </a:lnSpc>
            </a:pPr>
            <a:r>
              <a:rPr lang="en-US" sz="2000" dirty="0"/>
              <a:t>Background of the study</a:t>
            </a:r>
            <a:endParaRPr lang="en-US" sz="2000" dirty="0"/>
          </a:p>
          <a:p>
            <a:pPr lvl="1">
              <a:lnSpc>
                <a:spcPct val="100000"/>
              </a:lnSpc>
            </a:pPr>
            <a:r>
              <a:rPr lang="en-US" sz="2000" dirty="0"/>
              <a:t>Problem statement</a:t>
            </a:r>
            <a:endParaRPr lang="en-US" sz="2000" dirty="0"/>
          </a:p>
          <a:p>
            <a:pPr lvl="1">
              <a:lnSpc>
                <a:spcPct val="100000"/>
              </a:lnSpc>
            </a:pPr>
            <a:r>
              <a:rPr lang="en-US" sz="2000" dirty="0"/>
              <a:t>Justification of the study</a:t>
            </a:r>
            <a:endParaRPr lang="en-US" sz="2000" dirty="0"/>
          </a:p>
          <a:p>
            <a:pPr lvl="1">
              <a:lnSpc>
                <a:spcPct val="100000"/>
              </a:lnSpc>
            </a:pPr>
            <a:r>
              <a:rPr lang="en-US" sz="2000" dirty="0"/>
              <a:t>Research questions</a:t>
            </a:r>
            <a:endParaRPr lang="en-US" sz="2000" dirty="0"/>
          </a:p>
          <a:p>
            <a:pPr lvl="1">
              <a:lnSpc>
                <a:spcPct val="100000"/>
              </a:lnSpc>
            </a:pPr>
            <a:r>
              <a:rPr lang="en-US" sz="2000" dirty="0"/>
              <a:t>Research objectives</a:t>
            </a:r>
            <a:endParaRPr lang="en-US" sz="2000" dirty="0"/>
          </a:p>
          <a:p>
            <a:pPr lvl="1">
              <a:lnSpc>
                <a:spcPct val="100000"/>
              </a:lnSpc>
            </a:pPr>
            <a:r>
              <a:rPr lang="en-US" sz="2000" dirty="0"/>
              <a:t>Significance of the study</a:t>
            </a:r>
            <a:endParaRPr lang="en-US" sz="2000" dirty="0"/>
          </a:p>
          <a:p>
            <a:pPr>
              <a:lnSpc>
                <a:spcPct val="100000"/>
              </a:lnSpc>
            </a:pPr>
            <a:r>
              <a:rPr lang="en-US" sz="2000" dirty="0"/>
              <a:t>Literature review</a:t>
            </a:r>
            <a:endParaRPr lang="en-US" sz="2000" dirty="0"/>
          </a:p>
          <a:p>
            <a:pPr>
              <a:lnSpc>
                <a:spcPct val="100000"/>
              </a:lnSpc>
            </a:pPr>
            <a:r>
              <a:rPr lang="en-US" sz="2000" dirty="0">
                <a:sym typeface="+mn-ea"/>
              </a:rPr>
              <a:t>Methodology:</a:t>
            </a:r>
            <a:endParaRPr lang="en-US" sz="2000" dirty="0"/>
          </a:p>
          <a:p>
            <a:pPr lvl="1"/>
            <a:r>
              <a:rPr lang="en-US" sz="2000" dirty="0">
                <a:sym typeface="+mn-ea"/>
              </a:rPr>
              <a:t>Study design</a:t>
            </a:r>
            <a:endParaRPr lang="en-US" sz="2000" dirty="0"/>
          </a:p>
          <a:p>
            <a:pPr lvl="1"/>
            <a:endParaRPr lang="en-US" sz="2000" dirty="0"/>
          </a:p>
        </p:txBody>
      </p:sp>
      <p:sp>
        <p:nvSpPr>
          <p:cNvPr id="5" name="Content Placeholder 3"/>
          <p:cNvSpPr>
            <a:spLocks noGrp="1"/>
          </p:cNvSpPr>
          <p:nvPr>
            <p:custDataLst>
              <p:tags r:id="rId2"/>
            </p:custDataLst>
          </p:nvPr>
        </p:nvSpPr>
        <p:spPr>
          <a:xfrm>
            <a:off x="5725886" y="1825625"/>
            <a:ext cx="6302828" cy="5141232"/>
          </a:xfrm>
          <a:prstGeom prst="rect">
            <a:avLst/>
          </a:prstGeom>
        </p:spPr>
        <p:txBody>
          <a:bodyPr vert="horz" wrap="square"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2000" dirty="0"/>
              <a:t>Study site</a:t>
            </a:r>
            <a:endParaRPr lang="en-US" sz="2000" dirty="0"/>
          </a:p>
          <a:p>
            <a:pPr lvl="1"/>
            <a:r>
              <a:rPr lang="en-US" sz="2000" dirty="0"/>
              <a:t>Study population</a:t>
            </a:r>
            <a:endParaRPr lang="en-US" sz="2000" dirty="0"/>
          </a:p>
          <a:p>
            <a:pPr lvl="1"/>
            <a:r>
              <a:rPr lang="en-US" sz="2000" dirty="0"/>
              <a:t>Eligibility criteria</a:t>
            </a:r>
            <a:endParaRPr lang="en-US" sz="2000" dirty="0"/>
          </a:p>
          <a:p>
            <a:pPr lvl="1"/>
            <a:r>
              <a:rPr lang="en-US" sz="2000" dirty="0"/>
              <a:t>Sample size determination</a:t>
            </a:r>
            <a:endParaRPr lang="en-US" sz="2000" dirty="0"/>
          </a:p>
          <a:p>
            <a:pPr lvl="1"/>
            <a:r>
              <a:rPr lang="en-US" sz="2000" dirty="0"/>
              <a:t>Sampling method</a:t>
            </a:r>
            <a:endParaRPr lang="en-US" sz="2000" dirty="0"/>
          </a:p>
          <a:p>
            <a:pPr lvl="1"/>
            <a:r>
              <a:rPr lang="en-US" sz="2000" dirty="0"/>
              <a:t>Data collection procedure</a:t>
            </a:r>
            <a:endParaRPr lang="en-US" sz="2000" dirty="0"/>
          </a:p>
          <a:p>
            <a:pPr lvl="1"/>
            <a:r>
              <a:rPr lang="en-US" sz="2000" dirty="0"/>
              <a:t>Data management</a:t>
            </a:r>
            <a:endParaRPr lang="en-US" sz="2000" dirty="0"/>
          </a:p>
          <a:p>
            <a:pPr lvl="1"/>
            <a:r>
              <a:rPr lang="en-US" sz="2000" dirty="0"/>
              <a:t>Ethical considerations</a:t>
            </a:r>
            <a:endParaRPr lang="en-US" sz="2000" dirty="0"/>
          </a:p>
          <a:p>
            <a:pPr lvl="1"/>
            <a:r>
              <a:rPr lang="en-US" sz="2000" dirty="0"/>
              <a:t>Dissemination of the findings of the study</a:t>
            </a:r>
            <a:endParaRPr lang="en-US" sz="2000" dirty="0"/>
          </a:p>
          <a:p>
            <a:pPr lvl="1"/>
            <a:r>
              <a:rPr lang="en-US" sz="2000" dirty="0"/>
              <a:t>Anticipated limitations of the study</a:t>
            </a:r>
            <a:endParaRPr lang="en-US" sz="2000" dirty="0"/>
          </a:p>
          <a:p>
            <a:r>
              <a:rPr lang="en-US" sz="2000" dirty="0"/>
              <a:t>Timeline</a:t>
            </a:r>
            <a:endParaRPr lang="en-US" sz="2000" dirty="0"/>
          </a:p>
          <a:p>
            <a:r>
              <a:rPr lang="en-US" sz="2000" dirty="0"/>
              <a:t>Budget Estimates and References</a:t>
            </a:r>
            <a:endParaRPr lang="en-US" sz="2000" dirty="0"/>
          </a:p>
        </p:txBody>
      </p:sp>
      <p:sp>
        <p:nvSpPr>
          <p:cNvPr id="8" name="Title 7"/>
          <p:cNvSpPr>
            <a:spLocks noGrp="1"/>
          </p:cNvSpPr>
          <p:nvPr>
            <p:ph type="title"/>
            <p:custDataLst>
              <p:tags r:id="rId3"/>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Outline</a:t>
            </a:r>
            <a:endParaRPr lang="en-US" dirty="0">
              <a:sym typeface="+mn-ea"/>
            </a:endParaRPr>
          </a:p>
        </p:txBody>
      </p:sp>
    </p:spTree>
    <p:custDataLst>
      <p:tags r:id="rId4"/>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Methodology</a:t>
            </a:r>
            <a:endParaRPr lang="en-US" dirty="0">
              <a:sym typeface="+mn-ea"/>
            </a:endParaRPr>
          </a:p>
        </p:txBody>
      </p:sp>
      <p:sp>
        <p:nvSpPr>
          <p:cNvPr id="2" name="Content Placeholder 4"/>
          <p:cNvSpPr>
            <a:spLocks noGrp="1"/>
          </p:cNvSpPr>
          <p:nvPr>
            <p:custDataLst>
              <p:tags r:id="rId2"/>
            </p:custDataLst>
          </p:nvPr>
        </p:nvSpPr>
        <p:spPr>
          <a:xfrm>
            <a:off x="694690" y="1570355"/>
            <a:ext cx="10800080" cy="5393690"/>
          </a:xfrm>
          <a:prstGeom prst="rect">
            <a:avLst/>
          </a:prstGeom>
        </p:spPr>
        <p:txBody>
          <a:bodyPr vert="horz" wrap="square"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tx1"/>
                </a:solidFill>
              </a:rPr>
              <a:t>Study Design: Descriptive observational mixed method design incorporating both quantitative and qualitative approaches.</a:t>
            </a:r>
            <a:endParaRPr lang="en-US" dirty="0">
              <a:solidFill>
                <a:schemeClr val="tx1"/>
              </a:solidFill>
            </a:endParaRPr>
          </a:p>
          <a:p>
            <a:r>
              <a:rPr lang="en-US" dirty="0">
                <a:solidFill>
                  <a:schemeClr val="tx1"/>
                </a:solidFill>
              </a:rPr>
              <a:t>Study site: Strathmore University, a private institution in Nairobi. </a:t>
            </a:r>
            <a:endParaRPr lang="en-US" dirty="0">
              <a:solidFill>
                <a:schemeClr val="tx1"/>
              </a:solidFill>
            </a:endParaRPr>
          </a:p>
          <a:p>
            <a:r>
              <a:rPr lang="en-US" dirty="0">
                <a:solidFill>
                  <a:schemeClr val="tx1"/>
                </a:solidFill>
              </a:rPr>
              <a:t>Study period: 8 weeks</a:t>
            </a:r>
            <a:endParaRPr lang="en-US" dirty="0">
              <a:solidFill>
                <a:schemeClr val="tx1"/>
              </a:solidFill>
            </a:endParaRPr>
          </a:p>
          <a:p>
            <a:r>
              <a:rPr lang="en-US" dirty="0">
                <a:solidFill>
                  <a:schemeClr val="tx1"/>
                </a:solidFill>
              </a:rPr>
              <a:t>Study population: Undergraduate and postgraduate students, aged 18 years and above who voluntarily register on the digital platform </a:t>
            </a:r>
            <a:endParaRPr lang="en-US" dirty="0">
              <a:solidFill>
                <a:schemeClr val="tx1"/>
              </a:solidFill>
            </a:endParaRPr>
          </a:p>
          <a:p>
            <a:endParaRPr lang="en-US" dirty="0">
              <a:solidFill>
                <a:schemeClr val="tx1"/>
              </a:solidFill>
            </a:endParaRPr>
          </a:p>
        </p:txBody>
      </p:sp>
    </p:spTree>
    <p:custDataLst>
      <p:tags r:id="rId3"/>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7"/>
          <p:cNvSpPr>
            <a:spLocks noGrp="1"/>
          </p:cNvSpPr>
          <p:nvPr>
            <p:custDataLst>
              <p:tags r:id="rId1"/>
            </p:custDataLst>
          </p:nvPr>
        </p:nvSpPr>
        <p:spPr>
          <a:xfrm>
            <a:off x="839788" y="1681163"/>
            <a:ext cx="5157787" cy="823912"/>
          </a:xfrm>
          <a:prstGeom prst="rect">
            <a:avLst/>
          </a:prstGeom>
        </p:spPr>
        <p:txBody>
          <a:bodyPr vert="horz" wrap="square"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Inclusion Criteria</a:t>
            </a:r>
            <a:endParaRPr lang="en-US"/>
          </a:p>
        </p:txBody>
      </p:sp>
      <p:sp>
        <p:nvSpPr>
          <p:cNvPr id="4" name="Content Placeholder 8"/>
          <p:cNvSpPr>
            <a:spLocks noGrp="1"/>
          </p:cNvSpPr>
          <p:nvPr>
            <p:custDataLst>
              <p:tags r:id="rId2"/>
            </p:custDataLst>
          </p:nvPr>
        </p:nvSpPr>
        <p:spPr>
          <a:xfrm>
            <a:off x="839788" y="2505075"/>
            <a:ext cx="5157787" cy="3684588"/>
          </a:xfrm>
          <a:prstGeom prst="rect">
            <a:avLst/>
          </a:prstGeom>
        </p:spPr>
        <p:txBody>
          <a:bodyPr vert="horz" wrap="square"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a:t>Registered Strathmore University students aged ≥18 years.</a:t>
            </a:r>
            <a:endParaRPr lang="en-US" altLang="en-US"/>
          </a:p>
          <a:p>
            <a:r>
              <a:rPr lang="en-US" altLang="en-US"/>
              <a:t>Have access to a smartphone with internet connectivity.</a:t>
            </a:r>
            <a:endParaRPr lang="en-US" altLang="en-US"/>
          </a:p>
          <a:p>
            <a:r>
              <a:rPr lang="en-US" altLang="en-US"/>
              <a:t>Willing to install and use the digital app for 8 weeks.</a:t>
            </a:r>
            <a:endParaRPr lang="en-US" altLang="en-US"/>
          </a:p>
          <a:p>
            <a:r>
              <a:rPr lang="en-US" altLang="en-US"/>
              <a:t>Provide informed consent on the app to participate in the study.</a:t>
            </a:r>
            <a:endParaRPr lang="en-US" altLang="en-US"/>
          </a:p>
        </p:txBody>
      </p:sp>
      <p:sp>
        <p:nvSpPr>
          <p:cNvPr id="3" name="Text Placeholder 9"/>
          <p:cNvSpPr>
            <a:spLocks noGrp="1"/>
          </p:cNvSpPr>
          <p:nvPr>
            <p:custDataLst>
              <p:tags r:id="rId3"/>
            </p:custDataLst>
          </p:nvPr>
        </p:nvSpPr>
        <p:spPr>
          <a:xfrm>
            <a:off x="6172200" y="1681163"/>
            <a:ext cx="5183188" cy="823912"/>
          </a:xfrm>
          <a:prstGeom prst="rect">
            <a:avLst/>
          </a:prstGeom>
        </p:spPr>
        <p:txBody>
          <a:bodyPr vert="horz" wrap="square"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solidFill>
                  <a:schemeClr val="tx1"/>
                </a:solidFill>
              </a:rPr>
              <a:t>Exclusion Criteria</a:t>
            </a:r>
            <a:endParaRPr lang="en-US">
              <a:solidFill>
                <a:schemeClr val="tx1"/>
              </a:solidFill>
            </a:endParaRPr>
          </a:p>
        </p:txBody>
      </p:sp>
      <p:sp>
        <p:nvSpPr>
          <p:cNvPr id="2" name="Content Placeholder 10"/>
          <p:cNvSpPr>
            <a:spLocks noGrp="1"/>
          </p:cNvSpPr>
          <p:nvPr>
            <p:custDataLst>
              <p:tags r:id="rId4"/>
            </p:custDataLst>
          </p:nvPr>
        </p:nvSpPr>
        <p:spPr>
          <a:xfrm>
            <a:off x="6172200" y="2505075"/>
            <a:ext cx="5183188" cy="3684588"/>
          </a:xfrm>
          <a:prstGeom prst="rect">
            <a:avLst/>
          </a:prstGeom>
        </p:spPr>
        <p:txBody>
          <a:bodyPr vert="horz" wrap="square" lIns="91440" tIns="45720" rIns="91440" bIns="45720" rtlCol="0">
            <a:normAutofit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dirty="0"/>
              <a:t>Students undergoing intensive psychiatric treatment or therapy that may confound results.</a:t>
            </a:r>
            <a:endParaRPr lang="en-US" altLang="en-US" dirty="0"/>
          </a:p>
          <a:p>
            <a:r>
              <a:rPr lang="en-US" altLang="en-US" dirty="0"/>
              <a:t>Severe mental health symptoms requiring urgent clinical care.</a:t>
            </a:r>
            <a:endParaRPr lang="en-US" altLang="en-US" dirty="0"/>
          </a:p>
          <a:p>
            <a:r>
              <a:rPr lang="en-US" altLang="en-US" dirty="0"/>
              <a:t>Inability to use a smartphone or digital applications independently.</a:t>
            </a:r>
            <a:endParaRPr lang="en-US" altLang="en-US" dirty="0"/>
          </a:p>
        </p:txBody>
      </p:sp>
      <p:sp>
        <p:nvSpPr>
          <p:cNvPr id="12" name="Title 11"/>
          <p:cNvSpPr>
            <a:spLocks noGrp="1"/>
          </p:cNvSpPr>
          <p:nvPr>
            <p:ph type="title"/>
            <p:custDataLst>
              <p:tags r:id="rId5"/>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Eligibility Criteria</a:t>
            </a:r>
            <a:endParaRPr lang="en-US" dirty="0">
              <a:sym typeface="+mn-ea"/>
            </a:endParaRPr>
          </a:p>
        </p:txBody>
      </p:sp>
    </p:spTree>
    <p:custDataLst>
      <p:tags r:id="rId6"/>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Methodology-Sample Size Determination</a:t>
            </a:r>
            <a:endParaRPr lang="en-US" dirty="0">
              <a:sym typeface="+mn-ea"/>
            </a:endParaRPr>
          </a:p>
        </p:txBody>
      </p:sp>
      <mc:AlternateContent xmlns:mc="http://schemas.openxmlformats.org/markup-compatibility/2006">
        <mc:Choice xmlns:a14="http://schemas.microsoft.com/office/drawing/2010/main" Requires="a14">
          <p:sp>
            <p:nvSpPr>
              <p:cNvPr id="4" name="Content Placeholder 2"/>
              <p:cNvSpPr>
                <a:spLocks noGrp="1"/>
              </p:cNvSpPr>
              <p:nvPr>
                <p:custDataLst>
                  <p:tags r:id="rId2"/>
                </p:custDataLst>
              </p:nvPr>
            </p:nvSpPr>
            <p:spPr>
              <a:xfrm>
                <a:off x="694690" y="1412875"/>
                <a:ext cx="10800080" cy="5445125"/>
              </a:xfrm>
              <a:prstGeom prst="rect">
                <a:avLst/>
              </a:prstGeom>
            </p:spPr>
            <p:txBody>
              <a:bodyPr vert="horz" wrap="square" lIns="91440" tIns="45720" rIns="91440" bIns="45720" rtlCol="0">
                <a:normAutofit fontScale="75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sz="2000" dirty="0">
                    <a:solidFill>
                      <a:schemeClr val="tx1"/>
                    </a:solidFill>
                    <a:cs typeface="Times New Roman" panose="02020603050405020304" pitchFamily="18" charset="0"/>
                  </a:rPr>
                  <a:t>The sample size for this study will be determined using Cochran’s formula for estimating a single population proportion:</a:t>
                </a:r>
                <a14:m>
                  <m:oMath xmlns:m="http://schemas.openxmlformats.org/officeDocument/2006/math">
                    <m:r>
                      <a:rPr lang="en-US" sz="2000" dirty="0">
                        <a:solidFill>
                          <a:schemeClr val="tx1"/>
                        </a:solidFill>
                        <a:latin typeface="Cambria Math" panose="02040503050406030204" pitchFamily="18" charset="0"/>
                        <a:ea typeface="MS Mincho" charset="0"/>
                        <a:cs typeface="Cambria Math" panose="02040503050406030204" pitchFamily="18" charset="0"/>
                      </a:rPr>
                      <m:t> </m:t>
                    </m:r>
                    <m:sSub>
                      <m:sSubPr>
                        <m:ctrlPr>
                          <a:rPr lang="en-US" sz="2000" i="1">
                            <a:solidFill>
                              <a:schemeClr val="tx1"/>
                            </a:solidFill>
                            <a:latin typeface="Cambria Math" panose="02040503050406030204" pitchFamily="18" charset="0"/>
                            <a:cs typeface="Cambria Math" panose="02040503050406030204" pitchFamily="18" charset="0"/>
                          </a:rPr>
                        </m:ctrlPr>
                      </m:sSubPr>
                      <m:e>
                        <m:r>
                          <a:rPr lang="en-US" sz="2000" i="1">
                            <a:solidFill>
                              <a:schemeClr val="tx1"/>
                            </a:solidFill>
                            <a:latin typeface="Cambria Math" panose="02040503050406030204" pitchFamily="18" charset="0"/>
                            <a:cs typeface="Cambria Math" panose="02040503050406030204" pitchFamily="18" charset="0"/>
                          </a:rPr>
                          <m:t>𝑛</m:t>
                        </m:r>
                      </m:e>
                      <m:sub>
                        <m:r>
                          <a:rPr lang="en-US" sz="2000" i="1">
                            <a:solidFill>
                              <a:schemeClr val="tx1"/>
                            </a:solidFill>
                            <a:latin typeface="Cambria Math" panose="02040503050406030204" pitchFamily="18" charset="0"/>
                            <a:ea typeface="MS Mincho" charset="0"/>
                            <a:cs typeface="Cambria Math" panose="02040503050406030204" pitchFamily="18" charset="0"/>
                          </a:rPr>
                          <m:t>0</m:t>
                        </m:r>
                      </m:sub>
                    </m:sSub>
                    <m:r>
                      <a:rPr lang="en-US" sz="2000" i="1">
                        <a:solidFill>
                          <a:schemeClr val="tx1"/>
                        </a:solidFill>
                        <a:latin typeface="Cambria Math" panose="02040503050406030204" pitchFamily="18" charset="0"/>
                        <a:ea typeface="MS Mincho" charset="0"/>
                        <a:cs typeface="Cambria Math" panose="02040503050406030204" pitchFamily="18" charset="0"/>
                      </a:rPr>
                      <m:t>=</m:t>
                    </m:r>
                    <m:f>
                      <m:fPr>
                        <m:ctrlPr>
                          <a:rPr lang="en-US" sz="2000" i="1">
                            <a:solidFill>
                              <a:schemeClr val="tx1"/>
                            </a:solidFill>
                            <a:latin typeface="Cambria Math" panose="02040503050406030204" pitchFamily="18" charset="0"/>
                            <a:cs typeface="Cambria Math" panose="02040503050406030204" pitchFamily="18" charset="0"/>
                          </a:rPr>
                        </m:ctrlPr>
                      </m:fPr>
                      <m:num>
                        <m:sSup>
                          <m:sSupPr>
                            <m:ctrlPr>
                              <a:rPr lang="en-US" sz="2000" i="1">
                                <a:solidFill>
                                  <a:schemeClr val="tx1"/>
                                </a:solidFill>
                                <a:latin typeface="Cambria Math" panose="02040503050406030204" pitchFamily="18" charset="0"/>
                                <a:cs typeface="Cambria Math" panose="02040503050406030204" pitchFamily="18" charset="0"/>
                              </a:rPr>
                            </m:ctrlPr>
                          </m:sSupPr>
                          <m:e>
                            <m:r>
                              <a:rPr lang="en-US" sz="2000" i="1">
                                <a:solidFill>
                                  <a:schemeClr val="tx1"/>
                                </a:solidFill>
                                <a:latin typeface="Cambria Math" panose="02040503050406030204" pitchFamily="18" charset="0"/>
                                <a:cs typeface="Cambria Math" panose="02040503050406030204" pitchFamily="18" charset="0"/>
                              </a:rPr>
                              <m:t>𝑍</m:t>
                            </m:r>
                          </m:e>
                          <m:sup>
                            <m:r>
                              <a:rPr lang="en-US" sz="2000" i="1">
                                <a:solidFill>
                                  <a:schemeClr val="tx1"/>
                                </a:solidFill>
                                <a:latin typeface="Cambria Math" panose="02040503050406030204" pitchFamily="18" charset="0"/>
                                <a:ea typeface="MS Mincho" charset="0"/>
                                <a:cs typeface="Cambria Math" panose="02040503050406030204" pitchFamily="18" charset="0"/>
                              </a:rPr>
                              <m:t>2</m:t>
                            </m:r>
                          </m:sup>
                        </m:sSup>
                        <m:r>
                          <m:rPr>
                            <m:nor/>
                          </m:rPr>
                          <a:rPr lang="en-US" sz="2000">
                            <a:solidFill>
                              <a:schemeClr val="tx1"/>
                            </a:solidFill>
                            <a:latin typeface="Cambria Math" panose="02040503050406030204" pitchFamily="18" charset="0"/>
                            <a:ea typeface="MS Mincho" charset="0"/>
                            <a:cs typeface="Cambria Math" panose="02040503050406030204" pitchFamily="18" charset="0"/>
                          </a:rPr>
                          <m:t> </m:t>
                        </m:r>
                        <m:r>
                          <a:rPr lang="en-US" sz="2000" i="1">
                            <a:solidFill>
                              <a:schemeClr val="tx1"/>
                            </a:solidFill>
                            <a:latin typeface="Cambria Math" panose="02040503050406030204" pitchFamily="18" charset="0"/>
                            <a:cs typeface="Cambria Math" panose="02040503050406030204" pitchFamily="18" charset="0"/>
                          </a:rPr>
                          <m:t>𝑝</m:t>
                        </m:r>
                        <m:r>
                          <m:rPr>
                            <m:nor/>
                          </m:rPr>
                          <a:rPr lang="en-US" sz="2000">
                            <a:solidFill>
                              <a:schemeClr val="tx1"/>
                            </a:solidFill>
                            <a:latin typeface="Cambria Math" panose="02040503050406030204" pitchFamily="18" charset="0"/>
                            <a:ea typeface="MS Mincho" charset="0"/>
                            <a:cs typeface="Cambria Math" panose="02040503050406030204" pitchFamily="18" charset="0"/>
                          </a:rPr>
                          <m:t> </m:t>
                        </m:r>
                        <m:r>
                          <a:rPr lang="en-US" sz="2000" i="1">
                            <a:solidFill>
                              <a:schemeClr val="tx1"/>
                            </a:solidFill>
                            <a:latin typeface="Cambria Math" panose="02040503050406030204" pitchFamily="18" charset="0"/>
                            <a:ea typeface="MS Mincho" charset="0"/>
                            <a:cs typeface="Cambria Math" panose="02040503050406030204" pitchFamily="18" charset="0"/>
                          </a:rPr>
                          <m:t>(</m:t>
                        </m:r>
                        <m:r>
                          <a:rPr lang="en-US" sz="2000" i="1">
                            <a:solidFill>
                              <a:schemeClr val="tx1"/>
                            </a:solidFill>
                            <a:latin typeface="Cambria Math" panose="02040503050406030204" pitchFamily="18" charset="0"/>
                            <a:ea typeface="MS Mincho" charset="0"/>
                            <a:cs typeface="Cambria Math" panose="02040503050406030204" pitchFamily="18" charset="0"/>
                          </a:rPr>
                          <m:t>1</m:t>
                        </m:r>
                        <m:r>
                          <a:rPr lang="en-US" sz="2000" i="1">
                            <a:solidFill>
                              <a:schemeClr val="tx1"/>
                            </a:solidFill>
                            <a:latin typeface="Cambria Math" panose="02040503050406030204" pitchFamily="18" charset="0"/>
                            <a:ea typeface="MS Mincho" charset="0"/>
                            <a:cs typeface="Cambria Math" panose="02040503050406030204" pitchFamily="18" charset="0"/>
                          </a:rPr>
                          <m:t>−</m:t>
                        </m:r>
                        <m:r>
                          <a:rPr lang="en-US" sz="2000" i="1">
                            <a:solidFill>
                              <a:schemeClr val="tx1"/>
                            </a:solidFill>
                            <a:latin typeface="Cambria Math" panose="02040503050406030204" pitchFamily="18" charset="0"/>
                            <a:cs typeface="Cambria Math" panose="02040503050406030204" pitchFamily="18" charset="0"/>
                          </a:rPr>
                          <m:t>𝑝</m:t>
                        </m:r>
                        <m:r>
                          <a:rPr lang="en-US" sz="2000" i="1">
                            <a:solidFill>
                              <a:schemeClr val="tx1"/>
                            </a:solidFill>
                            <a:latin typeface="Cambria Math" panose="02040503050406030204" pitchFamily="18" charset="0"/>
                            <a:ea typeface="MS Mincho" charset="0"/>
                            <a:cs typeface="Cambria Math" panose="02040503050406030204" pitchFamily="18" charset="0"/>
                          </a:rPr>
                          <m:t>)</m:t>
                        </m:r>
                      </m:num>
                      <m:den>
                        <m:sSup>
                          <m:sSupPr>
                            <m:ctrlPr>
                              <a:rPr lang="en-US" sz="2000" i="1">
                                <a:solidFill>
                                  <a:schemeClr val="tx1"/>
                                </a:solidFill>
                                <a:latin typeface="Cambria Math" panose="02040503050406030204" pitchFamily="18" charset="0"/>
                                <a:cs typeface="Cambria Math" panose="02040503050406030204" pitchFamily="18" charset="0"/>
                              </a:rPr>
                            </m:ctrlPr>
                          </m:sSupPr>
                          <m:e>
                            <m:r>
                              <a:rPr lang="en-US" sz="2000" i="1">
                                <a:solidFill>
                                  <a:schemeClr val="tx1"/>
                                </a:solidFill>
                                <a:latin typeface="Cambria Math" panose="02040503050406030204" pitchFamily="18" charset="0"/>
                                <a:cs typeface="Cambria Math" panose="02040503050406030204" pitchFamily="18" charset="0"/>
                              </a:rPr>
                              <m:t>𝑒</m:t>
                            </m:r>
                          </m:e>
                          <m:sup>
                            <m:r>
                              <a:rPr lang="en-US" sz="2000" i="1">
                                <a:solidFill>
                                  <a:schemeClr val="tx1"/>
                                </a:solidFill>
                                <a:latin typeface="Cambria Math" panose="02040503050406030204" pitchFamily="18" charset="0"/>
                                <a:ea typeface="MS Mincho" charset="0"/>
                                <a:cs typeface="Cambria Math" panose="02040503050406030204" pitchFamily="18" charset="0"/>
                              </a:rPr>
                              <m:t>2</m:t>
                            </m:r>
                          </m:sup>
                        </m:sSup>
                      </m:den>
                    </m:f>
                  </m:oMath>
                </a14:m>
                <a:r>
                  <a:rPr lang="en-US" sz="2000" dirty="0">
                    <a:solidFill>
                      <a:schemeClr val="tx1"/>
                    </a:solidFill>
                    <a:cs typeface="Times New Roman" panose="02020603050405020304" pitchFamily="18" charset="0"/>
                  </a:rPr>
                  <a:t> </a:t>
                </a:r>
                <a:endParaRPr lang="en-US" sz="2000" dirty="0">
                  <a:solidFill>
                    <a:schemeClr val="tx1"/>
                  </a:solidFill>
                  <a:cs typeface="Times New Roman" panose="02020603050405020304" pitchFamily="18" charset="0"/>
                </a:endParaRPr>
              </a:p>
              <a:p>
                <a:pPr>
                  <a:lnSpc>
                    <a:spcPct val="200000"/>
                  </a:lnSpc>
                </a:pPr>
                <a:r>
                  <a:rPr lang="en-US" sz="2000" dirty="0">
                    <a:solidFill>
                      <a:schemeClr val="tx1"/>
                    </a:solidFill>
                    <a:cs typeface="Times New Roman" panose="02020603050405020304" pitchFamily="18" charset="0"/>
                  </a:rPr>
                  <a:t>Given that the estimated prevalence of depressive symptoms among University students is 30% (0.30), and a 95% confidence level is used  (Z= 1.96)  with a 5% margin of error, the estimated sample size is: </a:t>
                </a:r>
                <a14:m>
                  <m:oMath xmlns:m="http://schemas.openxmlformats.org/officeDocument/2006/math">
                    <m:sSub>
                      <m:sSubPr>
                        <m:ctrlPr>
                          <a:rPr lang="en-US" sz="2000" i="1">
                            <a:solidFill>
                              <a:schemeClr val="tx1"/>
                            </a:solidFill>
                            <a:latin typeface="Cambria Math" panose="02040503050406030204" pitchFamily="18" charset="0"/>
                            <a:cs typeface="Cambria Math" panose="02040503050406030204" pitchFamily="18" charset="0"/>
                          </a:rPr>
                        </m:ctrlPr>
                      </m:sSubPr>
                      <m:e>
                        <m:r>
                          <a:rPr lang="en-US" sz="2000" i="1">
                            <a:solidFill>
                              <a:schemeClr val="tx1"/>
                            </a:solidFill>
                            <a:latin typeface="Cambria Math" panose="02040503050406030204" pitchFamily="18" charset="0"/>
                            <a:cs typeface="Cambria Math" panose="02040503050406030204" pitchFamily="18" charset="0"/>
                          </a:rPr>
                          <m:t>𝑛</m:t>
                        </m:r>
                      </m:e>
                      <m:sub>
                        <m:r>
                          <a:rPr lang="en-US" sz="2000" i="1">
                            <a:solidFill>
                              <a:schemeClr val="tx1"/>
                            </a:solidFill>
                            <a:latin typeface="Cambria Math" panose="02040503050406030204" pitchFamily="18" charset="0"/>
                            <a:ea typeface="MS Mincho" charset="0"/>
                            <a:cs typeface="Cambria Math" panose="02040503050406030204" pitchFamily="18" charset="0"/>
                          </a:rPr>
                          <m:t>0</m:t>
                        </m:r>
                      </m:sub>
                    </m:sSub>
                    <m:r>
                      <a:rPr lang="en-US" sz="2000" i="1">
                        <a:solidFill>
                          <a:schemeClr val="tx1"/>
                        </a:solidFill>
                        <a:latin typeface="Cambria Math" panose="02040503050406030204" pitchFamily="18" charset="0"/>
                        <a:ea typeface="MS Mincho" charset="0"/>
                        <a:cs typeface="Cambria Math" panose="02040503050406030204" pitchFamily="18" charset="0"/>
                      </a:rPr>
                      <m:t>=</m:t>
                    </m:r>
                    <m:f>
                      <m:fPr>
                        <m:ctrlPr>
                          <a:rPr lang="en-US" sz="2000" i="1">
                            <a:solidFill>
                              <a:schemeClr val="tx1"/>
                            </a:solidFill>
                            <a:latin typeface="Cambria Math" panose="02040503050406030204" pitchFamily="18" charset="0"/>
                            <a:cs typeface="Cambria Math" panose="02040503050406030204" pitchFamily="18" charset="0"/>
                          </a:rPr>
                        </m:ctrlPr>
                      </m:fPr>
                      <m:num>
                        <m:r>
                          <a:rPr lang="en-US" sz="2000" i="1">
                            <a:solidFill>
                              <a:schemeClr val="tx1"/>
                            </a:solidFill>
                            <a:latin typeface="Cambria Math" panose="02040503050406030204" pitchFamily="18" charset="0"/>
                            <a:ea typeface="MS Mincho" charset="0"/>
                            <a:cs typeface="Cambria Math" panose="02040503050406030204" pitchFamily="18" charset="0"/>
                          </a:rPr>
                          <m:t>(</m:t>
                        </m:r>
                        <m:r>
                          <a:rPr lang="en-US" sz="2000" i="1">
                            <a:solidFill>
                              <a:schemeClr val="tx1"/>
                            </a:solidFill>
                            <a:latin typeface="Cambria Math" panose="02040503050406030204" pitchFamily="18" charset="0"/>
                            <a:ea typeface="MS Mincho" charset="0"/>
                            <a:cs typeface="Cambria Math" panose="02040503050406030204" pitchFamily="18" charset="0"/>
                          </a:rPr>
                          <m:t>1</m:t>
                        </m:r>
                        <m:r>
                          <a:rPr lang="en-US" sz="2000" i="1">
                            <a:solidFill>
                              <a:schemeClr val="tx1"/>
                            </a:solidFill>
                            <a:latin typeface="Cambria Math" panose="02040503050406030204" pitchFamily="18" charset="0"/>
                            <a:ea typeface="MS Mincho" charset="0"/>
                            <a:cs typeface="Cambria Math" panose="02040503050406030204" pitchFamily="18" charset="0"/>
                          </a:rPr>
                          <m:t>.</m:t>
                        </m:r>
                        <m:r>
                          <a:rPr lang="en-US" sz="2000" i="1">
                            <a:solidFill>
                              <a:schemeClr val="tx1"/>
                            </a:solidFill>
                            <a:latin typeface="Cambria Math" panose="02040503050406030204" pitchFamily="18" charset="0"/>
                            <a:ea typeface="MS Mincho" charset="0"/>
                            <a:cs typeface="Cambria Math" panose="02040503050406030204" pitchFamily="18" charset="0"/>
                          </a:rPr>
                          <m:t>96</m:t>
                        </m:r>
                        <m:sSup>
                          <m:sSupPr>
                            <m:ctrlPr>
                              <a:rPr lang="en-US" sz="2000" i="1">
                                <a:solidFill>
                                  <a:schemeClr val="tx1"/>
                                </a:solidFill>
                                <a:latin typeface="Cambria Math" panose="02040503050406030204" pitchFamily="18" charset="0"/>
                                <a:cs typeface="Cambria Math" panose="02040503050406030204" pitchFamily="18" charset="0"/>
                              </a:rPr>
                            </m:ctrlPr>
                          </m:sSupPr>
                          <m:e>
                            <m:r>
                              <a:rPr lang="en-US" sz="2000" i="1">
                                <a:solidFill>
                                  <a:schemeClr val="tx1"/>
                                </a:solidFill>
                                <a:latin typeface="Cambria Math" panose="02040503050406030204" pitchFamily="18" charset="0"/>
                                <a:ea typeface="MS Mincho" charset="0"/>
                                <a:cs typeface="Cambria Math" panose="02040503050406030204" pitchFamily="18" charset="0"/>
                              </a:rPr>
                              <m:t>)</m:t>
                            </m:r>
                          </m:e>
                          <m:sup>
                            <m:r>
                              <a:rPr lang="en-US" sz="2000" i="1">
                                <a:solidFill>
                                  <a:schemeClr val="tx1"/>
                                </a:solidFill>
                                <a:latin typeface="Cambria Math" panose="02040503050406030204" pitchFamily="18" charset="0"/>
                                <a:ea typeface="MS Mincho" charset="0"/>
                                <a:cs typeface="Cambria Math" panose="02040503050406030204" pitchFamily="18" charset="0"/>
                              </a:rPr>
                              <m:t>2</m:t>
                            </m:r>
                          </m:sup>
                        </m:sSup>
                        <m:r>
                          <a:rPr lang="en-US" sz="2000" i="1">
                            <a:solidFill>
                              <a:schemeClr val="tx1"/>
                            </a:solidFill>
                            <a:latin typeface="Cambria Math" panose="02040503050406030204" pitchFamily="18" charset="0"/>
                            <a:ea typeface="MS Mincho" charset="0"/>
                            <a:cs typeface="Cambria Math" panose="02040503050406030204" pitchFamily="18" charset="0"/>
                          </a:rPr>
                          <m:t>×</m:t>
                        </m:r>
                        <m:r>
                          <a:rPr lang="en-US" sz="2000" i="1">
                            <a:solidFill>
                              <a:schemeClr val="tx1"/>
                            </a:solidFill>
                            <a:latin typeface="Cambria Math" panose="02040503050406030204" pitchFamily="18" charset="0"/>
                            <a:ea typeface="MS Mincho" charset="0"/>
                            <a:cs typeface="Cambria Math" panose="02040503050406030204" pitchFamily="18" charset="0"/>
                          </a:rPr>
                          <m:t>0</m:t>
                        </m:r>
                        <m:r>
                          <a:rPr lang="en-US" sz="2000" i="1">
                            <a:solidFill>
                              <a:schemeClr val="tx1"/>
                            </a:solidFill>
                            <a:latin typeface="Cambria Math" panose="02040503050406030204" pitchFamily="18" charset="0"/>
                            <a:ea typeface="MS Mincho" charset="0"/>
                            <a:cs typeface="Cambria Math" panose="02040503050406030204" pitchFamily="18" charset="0"/>
                          </a:rPr>
                          <m:t>.</m:t>
                        </m:r>
                        <m:r>
                          <a:rPr lang="en-US" sz="2000" i="1">
                            <a:solidFill>
                              <a:schemeClr val="tx1"/>
                            </a:solidFill>
                            <a:latin typeface="Cambria Math" panose="02040503050406030204" pitchFamily="18" charset="0"/>
                            <a:ea typeface="MS Mincho" charset="0"/>
                            <a:cs typeface="Cambria Math" panose="02040503050406030204" pitchFamily="18" charset="0"/>
                          </a:rPr>
                          <m:t>3</m:t>
                        </m:r>
                        <m:r>
                          <a:rPr lang="en-US" sz="2000" i="1">
                            <a:solidFill>
                              <a:schemeClr val="tx1"/>
                            </a:solidFill>
                            <a:latin typeface="Cambria Math" panose="02040503050406030204" pitchFamily="18" charset="0"/>
                            <a:ea typeface="MS Mincho" charset="0"/>
                            <a:cs typeface="Cambria Math" panose="02040503050406030204" pitchFamily="18" charset="0"/>
                          </a:rPr>
                          <m:t>×(</m:t>
                        </m:r>
                        <m:r>
                          <a:rPr lang="en-US" sz="2000" i="1">
                            <a:solidFill>
                              <a:schemeClr val="tx1"/>
                            </a:solidFill>
                            <a:latin typeface="Cambria Math" panose="02040503050406030204" pitchFamily="18" charset="0"/>
                            <a:ea typeface="MS Mincho" charset="0"/>
                            <a:cs typeface="Cambria Math" panose="02040503050406030204" pitchFamily="18" charset="0"/>
                          </a:rPr>
                          <m:t>1</m:t>
                        </m:r>
                        <m:r>
                          <a:rPr lang="en-US" sz="2000" i="1">
                            <a:solidFill>
                              <a:schemeClr val="tx1"/>
                            </a:solidFill>
                            <a:latin typeface="Cambria Math" panose="02040503050406030204" pitchFamily="18" charset="0"/>
                            <a:ea typeface="MS Mincho" charset="0"/>
                            <a:cs typeface="Cambria Math" panose="02040503050406030204" pitchFamily="18" charset="0"/>
                          </a:rPr>
                          <m:t>−</m:t>
                        </m:r>
                        <m:r>
                          <a:rPr lang="en-US" sz="2000" i="1">
                            <a:solidFill>
                              <a:schemeClr val="tx1"/>
                            </a:solidFill>
                            <a:latin typeface="Cambria Math" panose="02040503050406030204" pitchFamily="18" charset="0"/>
                            <a:ea typeface="MS Mincho" charset="0"/>
                            <a:cs typeface="Cambria Math" panose="02040503050406030204" pitchFamily="18" charset="0"/>
                          </a:rPr>
                          <m:t>0</m:t>
                        </m:r>
                        <m:r>
                          <a:rPr lang="en-US" sz="2000" i="1">
                            <a:solidFill>
                              <a:schemeClr val="tx1"/>
                            </a:solidFill>
                            <a:latin typeface="Cambria Math" panose="02040503050406030204" pitchFamily="18" charset="0"/>
                            <a:ea typeface="MS Mincho" charset="0"/>
                            <a:cs typeface="Cambria Math" panose="02040503050406030204" pitchFamily="18" charset="0"/>
                          </a:rPr>
                          <m:t>.</m:t>
                        </m:r>
                        <m:r>
                          <a:rPr lang="en-US" sz="2000" i="1">
                            <a:solidFill>
                              <a:schemeClr val="tx1"/>
                            </a:solidFill>
                            <a:latin typeface="Cambria Math" panose="02040503050406030204" pitchFamily="18" charset="0"/>
                            <a:ea typeface="MS Mincho" charset="0"/>
                            <a:cs typeface="Cambria Math" panose="02040503050406030204" pitchFamily="18" charset="0"/>
                          </a:rPr>
                          <m:t>3</m:t>
                        </m:r>
                        <m:r>
                          <a:rPr lang="en-US" sz="2000" i="1">
                            <a:solidFill>
                              <a:schemeClr val="tx1"/>
                            </a:solidFill>
                            <a:latin typeface="Cambria Math" panose="02040503050406030204" pitchFamily="18" charset="0"/>
                            <a:ea typeface="MS Mincho" charset="0"/>
                            <a:cs typeface="Cambria Math" panose="02040503050406030204" pitchFamily="18" charset="0"/>
                          </a:rPr>
                          <m:t>)</m:t>
                        </m:r>
                      </m:num>
                      <m:den>
                        <m:r>
                          <a:rPr lang="en-US" sz="2000" i="1">
                            <a:solidFill>
                              <a:schemeClr val="tx1"/>
                            </a:solidFill>
                            <a:latin typeface="Cambria Math" panose="02040503050406030204" pitchFamily="18" charset="0"/>
                            <a:ea typeface="MS Mincho" charset="0"/>
                            <a:cs typeface="Cambria Math" panose="02040503050406030204" pitchFamily="18" charset="0"/>
                          </a:rPr>
                          <m:t>(</m:t>
                        </m:r>
                        <m:r>
                          <a:rPr lang="en-US" sz="2000" i="1">
                            <a:solidFill>
                              <a:schemeClr val="tx1"/>
                            </a:solidFill>
                            <a:latin typeface="Cambria Math" panose="02040503050406030204" pitchFamily="18" charset="0"/>
                            <a:ea typeface="MS Mincho" charset="0"/>
                            <a:cs typeface="Cambria Math" panose="02040503050406030204" pitchFamily="18" charset="0"/>
                          </a:rPr>
                          <m:t>0</m:t>
                        </m:r>
                        <m:r>
                          <a:rPr lang="en-US" sz="2000" i="1">
                            <a:solidFill>
                              <a:schemeClr val="tx1"/>
                            </a:solidFill>
                            <a:latin typeface="Cambria Math" panose="02040503050406030204" pitchFamily="18" charset="0"/>
                            <a:ea typeface="MS Mincho" charset="0"/>
                            <a:cs typeface="Cambria Math" panose="02040503050406030204" pitchFamily="18" charset="0"/>
                          </a:rPr>
                          <m:t>.</m:t>
                        </m:r>
                        <m:r>
                          <a:rPr lang="en-US" sz="2000" i="1">
                            <a:solidFill>
                              <a:schemeClr val="tx1"/>
                            </a:solidFill>
                            <a:latin typeface="Cambria Math" panose="02040503050406030204" pitchFamily="18" charset="0"/>
                            <a:ea typeface="MS Mincho" charset="0"/>
                            <a:cs typeface="Cambria Math" panose="02040503050406030204" pitchFamily="18" charset="0"/>
                          </a:rPr>
                          <m:t>05</m:t>
                        </m:r>
                        <m:sSup>
                          <m:sSupPr>
                            <m:ctrlPr>
                              <a:rPr lang="en-US" sz="2000" i="1">
                                <a:solidFill>
                                  <a:schemeClr val="tx1"/>
                                </a:solidFill>
                                <a:latin typeface="Cambria Math" panose="02040503050406030204" pitchFamily="18" charset="0"/>
                                <a:cs typeface="Cambria Math" panose="02040503050406030204" pitchFamily="18" charset="0"/>
                              </a:rPr>
                            </m:ctrlPr>
                          </m:sSupPr>
                          <m:e>
                            <m:r>
                              <a:rPr lang="en-US" sz="2000" i="1">
                                <a:solidFill>
                                  <a:schemeClr val="tx1"/>
                                </a:solidFill>
                                <a:latin typeface="Cambria Math" panose="02040503050406030204" pitchFamily="18" charset="0"/>
                                <a:ea typeface="MS Mincho" charset="0"/>
                                <a:cs typeface="Cambria Math" panose="02040503050406030204" pitchFamily="18" charset="0"/>
                              </a:rPr>
                              <m:t>)</m:t>
                            </m:r>
                          </m:e>
                          <m:sup>
                            <m:r>
                              <a:rPr lang="en-US" sz="2000" i="1">
                                <a:solidFill>
                                  <a:schemeClr val="tx1"/>
                                </a:solidFill>
                                <a:latin typeface="Cambria Math" panose="02040503050406030204" pitchFamily="18" charset="0"/>
                                <a:ea typeface="MS Mincho" charset="0"/>
                                <a:cs typeface="Cambria Math" panose="02040503050406030204" pitchFamily="18" charset="0"/>
                              </a:rPr>
                              <m:t>2</m:t>
                            </m:r>
                          </m:sup>
                        </m:sSup>
                      </m:den>
                    </m:f>
                  </m:oMath>
                </a14:m>
                <a:r>
                  <a:rPr lang="en-US" sz="2000" dirty="0">
                    <a:solidFill>
                      <a:schemeClr val="tx1"/>
                    </a:solidFill>
                    <a:cs typeface="Times New Roman" panose="02020603050405020304" pitchFamily="18" charset="0"/>
                  </a:rPr>
                  <a:t> </a:t>
                </a:r>
                <a14:m>
                  <m:oMath xmlns:m="http://schemas.openxmlformats.org/officeDocument/2006/math">
                    <m:r>
                      <a:rPr lang="en-US" sz="2000" dirty="0">
                        <a:solidFill>
                          <a:schemeClr val="tx1"/>
                        </a:solidFill>
                        <a:latin typeface="Cambria Math" panose="02040503050406030204" pitchFamily="18" charset="0"/>
                        <a:ea typeface="MS Mincho" charset="0"/>
                        <a:cs typeface="Cambria Math" panose="02040503050406030204" pitchFamily="18" charset="0"/>
                      </a:rPr>
                      <m:t>=</m:t>
                    </m:r>
                    <m:sSub>
                      <m:sSubPr>
                        <m:ctrlPr>
                          <a:rPr lang="en-US" sz="2000" i="1">
                            <a:solidFill>
                              <a:schemeClr val="tx1"/>
                            </a:solidFill>
                            <a:latin typeface="Cambria Math" panose="02040503050406030204" pitchFamily="18" charset="0"/>
                            <a:cs typeface="Cambria Math" panose="02040503050406030204" pitchFamily="18" charset="0"/>
                          </a:rPr>
                        </m:ctrlPr>
                      </m:sSubPr>
                      <m:e>
                        <m:r>
                          <a:rPr lang="en-US" sz="2000" i="1">
                            <a:solidFill>
                              <a:schemeClr val="tx1"/>
                            </a:solidFill>
                            <a:latin typeface="Cambria Math" panose="02040503050406030204" pitchFamily="18" charset="0"/>
                            <a:cs typeface="Cambria Math" panose="02040503050406030204" pitchFamily="18" charset="0"/>
                          </a:rPr>
                          <m:t>𝑛</m:t>
                        </m:r>
                      </m:e>
                      <m:sub>
                        <m:r>
                          <a:rPr lang="en-US" sz="2000" i="1">
                            <a:solidFill>
                              <a:schemeClr val="tx1"/>
                            </a:solidFill>
                            <a:latin typeface="Cambria Math" panose="02040503050406030204" pitchFamily="18" charset="0"/>
                            <a:ea typeface="MS Mincho" charset="0"/>
                            <a:cs typeface="Cambria Math" panose="02040503050406030204" pitchFamily="18" charset="0"/>
                          </a:rPr>
                          <m:t>0</m:t>
                        </m:r>
                      </m:sub>
                    </m:sSub>
                    <m:r>
                      <a:rPr lang="en-US" sz="2000" i="1">
                        <a:solidFill>
                          <a:schemeClr val="tx1"/>
                        </a:solidFill>
                        <a:latin typeface="Cambria Math" panose="02040503050406030204" pitchFamily="18" charset="0"/>
                        <a:ea typeface="MS Mincho" charset="0"/>
                        <a:cs typeface="Cambria Math" panose="02040503050406030204" pitchFamily="18" charset="0"/>
                      </a:rPr>
                      <m:t>=</m:t>
                    </m:r>
                    <m:f>
                      <m:fPr>
                        <m:ctrlPr>
                          <a:rPr lang="en-US" sz="2000" i="1">
                            <a:solidFill>
                              <a:schemeClr val="tx1"/>
                            </a:solidFill>
                            <a:latin typeface="Cambria Math" panose="02040503050406030204" pitchFamily="18" charset="0"/>
                            <a:cs typeface="Cambria Math" panose="02040503050406030204" pitchFamily="18" charset="0"/>
                          </a:rPr>
                        </m:ctrlPr>
                      </m:fPr>
                      <m:num>
                        <m:r>
                          <a:rPr lang="en-US" sz="2000" i="1">
                            <a:solidFill>
                              <a:schemeClr val="tx1"/>
                            </a:solidFill>
                            <a:latin typeface="Cambria Math" panose="02040503050406030204" pitchFamily="18" charset="0"/>
                            <a:ea typeface="MS Mincho" charset="0"/>
                            <a:cs typeface="Cambria Math" panose="02040503050406030204" pitchFamily="18" charset="0"/>
                          </a:rPr>
                          <m:t>3</m:t>
                        </m:r>
                        <m:r>
                          <a:rPr lang="en-US" sz="2000" i="1">
                            <a:solidFill>
                              <a:schemeClr val="tx1"/>
                            </a:solidFill>
                            <a:latin typeface="Cambria Math" panose="02040503050406030204" pitchFamily="18" charset="0"/>
                            <a:ea typeface="MS Mincho" charset="0"/>
                            <a:cs typeface="Cambria Math" panose="02040503050406030204" pitchFamily="18" charset="0"/>
                          </a:rPr>
                          <m:t>.</m:t>
                        </m:r>
                        <m:r>
                          <a:rPr lang="en-US" sz="2000" i="1">
                            <a:solidFill>
                              <a:schemeClr val="tx1"/>
                            </a:solidFill>
                            <a:latin typeface="Cambria Math" panose="02040503050406030204" pitchFamily="18" charset="0"/>
                            <a:ea typeface="MS Mincho" charset="0"/>
                            <a:cs typeface="Cambria Math" panose="02040503050406030204" pitchFamily="18" charset="0"/>
                          </a:rPr>
                          <m:t>8416</m:t>
                        </m:r>
                        <m:r>
                          <a:rPr lang="en-US" sz="2000" i="1">
                            <a:solidFill>
                              <a:schemeClr val="tx1"/>
                            </a:solidFill>
                            <a:latin typeface="Cambria Math" panose="02040503050406030204" pitchFamily="18" charset="0"/>
                            <a:ea typeface="MS Mincho" charset="0"/>
                            <a:cs typeface="Cambria Math" panose="02040503050406030204" pitchFamily="18" charset="0"/>
                          </a:rPr>
                          <m:t>×</m:t>
                        </m:r>
                        <m:r>
                          <a:rPr lang="en-US" sz="2000" i="1">
                            <a:solidFill>
                              <a:schemeClr val="tx1"/>
                            </a:solidFill>
                            <a:latin typeface="Cambria Math" panose="02040503050406030204" pitchFamily="18" charset="0"/>
                            <a:ea typeface="MS Mincho" charset="0"/>
                            <a:cs typeface="Cambria Math" panose="02040503050406030204" pitchFamily="18" charset="0"/>
                          </a:rPr>
                          <m:t>0</m:t>
                        </m:r>
                        <m:r>
                          <a:rPr lang="en-US" sz="2000" i="1">
                            <a:solidFill>
                              <a:schemeClr val="tx1"/>
                            </a:solidFill>
                            <a:latin typeface="Cambria Math" panose="02040503050406030204" pitchFamily="18" charset="0"/>
                            <a:ea typeface="MS Mincho" charset="0"/>
                            <a:cs typeface="Cambria Math" panose="02040503050406030204" pitchFamily="18" charset="0"/>
                          </a:rPr>
                          <m:t>.</m:t>
                        </m:r>
                        <m:r>
                          <a:rPr lang="en-US" sz="2000" i="1">
                            <a:solidFill>
                              <a:schemeClr val="tx1"/>
                            </a:solidFill>
                            <a:latin typeface="Cambria Math" panose="02040503050406030204" pitchFamily="18" charset="0"/>
                            <a:ea typeface="MS Mincho" charset="0"/>
                            <a:cs typeface="Cambria Math" panose="02040503050406030204" pitchFamily="18" charset="0"/>
                          </a:rPr>
                          <m:t>21</m:t>
                        </m:r>
                      </m:num>
                      <m:den>
                        <m:r>
                          <a:rPr lang="en-US" sz="2000" i="1">
                            <a:solidFill>
                              <a:schemeClr val="tx1"/>
                            </a:solidFill>
                            <a:latin typeface="Cambria Math" panose="02040503050406030204" pitchFamily="18" charset="0"/>
                            <a:ea typeface="MS Mincho" charset="0"/>
                            <a:cs typeface="Cambria Math" panose="02040503050406030204" pitchFamily="18" charset="0"/>
                          </a:rPr>
                          <m:t>0</m:t>
                        </m:r>
                        <m:r>
                          <a:rPr lang="en-US" sz="2000" i="1">
                            <a:solidFill>
                              <a:schemeClr val="tx1"/>
                            </a:solidFill>
                            <a:latin typeface="Cambria Math" panose="02040503050406030204" pitchFamily="18" charset="0"/>
                            <a:ea typeface="MS Mincho" charset="0"/>
                            <a:cs typeface="Cambria Math" panose="02040503050406030204" pitchFamily="18" charset="0"/>
                          </a:rPr>
                          <m:t>.</m:t>
                        </m:r>
                        <m:r>
                          <a:rPr lang="en-US" sz="2000" i="1">
                            <a:solidFill>
                              <a:schemeClr val="tx1"/>
                            </a:solidFill>
                            <a:latin typeface="Cambria Math" panose="02040503050406030204" pitchFamily="18" charset="0"/>
                            <a:ea typeface="MS Mincho" charset="0"/>
                            <a:cs typeface="Cambria Math" panose="02040503050406030204" pitchFamily="18" charset="0"/>
                          </a:rPr>
                          <m:t>0025</m:t>
                        </m:r>
                      </m:den>
                    </m:f>
                    <m:r>
                      <a:rPr lang="en-US" sz="2000" i="1">
                        <a:solidFill>
                          <a:schemeClr val="tx1"/>
                        </a:solidFill>
                        <a:latin typeface="Cambria Math" panose="02040503050406030204" pitchFamily="18" charset="0"/>
                        <a:ea typeface="MS Mincho" charset="0"/>
                        <a:cs typeface="Cambria Math" panose="02040503050406030204" pitchFamily="18" charset="0"/>
                      </a:rPr>
                      <m:t>=</m:t>
                    </m:r>
                    <m:r>
                      <a:rPr lang="en-US" sz="2000" i="1">
                        <a:solidFill>
                          <a:schemeClr val="tx1"/>
                        </a:solidFill>
                        <a:latin typeface="Cambria Math" panose="02040503050406030204" pitchFamily="18" charset="0"/>
                        <a:ea typeface="MS Mincho" charset="0"/>
                        <a:cs typeface="Cambria Math" panose="02040503050406030204" pitchFamily="18" charset="0"/>
                      </a:rPr>
                      <m:t>322</m:t>
                    </m:r>
                    <m:r>
                      <a:rPr lang="en-US" sz="2000" i="1">
                        <a:solidFill>
                          <a:schemeClr val="tx1"/>
                        </a:solidFill>
                        <a:latin typeface="Cambria Math" panose="02040503050406030204" pitchFamily="18" charset="0"/>
                        <a:ea typeface="MS Mincho" charset="0"/>
                        <a:cs typeface="Cambria Math" panose="02040503050406030204" pitchFamily="18" charset="0"/>
                      </a:rPr>
                      <m:t>.</m:t>
                    </m:r>
                    <m:r>
                      <a:rPr lang="en-US" sz="2000" i="1">
                        <a:solidFill>
                          <a:schemeClr val="tx1"/>
                        </a:solidFill>
                        <a:latin typeface="Cambria Math" panose="02040503050406030204" pitchFamily="18" charset="0"/>
                        <a:ea typeface="MS Mincho" charset="0"/>
                        <a:cs typeface="Cambria Math" panose="02040503050406030204" pitchFamily="18" charset="0"/>
                      </a:rPr>
                      <m:t>69</m:t>
                    </m:r>
                  </m:oMath>
                </a14:m>
                <a:endParaRPr lang="en-US" sz="2000" i="1">
                  <a:solidFill>
                    <a:schemeClr val="tx1"/>
                  </a:solidFill>
                  <a:cs typeface="Cambria Math" panose="02040503050406030204" pitchFamily="18" charset="0"/>
                </a:endParaRPr>
              </a:p>
              <a:p>
                <a:pPr>
                  <a:lnSpc>
                    <a:spcPct val="200000"/>
                  </a:lnSpc>
                </a:pPr>
                <a:r>
                  <a:rPr lang="en-US" sz="2000" dirty="0">
                    <a:solidFill>
                      <a:schemeClr val="tx1"/>
                    </a:solidFill>
                    <a:cs typeface="Times New Roman" panose="02020603050405020304" pitchFamily="18" charset="0"/>
                    <a:sym typeface="+mn-ea"/>
                  </a:rPr>
                  <a:t>Given the longitudinal nature of the study and expected dropout over the follow-up period, a 20% attrition rate is applied. </a:t>
                </a:r>
                <a:endParaRPr lang="en-US" sz="2000" dirty="0">
                  <a:solidFill>
                    <a:schemeClr val="tx1"/>
                  </a:solidFill>
                  <a:cs typeface="Times New Roman" panose="02020603050405020304" pitchFamily="18" charset="0"/>
                  <a:sym typeface="+mn-ea"/>
                </a:endParaRPr>
              </a:p>
              <a:p>
                <a:pPr>
                  <a:lnSpc>
                    <a:spcPct val="200000"/>
                  </a:lnSpc>
                </a:pPr>
                <a:r>
                  <a:rPr lang="en-US" altLang="en-US" sz="2000" dirty="0">
                    <a:solidFill>
                      <a:schemeClr val="tx1"/>
                    </a:solidFill>
                    <a:cs typeface="Times New Roman" panose="02020603050405020304" pitchFamily="18" charset="0"/>
                    <a:sym typeface="+mn-ea"/>
                  </a:rPr>
                  <a:t>n = {n_0}/{1 - attrition} thus n = {323}/{1 - 0.20} ={323}/{0.80} = 404 participants</a:t>
                </a:r>
                <a:endParaRPr lang="en-US" altLang="en-US" sz="2000" dirty="0">
                  <a:solidFill>
                    <a:schemeClr val="tx1"/>
                  </a:solidFill>
                  <a:cs typeface="Times New Roman" panose="02020603050405020304" pitchFamily="18" charset="0"/>
                  <a:sym typeface="+mn-ea"/>
                </a:endParaRPr>
              </a:p>
              <a:p>
                <a:pPr>
                  <a:lnSpc>
                    <a:spcPct val="200000"/>
                  </a:lnSpc>
                </a:pPr>
                <a:r>
                  <a:rPr lang="en-US" altLang="en-US" sz="2000" dirty="0">
                    <a:solidFill>
                      <a:schemeClr val="tx1"/>
                    </a:solidFill>
                    <a:cs typeface="Times New Roman" panose="02020603050405020304" pitchFamily="18" charset="0"/>
                    <a:sym typeface="+mn-ea"/>
                  </a:rPr>
                  <a:t>A purposive sub-sample of approximately 20 participants will be selected for focus group discussions (FGDs).</a:t>
                </a:r>
                <a:endParaRPr lang="en-US" sz="2000" i="1" dirty="0">
                  <a:solidFill>
                    <a:schemeClr val="tx1"/>
                  </a:solidFill>
                  <a:cs typeface="Times New Roman" panose="02020603050405020304" pitchFamily="18" charset="0"/>
                </a:endParaRPr>
              </a:p>
              <a:p>
                <a:pPr>
                  <a:lnSpc>
                    <a:spcPct val="150000"/>
                  </a:lnSpc>
                </a:pPr>
                <a:endParaRPr lang="en-US" sz="2000" i="1" dirty="0">
                  <a:solidFill>
                    <a:schemeClr val="tx1"/>
                  </a:solidFill>
                  <a:cs typeface="Times New Roman" panose="02020603050405020304" pitchFamily="18" charset="0"/>
                </a:endParaRPr>
              </a:p>
            </p:txBody>
          </p:sp>
        </mc:Choice>
        <mc:Fallback>
          <p:sp>
            <p:nvSpPr>
              <p:cNvPr id="4" name="Content Placeholder 2"/>
              <p:cNvSpPr>
                <a:spLocks noRot="1" noChangeAspect="1" noMove="1" noResize="1" noEditPoints="1" noAdjustHandles="1" noChangeArrowheads="1" noChangeShapeType="1" noTextEdit="1"/>
              </p:cNvSpPr>
              <p:nvPr>
                <p:custDataLst>
                  <p:tags r:id="rId3"/>
                </p:custDataLst>
              </p:nvPr>
            </p:nvSpPr>
            <p:spPr>
              <a:xfrm>
                <a:off x="694690" y="1412875"/>
                <a:ext cx="10800080" cy="5445125"/>
              </a:xfrm>
              <a:prstGeom prst="rect">
                <a:avLst/>
              </a:prstGeom>
              <a:blipFill rotWithShape="1">
                <a:blip r:embed="rId4"/>
                <a:stretch>
                  <a:fillRect/>
                </a:stretch>
              </a:blipFill>
            </p:spPr>
            <p:txBody>
              <a:bodyPr/>
              <a:lstStyle/>
              <a:p>
                <a:r>
                  <a:rPr lang="en-US" altLang="en-US">
                    <a:noFill/>
                  </a:rPr>
                  <a:t> </a:t>
                </a:r>
              </a:p>
            </p:txBody>
          </p:sp>
        </mc:Fallback>
      </mc:AlternateContent>
    </p:spTree>
    <p:custDataLst>
      <p:tags r:id="rId5"/>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Methodology: Sampling method</a:t>
            </a:r>
            <a:endParaRPr lang="en-US" dirty="0">
              <a:sym typeface="+mn-ea"/>
            </a:endParaRPr>
          </a:p>
        </p:txBody>
      </p:sp>
      <p:sp>
        <p:nvSpPr>
          <p:cNvPr id="2" name="Content Placeholder 4"/>
          <p:cNvSpPr>
            <a:spLocks noGrp="1"/>
          </p:cNvSpPr>
          <p:nvPr>
            <p:custDataLst>
              <p:tags r:id="rId2"/>
            </p:custDataLst>
          </p:nvPr>
        </p:nvSpPr>
        <p:spPr>
          <a:xfrm>
            <a:off x="694690" y="1428750"/>
            <a:ext cx="10800080" cy="5429250"/>
          </a:xfrm>
          <a:prstGeom prst="rect">
            <a:avLst/>
          </a:prstGeom>
        </p:spPr>
        <p:txBody>
          <a:bodyPr vert="horz" wrap="square"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sz="3000">
                <a:solidFill>
                  <a:schemeClr val="tx1"/>
                </a:solidFill>
                <a:cs typeface="Times New Roman" panose="02020603050405020304" pitchFamily="18" charset="0"/>
              </a:rPr>
              <a:t>A non-probability convenience sampling approach will be employed to recruit participants, supplemented by purposive sampling for the qualitative component.</a:t>
            </a:r>
            <a:endParaRPr lang="en-US" altLang="en-US" sz="3000">
              <a:solidFill>
                <a:schemeClr val="tx1"/>
              </a:solidFill>
              <a:cs typeface="Times New Roman" panose="02020603050405020304" pitchFamily="18" charset="0"/>
            </a:endParaRPr>
          </a:p>
          <a:p>
            <a:r>
              <a:rPr lang="en-US" altLang="en-US" sz="3000">
                <a:solidFill>
                  <a:schemeClr val="tx1"/>
                </a:solidFill>
                <a:cs typeface="Times New Roman" panose="02020603050405020304" pitchFamily="18" charset="0"/>
              </a:rPr>
              <a:t>Participants will be recruited from Strathmore University through multiple channels such as on-campus launch activation, institutional email communication lists, social media platforms and student groups, and on-campus digital and physical advertisements. </a:t>
            </a:r>
            <a:endParaRPr lang="en-US" altLang="en-US" sz="3000">
              <a:solidFill>
                <a:schemeClr val="tx1"/>
              </a:solidFill>
              <a:cs typeface="Times New Roman" panose="02020603050405020304" pitchFamily="18" charset="0"/>
            </a:endParaRPr>
          </a:p>
          <a:p>
            <a:r>
              <a:rPr lang="en-US" altLang="en-US" sz="3000">
                <a:solidFill>
                  <a:schemeClr val="tx1"/>
                </a:solidFill>
                <a:cs typeface="Times New Roman" panose="02020603050405020304" pitchFamily="18" charset="0"/>
              </a:rPr>
              <a:t>Interested students will be directed to an online study information page, an electronic consent form on the meWell app and a code to gain free access to the digital platform over the study period. </a:t>
            </a:r>
            <a:endParaRPr lang="en-US" altLang="en-US" sz="3000">
              <a:solidFill>
                <a:schemeClr val="tx1"/>
              </a:solidFill>
              <a:cs typeface="Times New Roman" panose="02020603050405020304" pitchFamily="18" charset="0"/>
            </a:endParaRPr>
          </a:p>
        </p:txBody>
      </p:sp>
    </p:spTree>
    <p:custDataLst>
      <p:tags r:id="rId3"/>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Methodology-Data Collection Procedure</a:t>
            </a:r>
            <a:endParaRPr lang="en-US" dirty="0">
              <a:sym typeface="+mn-ea"/>
            </a:endParaRPr>
          </a:p>
        </p:txBody>
      </p:sp>
      <p:sp>
        <p:nvSpPr>
          <p:cNvPr id="2" name="Content Placeholder 4"/>
          <p:cNvSpPr>
            <a:spLocks noGrp="1"/>
          </p:cNvSpPr>
          <p:nvPr>
            <p:custDataLst>
              <p:tags r:id="rId2"/>
            </p:custDataLst>
          </p:nvPr>
        </p:nvSpPr>
        <p:spPr>
          <a:xfrm>
            <a:off x="694690" y="1330960"/>
            <a:ext cx="10800080" cy="5958205"/>
          </a:xfrm>
          <a:prstGeom prst="rect">
            <a:avLst/>
          </a:prstGeom>
        </p:spPr>
        <p:txBody>
          <a:bodyPr vert="horz" wrap="square"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a:solidFill>
                  <a:schemeClr val="tx1"/>
                </a:solidFill>
              </a:rPr>
              <a:t>Data will be collected using a structured combination of self-administered standardized questionnaires, platform-generated usage analytics, and qualitative interviews, implemented in a sequential and integrated manner across three phases: baseline assessment, longitudinal usage monitoring, and endline evaluation.</a:t>
            </a:r>
            <a:endParaRPr lang="en-US" altLang="en-US">
              <a:solidFill>
                <a:schemeClr val="tx1"/>
              </a:solidFill>
            </a:endParaRPr>
          </a:p>
          <a:p>
            <a:r>
              <a:rPr lang="en-US" altLang="en-US">
                <a:solidFill>
                  <a:schemeClr val="tx1"/>
                </a:solidFill>
              </a:rPr>
              <a:t>At enrollment, eligible participants will complete an electronic baseline survey administered through the digital platform.</a:t>
            </a:r>
            <a:endParaRPr lang="en-US" altLang="en-US">
              <a:solidFill>
                <a:schemeClr val="tx1"/>
              </a:solidFill>
            </a:endParaRPr>
          </a:p>
          <a:p>
            <a:r>
              <a:rPr lang="en-US" altLang="en-US">
                <a:solidFill>
                  <a:schemeClr val="tx1"/>
                </a:solidFill>
              </a:rPr>
              <a:t>This survey will capture:</a:t>
            </a:r>
            <a:endParaRPr lang="en-US" altLang="en-US">
              <a:solidFill>
                <a:schemeClr val="tx1"/>
              </a:solidFill>
            </a:endParaRPr>
          </a:p>
          <a:p>
            <a:r>
              <a:rPr lang="en-US" altLang="en-US">
                <a:solidFill>
                  <a:schemeClr val="tx1"/>
                </a:solidFill>
              </a:rPr>
              <a:t>Socio-demographic characteristics: age, sex, level of study, residence, and socioeconomic indicators</a:t>
            </a:r>
            <a:endParaRPr lang="en-US" altLang="en-US">
              <a:solidFill>
                <a:schemeClr val="tx1"/>
              </a:solidFill>
            </a:endParaRPr>
          </a:p>
          <a:p>
            <a:r>
              <a:rPr lang="en-US" altLang="en-US">
                <a:solidFill>
                  <a:schemeClr val="tx1"/>
                </a:solidFill>
              </a:rPr>
              <a:t>Lifestyle factors: physical activity, sleep patterns, stress levels, and wellness practices</a:t>
            </a:r>
            <a:endParaRPr lang="en-US" altLang="en-US">
              <a:solidFill>
                <a:schemeClr val="tx1"/>
              </a:solidFill>
            </a:endParaRPr>
          </a:p>
          <a:p>
            <a:endParaRPr lang="en-US" altLang="en-US">
              <a:solidFill>
                <a:schemeClr val="tx1"/>
              </a:solidFill>
            </a:endParaRPr>
          </a:p>
        </p:txBody>
      </p:sp>
    </p:spTree>
    <p:custDataLst>
      <p:tags r:id="rId3"/>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Data Collection Procedure</a:t>
            </a:r>
            <a:endParaRPr lang="en-US" dirty="0">
              <a:sym typeface="+mn-ea"/>
            </a:endParaRPr>
          </a:p>
        </p:txBody>
      </p:sp>
      <p:sp>
        <p:nvSpPr>
          <p:cNvPr id="4" name="Content Placeholder 2"/>
          <p:cNvSpPr>
            <a:spLocks noGrp="1"/>
          </p:cNvSpPr>
          <p:nvPr>
            <p:custDataLst>
              <p:tags r:id="rId2"/>
            </p:custDataLst>
          </p:nvPr>
        </p:nvSpPr>
        <p:spPr>
          <a:xfrm>
            <a:off x="694690" y="1483995"/>
            <a:ext cx="10800080" cy="5497195"/>
          </a:xfrm>
          <a:prstGeom prst="rect">
            <a:avLst/>
          </a:prstGeom>
        </p:spPr>
        <p:txBody>
          <a:bodyPr vert="horz" wrap="square"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a:solidFill>
                  <a:schemeClr val="tx1"/>
                </a:solidFill>
                <a:sym typeface="+mn-ea"/>
              </a:rPr>
              <a:t>Mental health status, assessed using validated tools:</a:t>
            </a:r>
            <a:endParaRPr lang="en-US" altLang="en-US">
              <a:solidFill>
                <a:schemeClr val="tx1"/>
              </a:solidFill>
            </a:endParaRPr>
          </a:p>
          <a:p>
            <a:pPr marL="0" indent="0">
              <a:buNone/>
            </a:pPr>
            <a:r>
              <a:rPr lang="en-US" altLang="en-US">
                <a:solidFill>
                  <a:schemeClr val="tx1"/>
                </a:solidFill>
                <a:sym typeface="+mn-ea"/>
              </a:rPr>
              <a:t>- Patient Health Questionnaire-9 (PHQ-9) for depressive symptoms</a:t>
            </a:r>
            <a:endParaRPr lang="en-US" altLang="en-US">
              <a:solidFill>
                <a:schemeClr val="tx1"/>
              </a:solidFill>
            </a:endParaRPr>
          </a:p>
          <a:p>
            <a:pPr marL="0" indent="0">
              <a:buNone/>
            </a:pPr>
            <a:r>
              <a:rPr lang="en-US" altLang="en-US">
                <a:solidFill>
                  <a:schemeClr val="tx1"/>
                </a:solidFill>
                <a:sym typeface="+mn-ea"/>
              </a:rPr>
              <a:t>- Generalized Anxiety Disorder-7 (GAD-7) for anxiety symptoms</a:t>
            </a:r>
            <a:endParaRPr lang="en-US" altLang="en-US">
              <a:solidFill>
                <a:schemeClr val="tx1"/>
              </a:solidFill>
            </a:endParaRPr>
          </a:p>
          <a:p>
            <a:pPr marL="0" indent="0">
              <a:buNone/>
            </a:pPr>
            <a:r>
              <a:rPr lang="en-US" altLang="en-US">
                <a:solidFill>
                  <a:schemeClr val="tx1"/>
                </a:solidFill>
                <a:sym typeface="+mn-ea"/>
              </a:rPr>
              <a:t>- World Health Organization Well-Being Index (WHO-5) for psychological well-being.</a:t>
            </a:r>
            <a:endParaRPr lang="en-US" altLang="en-US">
              <a:solidFill>
                <a:schemeClr val="tx1"/>
              </a:solidFill>
            </a:endParaRPr>
          </a:p>
          <a:p>
            <a:r>
              <a:rPr lang="en-US" altLang="en-US">
                <a:solidFill>
                  <a:schemeClr val="tx1"/>
                </a:solidFill>
                <a:sym typeface="+mn-ea"/>
              </a:rPr>
              <a:t>All instruments will be self-administered through the app, with built-in logic checks to minimize missing or inconsistent responses.</a:t>
            </a:r>
            <a:endParaRPr lang="en-US" altLang="en-US">
              <a:solidFill>
                <a:schemeClr val="tx1"/>
              </a:solidFill>
            </a:endParaRPr>
          </a:p>
          <a:p>
            <a:endParaRPr lang="en-US" altLang="en-US">
              <a:solidFill>
                <a:schemeClr val="tx1"/>
              </a:solidFill>
            </a:endParaRPr>
          </a:p>
        </p:txBody>
      </p:sp>
    </p:spTree>
    <p:custDataLst>
      <p:tags r:id="rId3"/>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Data collection procedure</a:t>
            </a:r>
            <a:endParaRPr lang="en-US" dirty="0">
              <a:sym typeface="+mn-ea"/>
            </a:endParaRPr>
          </a:p>
        </p:txBody>
      </p:sp>
      <p:sp>
        <p:nvSpPr>
          <p:cNvPr id="4" name="Content Placeholder 2"/>
          <p:cNvSpPr>
            <a:spLocks noGrp="1"/>
          </p:cNvSpPr>
          <p:nvPr>
            <p:custDataLst>
              <p:tags r:id="rId2"/>
            </p:custDataLst>
          </p:nvPr>
        </p:nvSpPr>
        <p:spPr>
          <a:xfrm>
            <a:off x="694690" y="1485265"/>
            <a:ext cx="10800080" cy="5718810"/>
          </a:xfrm>
          <a:prstGeom prst="rect">
            <a:avLst/>
          </a:prstGeom>
        </p:spPr>
        <p:txBody>
          <a:bodyPr vert="horz" wrap="square" lIns="91440" tIns="45720" rIns="91440" bIns="45720" rtlCol="0">
            <a:normAutofit fontScale="9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a:solidFill>
                  <a:schemeClr val="tx1"/>
                </a:solidFill>
              </a:rPr>
              <a:t>During this period, objective user engagement data will be continuously and passively collected through the platform’s analytics dashboard. </a:t>
            </a:r>
            <a:endParaRPr lang="en-US" altLang="en-US">
              <a:solidFill>
                <a:schemeClr val="tx1"/>
              </a:solidFill>
            </a:endParaRPr>
          </a:p>
          <a:p>
            <a:r>
              <a:rPr lang="en-US" altLang="en-US">
                <a:solidFill>
                  <a:schemeClr val="tx1"/>
                </a:solidFill>
              </a:rPr>
              <a:t>These data will include:</a:t>
            </a:r>
            <a:endParaRPr lang="en-US" altLang="en-US">
              <a:solidFill>
                <a:schemeClr val="tx1"/>
              </a:solidFill>
            </a:endParaRPr>
          </a:p>
          <a:p>
            <a:pPr marL="0" indent="0">
              <a:buNone/>
            </a:pPr>
            <a:r>
              <a:rPr lang="en-US" altLang="en-US">
                <a:solidFill>
                  <a:schemeClr val="tx1"/>
                </a:solidFill>
              </a:rPr>
              <a:t>i) Frequency of logins (number of logins per week)</a:t>
            </a:r>
            <a:endParaRPr lang="en-US" altLang="en-US">
              <a:solidFill>
                <a:schemeClr val="tx1"/>
              </a:solidFill>
            </a:endParaRPr>
          </a:p>
          <a:p>
            <a:pPr marL="0" indent="0">
              <a:buNone/>
            </a:pPr>
            <a:r>
              <a:rPr lang="en-US" altLang="en-US">
                <a:solidFill>
                  <a:schemeClr val="tx1"/>
                </a:solidFill>
              </a:rPr>
              <a:t>ii) Duration of use (time spent per session)</a:t>
            </a:r>
            <a:endParaRPr lang="en-US" altLang="en-US">
              <a:solidFill>
                <a:schemeClr val="tx1"/>
              </a:solidFill>
            </a:endParaRPr>
          </a:p>
          <a:p>
            <a:pPr marL="0" indent="0">
              <a:buNone/>
            </a:pPr>
            <a:r>
              <a:rPr lang="en-US" altLang="en-US">
                <a:solidFill>
                  <a:schemeClr val="tx1"/>
                </a:solidFill>
              </a:rPr>
              <a:t>iii) Breadth or Feature utilization (number of features used e.g.,health assessments,wellness tools)</a:t>
            </a:r>
            <a:endParaRPr lang="en-US" altLang="en-US">
              <a:solidFill>
                <a:schemeClr val="tx1"/>
              </a:solidFill>
            </a:endParaRPr>
          </a:p>
          <a:p>
            <a:pPr marL="0" indent="0">
              <a:buNone/>
            </a:pPr>
            <a:r>
              <a:rPr lang="en-US" altLang="en-US">
                <a:solidFill>
                  <a:schemeClr val="tx1"/>
                </a:solidFill>
              </a:rPr>
              <a:t>iv) Temporal usage patterns (time of day and day of week of engagement)</a:t>
            </a:r>
            <a:endParaRPr lang="en-US" altLang="en-US">
              <a:solidFill>
                <a:schemeClr val="tx1"/>
              </a:solidFill>
            </a:endParaRPr>
          </a:p>
          <a:p>
            <a:pPr marL="0" indent="0">
              <a:buNone/>
            </a:pPr>
            <a:r>
              <a:rPr lang="en-US" altLang="en-US">
                <a:solidFill>
                  <a:schemeClr val="tx1"/>
                </a:solidFill>
              </a:rPr>
              <a:t>v) Retention (% active at week 8)</a:t>
            </a:r>
            <a:endParaRPr lang="en-US" altLang="en-US">
              <a:solidFill>
                <a:schemeClr val="tx1"/>
              </a:solidFill>
            </a:endParaRPr>
          </a:p>
          <a:p>
            <a:r>
              <a:rPr lang="en-US" altLang="en-US">
                <a:solidFill>
                  <a:schemeClr val="tx1"/>
                </a:solidFill>
              </a:rPr>
              <a:t>Each participant will be assigned a unique anonymized study ID, which will be used to link survey responses with platform usage data while maintaining confidentiality</a:t>
            </a:r>
            <a:endParaRPr lang="en-US" altLang="en-US">
              <a:solidFill>
                <a:schemeClr val="tx1"/>
              </a:solidFill>
            </a:endParaRPr>
          </a:p>
        </p:txBody>
      </p:sp>
    </p:spTree>
    <p:custDataLst>
      <p:tags r:id="rId3"/>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Data collection procedure( post-intervention)</a:t>
            </a:r>
            <a:endParaRPr lang="en-US" dirty="0">
              <a:sym typeface="+mn-ea"/>
            </a:endParaRPr>
          </a:p>
        </p:txBody>
      </p:sp>
      <p:sp>
        <p:nvSpPr>
          <p:cNvPr id="4" name="Content Placeholder 2"/>
          <p:cNvSpPr>
            <a:spLocks noGrp="1"/>
          </p:cNvSpPr>
          <p:nvPr>
            <p:custDataLst>
              <p:tags r:id="rId2"/>
            </p:custDataLst>
          </p:nvPr>
        </p:nvSpPr>
        <p:spPr>
          <a:xfrm>
            <a:off x="694690" y="1483360"/>
            <a:ext cx="10800080" cy="4694555"/>
          </a:xfrm>
          <a:prstGeom prst="rect">
            <a:avLst/>
          </a:prstGeom>
        </p:spPr>
        <p:txBody>
          <a:bodyPr vert="horz" wrap="square" lIns="91440" tIns="45720" rIns="91440" bIns="45720" rtlCol="0">
            <a:normAutofit fontScale="77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a:solidFill>
                  <a:schemeClr val="tx1"/>
                </a:solidFill>
              </a:rPr>
              <a:t>At the end of the follow-up period, participants will complete a second structured questionnaire assessing:</a:t>
            </a:r>
            <a:endParaRPr lang="en-US" altLang="en-US">
              <a:solidFill>
                <a:schemeClr val="tx1"/>
              </a:solidFill>
            </a:endParaRPr>
          </a:p>
          <a:p>
            <a:r>
              <a:rPr lang="en-US" altLang="en-US">
                <a:solidFill>
                  <a:schemeClr val="tx1"/>
                </a:solidFill>
              </a:rPr>
              <a:t>Usability, using the System Usability Scale (SUS)</a:t>
            </a:r>
            <a:endParaRPr lang="en-US" altLang="en-US">
              <a:solidFill>
                <a:schemeClr val="tx1"/>
              </a:solidFill>
            </a:endParaRPr>
          </a:p>
          <a:p>
            <a:r>
              <a:rPr lang="en-US" altLang="en-US">
                <a:solidFill>
                  <a:schemeClr val="tx1"/>
                </a:solidFill>
              </a:rPr>
              <a:t>Acceptability, measured by a structured Likert-scale questionnaire assessing perceived usefulness, user satisfaction, intention to continue using the platform.</a:t>
            </a:r>
            <a:endParaRPr lang="en-US" altLang="en-US">
              <a:solidFill>
                <a:schemeClr val="tx1"/>
              </a:solidFill>
            </a:endParaRPr>
          </a:p>
          <a:p>
            <a:r>
              <a:rPr lang="en-US" altLang="en-US">
                <a:solidFill>
                  <a:schemeClr val="tx1"/>
                </a:solidFill>
              </a:rPr>
              <a:t>These tools will be administered electronically via the same platform used for baseline data collection to ensure consistency and ease of access.</a:t>
            </a:r>
            <a:endParaRPr lang="en-US" altLang="en-US">
              <a:solidFill>
                <a:schemeClr val="tx1"/>
              </a:solidFill>
            </a:endParaRPr>
          </a:p>
          <a:p>
            <a:r>
              <a:rPr lang="en-US" altLang="en-US">
                <a:solidFill>
                  <a:schemeClr val="tx1"/>
                </a:solidFill>
              </a:rPr>
              <a:t>FGDs will be conducted using a semi-structured interview guide. Discussions will explore user experience and perceived value, barriers and facilitators to engagement, cultural and contextual influences on acceptability, recommendations for platform improvement.</a:t>
            </a:r>
            <a:endParaRPr lang="en-US" altLang="en-US">
              <a:solidFill>
                <a:schemeClr val="tx1"/>
              </a:solidFill>
            </a:endParaRPr>
          </a:p>
          <a:p>
            <a:r>
              <a:rPr lang="en-US" altLang="en-US">
                <a:solidFill>
                  <a:schemeClr val="tx1"/>
                </a:solidFill>
              </a:rPr>
              <a:t>All sessions will be audio-recorded (with consent), transcribed verbatim, and anonymized prior to analysis.</a:t>
            </a:r>
            <a:endParaRPr lang="en-US" altLang="en-US">
              <a:solidFill>
                <a:schemeClr val="tx1"/>
              </a:solidFill>
            </a:endParaRPr>
          </a:p>
        </p:txBody>
      </p:sp>
    </p:spTree>
    <p:custDataLst>
      <p:tags r:id="rId3"/>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Data Quality Control</a:t>
            </a:r>
            <a:endParaRPr lang="en-US" dirty="0">
              <a:sym typeface="+mn-ea"/>
            </a:endParaRPr>
          </a:p>
        </p:txBody>
      </p:sp>
      <p:sp>
        <p:nvSpPr>
          <p:cNvPr id="4" name="Content Placeholder 2"/>
          <p:cNvSpPr>
            <a:spLocks noGrp="1"/>
          </p:cNvSpPr>
          <p:nvPr>
            <p:custDataLst>
              <p:tags r:id="rId2"/>
            </p:custDataLst>
          </p:nvPr>
        </p:nvSpPr>
        <p:spPr>
          <a:xfrm>
            <a:off x="694690" y="1450340"/>
            <a:ext cx="10800080" cy="5855970"/>
          </a:xfrm>
          <a:prstGeom prst="rect">
            <a:avLst/>
          </a:prstGeom>
        </p:spPr>
        <p:txBody>
          <a:bodyPr vert="horz" wrap="square"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a:solidFill>
                  <a:schemeClr val="tx1"/>
                </a:solidFill>
              </a:rPr>
              <a:t>To ensure data integrity, standardized, validated instruments will be used. A pilot study (n≈20) will be conducted to refine data collection workflows and identify technical or usability issues. </a:t>
            </a:r>
            <a:endParaRPr lang="en-US" altLang="en-US">
              <a:solidFill>
                <a:schemeClr val="tx1"/>
              </a:solidFill>
            </a:endParaRPr>
          </a:p>
          <a:p>
            <a:r>
              <a:rPr lang="en-US" altLang="en-US">
                <a:solidFill>
                  <a:schemeClr val="tx1"/>
                </a:solidFill>
              </a:rPr>
              <a:t>Automated data capture will be used to reduce entry errors, range checks and mandatory fields will minimize missing data, and regular monitoring of platform analytics will ensure completeness and consistency. </a:t>
            </a:r>
            <a:endParaRPr lang="en-US" altLang="en-US">
              <a:solidFill>
                <a:schemeClr val="tx1"/>
              </a:solidFill>
            </a:endParaRPr>
          </a:p>
          <a:p>
            <a:r>
              <a:rPr lang="en-US" altLang="en-US">
                <a:solidFill>
                  <a:schemeClr val="tx1"/>
                </a:solidFill>
              </a:rPr>
              <a:t>All quantitative data will be exported from the digital platform and transferred into IBM SPSS Statistics for analysis.</a:t>
            </a:r>
            <a:endParaRPr lang="en-US" altLang="en-US">
              <a:solidFill>
                <a:schemeClr val="tx1"/>
              </a:solidFill>
            </a:endParaRPr>
          </a:p>
        </p:txBody>
      </p:sp>
    </p:spTree>
    <p:custDataLst>
      <p:tags r:id="rId3"/>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Data management- storage and analysis</a:t>
            </a:r>
            <a:endParaRPr lang="en-US" dirty="0">
              <a:sym typeface="+mn-ea"/>
            </a:endParaRPr>
          </a:p>
        </p:txBody>
      </p:sp>
      <p:sp>
        <p:nvSpPr>
          <p:cNvPr id="4" name="Content Placeholder 2"/>
          <p:cNvSpPr>
            <a:spLocks noGrp="1"/>
          </p:cNvSpPr>
          <p:nvPr>
            <p:custDataLst>
              <p:tags r:id="rId2"/>
            </p:custDataLst>
          </p:nvPr>
        </p:nvSpPr>
        <p:spPr>
          <a:xfrm>
            <a:off x="694690" y="1432560"/>
            <a:ext cx="10800080" cy="4745355"/>
          </a:xfrm>
          <a:prstGeom prst="rect">
            <a:avLst/>
          </a:prstGeom>
        </p:spPr>
        <p:txBody>
          <a:bodyPr vert="horz" wrap="square"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2" indent="0">
              <a:buNone/>
            </a:pPr>
            <a:endParaRPr lang="en-US" b="1" dirty="0">
              <a:solidFill>
                <a:schemeClr val="tx1"/>
              </a:solidFill>
            </a:endParaRPr>
          </a:p>
          <a:p>
            <a:pPr>
              <a:lnSpc>
                <a:spcPct val="150000"/>
              </a:lnSpc>
            </a:pPr>
            <a:r>
              <a:rPr lang="en-US" sz="2000" dirty="0">
                <a:solidFill>
                  <a:schemeClr val="tx1"/>
                </a:solidFill>
              </a:rPr>
              <a:t>Electronic data collected via the meWell digital platform will be password-protected and stored on a secure AWS server.</a:t>
            </a:r>
            <a:endParaRPr lang="en-US" sz="2000" dirty="0">
              <a:solidFill>
                <a:schemeClr val="tx1"/>
              </a:solidFill>
            </a:endParaRPr>
          </a:p>
          <a:p>
            <a:pPr>
              <a:lnSpc>
                <a:spcPct val="150000"/>
              </a:lnSpc>
            </a:pPr>
            <a:r>
              <a:rPr lang="en-US" sz="2000" dirty="0">
                <a:solidFill>
                  <a:schemeClr val="tx1"/>
                </a:solidFill>
              </a:rPr>
              <a:t>Access will be restricted to the researcher and the technical team. </a:t>
            </a:r>
            <a:endParaRPr lang="en-US" sz="2000" dirty="0">
              <a:solidFill>
                <a:schemeClr val="tx1"/>
              </a:solidFill>
            </a:endParaRPr>
          </a:p>
          <a:p>
            <a:pPr>
              <a:lnSpc>
                <a:spcPct val="150000"/>
              </a:lnSpc>
            </a:pPr>
            <a:r>
              <a:rPr lang="en-US" sz="2000" dirty="0">
                <a:solidFill>
                  <a:schemeClr val="tx1"/>
                </a:solidFill>
              </a:rPr>
              <a:t>Upon completion of data collection, the dataset will be exported  for cleaning and statistical analysis. All completed questionnaires will be checked for accuracy, completeness, and consistency prior to analysis. </a:t>
            </a:r>
            <a:endParaRPr lang="en-US" sz="2000" dirty="0">
              <a:solidFill>
                <a:schemeClr val="tx1"/>
              </a:solidFill>
            </a:endParaRPr>
          </a:p>
          <a:p>
            <a:pPr>
              <a:lnSpc>
                <a:spcPct val="150000"/>
              </a:lnSpc>
            </a:pPr>
            <a:r>
              <a:rPr lang="en-US" sz="2000" dirty="0">
                <a:solidFill>
                  <a:schemeClr val="tx1"/>
                </a:solidFill>
              </a:rPr>
              <a:t>Descriptive and inferential statistics will be performed according to the study objectives.</a:t>
            </a:r>
            <a:endParaRPr lang="en-US" sz="2000" dirty="0">
              <a:solidFill>
                <a:schemeClr val="tx1"/>
              </a:solidFill>
            </a:endParaRPr>
          </a:p>
          <a:p>
            <a:pPr>
              <a:lnSpc>
                <a:spcPct val="150000"/>
              </a:lnSpc>
            </a:pPr>
            <a:r>
              <a:rPr lang="en-US" altLang="en-US" sz="2000" dirty="0">
                <a:solidFill>
                  <a:schemeClr val="tx1"/>
                </a:solidFill>
              </a:rPr>
              <a:t>Qualitative data from FGDs will be analyzed using thematic analysis </a:t>
            </a:r>
            <a:endParaRPr lang="en-US" altLang="en-US" sz="2000" dirty="0">
              <a:solidFill>
                <a:schemeClr val="tx1"/>
              </a:solidFill>
            </a:endParaRPr>
          </a:p>
          <a:p>
            <a:pPr>
              <a:lnSpc>
                <a:spcPct val="150000"/>
              </a:lnSpc>
            </a:pPr>
            <a:endParaRPr lang="en-US" altLang="en-US" sz="2000" dirty="0">
              <a:solidFill>
                <a:schemeClr val="tx1"/>
              </a:solidFill>
            </a:endParaRPr>
          </a:p>
        </p:txBody>
      </p:sp>
    </p:spTree>
    <p:custDataLst>
      <p:tags r:id="rId3"/>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custDataLst>
              <p:tags r:id="rId1"/>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Abstract</a:t>
            </a:r>
            <a:endParaRPr lang="en-US" dirty="0">
              <a:sym typeface="+mn-ea"/>
            </a:endParaRPr>
          </a:p>
        </p:txBody>
      </p:sp>
      <p:sp>
        <p:nvSpPr>
          <p:cNvPr id="2" name="Content Placeholder 5"/>
          <p:cNvSpPr>
            <a:spLocks noGrp="1"/>
          </p:cNvSpPr>
          <p:nvPr>
            <p:custDataLst>
              <p:tags r:id="rId2"/>
            </p:custDataLst>
          </p:nvPr>
        </p:nvSpPr>
        <p:spPr>
          <a:xfrm>
            <a:off x="694690" y="1466850"/>
            <a:ext cx="10800080" cy="4711065"/>
          </a:xfrm>
          <a:prstGeom prst="rect">
            <a:avLst/>
          </a:prstGeom>
        </p:spPr>
        <p:txBody>
          <a:bodyPr vert="horz" wrap="square"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a:solidFill>
                  <a:schemeClr val="tx1"/>
                </a:solidFill>
              </a:rPr>
              <a:t>Mental health challenges among university students represent a growing public health concern globally and are particularly pronounced in low- and middle-income countries (LMICs), where access to mental health services is limited by structural, social, and resource-related barriers. </a:t>
            </a:r>
            <a:endParaRPr lang="en-US" altLang="en-US">
              <a:solidFill>
                <a:schemeClr val="tx1"/>
              </a:solidFill>
            </a:endParaRPr>
          </a:p>
          <a:p>
            <a:r>
              <a:rPr lang="en-US" altLang="en-US">
                <a:solidFill>
                  <a:schemeClr val="tx1"/>
                </a:solidFill>
              </a:rPr>
              <a:t>Digital health and wellness platforms have emerged as a promising approach to improving access to mental health care, self-screening, and wellness support. </a:t>
            </a:r>
            <a:endParaRPr lang="en-US" altLang="en-US">
              <a:solidFill>
                <a:schemeClr val="tx1"/>
              </a:solidFill>
            </a:endParaRPr>
          </a:p>
          <a:p>
            <a:r>
              <a:rPr lang="en-US" altLang="en-US">
                <a:solidFill>
                  <a:schemeClr val="tx1"/>
                </a:solidFill>
              </a:rPr>
              <a:t>However, there remains limited evidence on the usability, acceptability, and real-world engagement with such platforms within university settings in LMIC contexts. </a:t>
            </a:r>
            <a:endParaRPr lang="en-US" altLang="en-US">
              <a:solidFill>
                <a:schemeClr val="tx1"/>
              </a:solidFill>
            </a:endParaRPr>
          </a:p>
        </p:txBody>
      </p:sp>
    </p:spTree>
    <p:custDataLst>
      <p:tags r:id="rId3"/>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Data analysis</a:t>
            </a:r>
            <a:endParaRPr lang="en-US" dirty="0">
              <a:sym typeface="+mn-ea"/>
            </a:endParaRPr>
          </a:p>
        </p:txBody>
      </p:sp>
      <p:sp>
        <p:nvSpPr>
          <p:cNvPr id="4" name="Content Placeholder 2"/>
          <p:cNvSpPr>
            <a:spLocks noGrp="1"/>
          </p:cNvSpPr>
          <p:nvPr>
            <p:custDataLst>
              <p:tags r:id="rId2"/>
            </p:custDataLst>
          </p:nvPr>
        </p:nvSpPr>
        <p:spPr>
          <a:xfrm>
            <a:off x="694690" y="1382395"/>
            <a:ext cx="10800080" cy="5735955"/>
          </a:xfrm>
          <a:prstGeom prst="rect">
            <a:avLst/>
          </a:prstGeom>
        </p:spPr>
        <p:txBody>
          <a:bodyPr vert="horz" wrap="square" lIns="91440" tIns="45720" rIns="91440" bIns="45720" rtlCol="0">
            <a:normAutofit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a:solidFill>
                  <a:schemeClr val="tx1"/>
                </a:solidFill>
              </a:rPr>
              <a:t>Descriptive statistics will summarize baseline characteristics and key variables such as socio-demographic and lifestyle variables with the Mean (SD) or median (IQR) for continuous variables, and frequencies and percentages for categorical variables being analyzed.</a:t>
            </a:r>
            <a:endParaRPr lang="en-US" altLang="en-US">
              <a:solidFill>
                <a:schemeClr val="tx1"/>
              </a:solidFill>
            </a:endParaRPr>
          </a:p>
          <a:p>
            <a:r>
              <a:rPr lang="en-US" altLang="en-US">
                <a:solidFill>
                  <a:schemeClr val="tx1"/>
                </a:solidFill>
              </a:rPr>
              <a:t>Mental Health status at baseline with estimation of prevalence for depression severity using PHQ-9, anxiety severity using GAD-7,and well-being levels using WHO Index 5 assessment scales.</a:t>
            </a:r>
            <a:endParaRPr lang="en-US" altLang="en-US">
              <a:solidFill>
                <a:schemeClr val="tx1"/>
              </a:solidFill>
            </a:endParaRPr>
          </a:p>
          <a:p>
            <a:r>
              <a:rPr lang="en-US" altLang="en-US">
                <a:solidFill>
                  <a:schemeClr val="tx1"/>
                </a:solidFill>
              </a:rPr>
              <a:t>The mean SUS score will be interpreted using standard cut-offs while the engagement metrics shall be categorized as low, moderate or high based on predefined thresholds. </a:t>
            </a:r>
            <a:endParaRPr lang="en-US" altLang="en-US">
              <a:solidFill>
                <a:schemeClr val="tx1"/>
              </a:solidFill>
            </a:endParaRPr>
          </a:p>
        </p:txBody>
      </p:sp>
    </p:spTree>
    <p:custDataLst>
      <p:tags r:id="rId3"/>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Ethical Approval and regulatory Compliance</a:t>
            </a:r>
            <a:endParaRPr lang="en-US" dirty="0">
              <a:sym typeface="+mn-ea"/>
            </a:endParaRPr>
          </a:p>
        </p:txBody>
      </p:sp>
      <p:sp>
        <p:nvSpPr>
          <p:cNvPr id="4" name="Content Placeholder 2"/>
          <p:cNvSpPr>
            <a:spLocks noGrp="1"/>
          </p:cNvSpPr>
          <p:nvPr>
            <p:custDataLst>
              <p:tags r:id="rId2"/>
            </p:custDataLst>
          </p:nvPr>
        </p:nvSpPr>
        <p:spPr>
          <a:xfrm>
            <a:off x="694690" y="1484630"/>
            <a:ext cx="10800080" cy="4693285"/>
          </a:xfrm>
          <a:prstGeom prst="rect">
            <a:avLst/>
          </a:prstGeom>
        </p:spPr>
        <p:txBody>
          <a:bodyPr vert="horz" wrap="square" lIns="91440" tIns="45720" rIns="91440" bIns="45720" rtlCol="0">
            <a:normAutofit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a:solidFill>
                  <a:schemeClr val="tx1"/>
                </a:solidFill>
              </a:rPr>
              <a:t>Ethical approval will be obtained from University of Nairobi Institutional Review Board (UoN IRB), Strathmore University Ethics Committee, National Commission for Science, Technology and Innovation (NACOSTI).</a:t>
            </a:r>
            <a:endParaRPr lang="en-US" altLang="en-US">
              <a:solidFill>
                <a:schemeClr val="tx1"/>
              </a:solidFill>
            </a:endParaRPr>
          </a:p>
          <a:p>
            <a:r>
              <a:rPr lang="en-US" altLang="en-US">
                <a:solidFill>
                  <a:schemeClr val="tx1"/>
                </a:solidFill>
              </a:rPr>
              <a:t>Written informed consent will be obtained electronically through the app from all participants prior to enrollment.</a:t>
            </a:r>
            <a:endParaRPr lang="en-US" altLang="en-US">
              <a:solidFill>
                <a:schemeClr val="tx1"/>
              </a:solidFill>
            </a:endParaRPr>
          </a:p>
          <a:p>
            <a:r>
              <a:rPr lang="en-US" altLang="en-US">
                <a:solidFill>
                  <a:schemeClr val="tx1"/>
                </a:solidFill>
              </a:rPr>
              <a:t>The meWell digital health platform operates within established regulatory frameworks licensed as a virtual healthcare provider by KMPDC and Digital Health Agency (DHA) and has a license as a data controller from Office of Data Protection Commission (ODPC).</a:t>
            </a:r>
            <a:endParaRPr lang="en-US" altLang="en-US">
              <a:solidFill>
                <a:schemeClr val="tx1"/>
              </a:solidFill>
            </a:endParaRPr>
          </a:p>
        </p:txBody>
      </p:sp>
    </p:spTree>
    <p:custDataLst>
      <p:tags r:id="rId3"/>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Dissemination of results</a:t>
            </a:r>
            <a:endParaRPr lang="en-US" dirty="0">
              <a:sym typeface="+mn-ea"/>
            </a:endParaRPr>
          </a:p>
        </p:txBody>
      </p:sp>
      <p:sp>
        <p:nvSpPr>
          <p:cNvPr id="4" name="Content Placeholder 2"/>
          <p:cNvSpPr>
            <a:spLocks noGrp="1"/>
          </p:cNvSpPr>
          <p:nvPr>
            <p:custDataLst>
              <p:tags r:id="rId2"/>
            </p:custDataLst>
          </p:nvPr>
        </p:nvSpPr>
        <p:spPr>
          <a:xfrm>
            <a:off x="694690" y="1365250"/>
            <a:ext cx="10800080" cy="5753100"/>
          </a:xfrm>
          <a:prstGeom prst="rect">
            <a:avLst/>
          </a:prstGeom>
        </p:spPr>
        <p:txBody>
          <a:bodyPr vert="horz" wrap="square"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a:solidFill>
                  <a:schemeClr val="tx1"/>
                </a:solidFill>
              </a:rPr>
              <a:t>Findings will be disseminated through:</a:t>
            </a:r>
            <a:endParaRPr lang="en-US" altLang="en-US">
              <a:solidFill>
                <a:schemeClr val="tx1"/>
              </a:solidFill>
            </a:endParaRPr>
          </a:p>
          <a:p>
            <a:r>
              <a:rPr lang="en-US" altLang="en-US">
                <a:solidFill>
                  <a:schemeClr val="tx1"/>
                </a:solidFill>
              </a:rPr>
              <a:t>A final report to University of Nairobi and Strathmore University</a:t>
            </a:r>
            <a:endParaRPr lang="en-US" altLang="en-US">
              <a:solidFill>
                <a:schemeClr val="tx1"/>
              </a:solidFill>
            </a:endParaRPr>
          </a:p>
          <a:p>
            <a:r>
              <a:rPr lang="en-US" altLang="en-US">
                <a:solidFill>
                  <a:schemeClr val="tx1"/>
                </a:solidFill>
              </a:rPr>
              <a:t>Peer-reviewed journal publications and conference presentations funded by African Population and Health Research Center (APHRC)</a:t>
            </a:r>
            <a:endParaRPr lang="en-US" altLang="en-US">
              <a:solidFill>
                <a:schemeClr val="tx1"/>
              </a:solidFill>
            </a:endParaRPr>
          </a:p>
          <a:p>
            <a:r>
              <a:rPr lang="en-US" altLang="en-US">
                <a:solidFill>
                  <a:schemeClr val="tx1"/>
                </a:solidFill>
              </a:rPr>
              <a:t>Workshops and webinars targeting students and mental health professionals.</a:t>
            </a:r>
            <a:endParaRPr lang="en-US" altLang="en-US">
              <a:solidFill>
                <a:schemeClr val="tx1"/>
              </a:solidFill>
            </a:endParaRPr>
          </a:p>
          <a:p>
            <a:r>
              <a:rPr lang="en-US" altLang="en-US">
                <a:solidFill>
                  <a:schemeClr val="tx1"/>
                </a:solidFill>
              </a:rPr>
              <a:t>Feedback sessions with meWell developers to inform app enhancement and scale-up</a:t>
            </a:r>
            <a:endParaRPr lang="en-US" altLang="en-US">
              <a:solidFill>
                <a:schemeClr val="tx1"/>
              </a:solidFill>
            </a:endParaRPr>
          </a:p>
        </p:txBody>
      </p:sp>
    </p:spTree>
    <p:custDataLst>
      <p:tags r:id="rId3"/>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p:cNvSpPr>
          <p:nvPr>
            <p:custDataLst>
              <p:tags r:id="rId1"/>
            </p:custDataLst>
          </p:nvPr>
        </p:nvSpPr>
        <p:spPr>
          <a:xfrm>
            <a:off x="838200" y="365125"/>
            <a:ext cx="10515600" cy="1325563"/>
          </a:xfrm>
          <a:prstGeom prst="rect">
            <a:avLst/>
          </a:prstGeom>
        </p:spPr>
        <p:txBody>
          <a:bodyPr vert="horz" wrap="square"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chemeClr val="tx1"/>
                </a:solidFill>
              </a:rPr>
              <a:t>Anticipated Limitations of the study and Mitigations</a:t>
            </a:r>
            <a:endParaRPr lang="en-US">
              <a:solidFill>
                <a:schemeClr val="tx1"/>
              </a:solidFill>
            </a:endParaRPr>
          </a:p>
        </p:txBody>
      </p:sp>
      <p:graphicFrame>
        <p:nvGraphicFramePr>
          <p:cNvPr id="6" name="Table 5"/>
          <p:cNvGraphicFramePr/>
          <p:nvPr>
            <p:custDataLst>
              <p:tags r:id="rId2"/>
            </p:custDataLst>
          </p:nvPr>
        </p:nvGraphicFramePr>
        <p:xfrm>
          <a:off x="838200" y="1737995"/>
          <a:ext cx="10515600" cy="4752976"/>
        </p:xfrm>
        <a:graphic>
          <a:graphicData uri="http://schemas.openxmlformats.org/drawingml/2006/table">
            <a:tbl>
              <a:tblPr/>
              <a:tblGrid>
                <a:gridCol w="2886075"/>
                <a:gridCol w="7629525"/>
              </a:tblGrid>
              <a:tr h="1198880">
                <a:tc>
                  <a:txBody>
                    <a:bodyPr/>
                    <a:lstStyle/>
                    <a:p>
                      <a:pPr marL="54610" indent="0">
                        <a:lnSpc>
                          <a:spcPct val="150000"/>
                        </a:lnSpc>
                        <a:spcBef>
                          <a:spcPct val="0"/>
                        </a:spcBef>
                        <a:spcAft>
                          <a:spcPct val="0"/>
                        </a:spcAft>
                      </a:pPr>
                      <a:r>
                        <a:rPr sz="2400" b="0" i="0">
                          <a:cs typeface="Times New Roman" panose="02020603050405020304" pitchFamily="18" charset="0"/>
                        </a:rPr>
                        <a:t>Low adherence or engagement</a:t>
                      </a:r>
                      <a:endParaRPr sz="2400" b="0" i="0">
                        <a:cs typeface="Times New Roman" panose="02020603050405020304" pitchFamily="18" charset="0"/>
                      </a:endParaRPr>
                    </a:p>
                  </a:txBody>
                  <a:tcPr marL="13970" marR="13970" marT="9525" marB="9525">
                    <a:lnL w="9525" cap="flat" cmpd="sng">
                      <a:solidFill>
                        <a:srgbClr val="E0E0E0"/>
                      </a:solidFill>
                      <a:prstDash val="solid"/>
                      <a:headEnd type="none" w="med" len="med"/>
                      <a:tailEnd type="none" w="med" len="med"/>
                    </a:lnL>
                    <a:lnR w="9525" cap="flat" cmpd="sng">
                      <a:solidFill>
                        <a:srgbClr val="E0E0E0"/>
                      </a:solidFill>
                      <a:prstDash val="solid"/>
                      <a:headEnd type="none" w="med" len="med"/>
                      <a:tailEnd type="none" w="med" len="med"/>
                    </a:lnR>
                    <a:lnT w="9525" cap="flat" cmpd="sng">
                      <a:solidFill>
                        <a:srgbClr val="E0E0E0"/>
                      </a:solidFill>
                      <a:prstDash val="solid"/>
                      <a:headEnd type="none" w="med" len="med"/>
                      <a:tailEnd type="none" w="med" len="med"/>
                    </a:lnT>
                    <a:lnB w="9525" cap="flat" cmpd="sng">
                      <a:solidFill>
                        <a:srgbClr val="E0E0E0"/>
                      </a:solidFill>
                      <a:prstDash val="solid"/>
                      <a:headEnd type="none" w="med" len="med"/>
                      <a:tailEnd type="none" w="med" len="med"/>
                    </a:lnB>
                    <a:noFill/>
                  </a:tcPr>
                </a:tc>
                <a:tc>
                  <a:txBody>
                    <a:bodyPr/>
                    <a:lstStyle/>
                    <a:p>
                      <a:pPr marL="54610" indent="0">
                        <a:lnSpc>
                          <a:spcPct val="150000"/>
                        </a:lnSpc>
                        <a:spcBef>
                          <a:spcPct val="0"/>
                        </a:spcBef>
                        <a:spcAft>
                          <a:spcPct val="0"/>
                        </a:spcAft>
                      </a:pPr>
                      <a:r>
                        <a:rPr sz="2400" b="0" i="0">
                          <a:cs typeface="Times New Roman" panose="02020603050405020304" pitchFamily="18" charset="0"/>
                        </a:rPr>
                        <a:t>Regular reminders, motivational messages, and minor incentives (e.g., data bundles).</a:t>
                      </a:r>
                      <a:endParaRPr sz="2400" b="0" i="0">
                        <a:cs typeface="Times New Roman" panose="02020603050405020304" pitchFamily="18" charset="0"/>
                      </a:endParaRPr>
                    </a:p>
                  </a:txBody>
                  <a:tcPr marL="13970" marR="13970" marT="9525" marB="9525">
                    <a:lnL w="9525" cap="flat" cmpd="sng">
                      <a:solidFill>
                        <a:srgbClr val="E0E0E0"/>
                      </a:solidFill>
                      <a:prstDash val="solid"/>
                      <a:headEnd type="none" w="med" len="med"/>
                      <a:tailEnd type="none" w="med" len="med"/>
                    </a:lnL>
                    <a:lnR w="9525" cap="flat" cmpd="sng">
                      <a:solidFill>
                        <a:srgbClr val="E0E0E0"/>
                      </a:solidFill>
                      <a:prstDash val="solid"/>
                      <a:headEnd type="none" w="med" len="med"/>
                      <a:tailEnd type="none" w="med" len="med"/>
                    </a:lnR>
                    <a:lnT w="9525" cap="flat" cmpd="sng">
                      <a:solidFill>
                        <a:srgbClr val="E0E0E0"/>
                      </a:solidFill>
                      <a:prstDash val="solid"/>
                      <a:headEnd type="none" w="med" len="med"/>
                      <a:tailEnd type="none" w="med" len="med"/>
                    </a:lnT>
                    <a:lnB w="9525" cap="flat" cmpd="sng">
                      <a:solidFill>
                        <a:srgbClr val="E0E0E0"/>
                      </a:solidFill>
                      <a:prstDash val="solid"/>
                      <a:headEnd type="none" w="med" len="med"/>
                      <a:tailEnd type="none" w="med" len="med"/>
                    </a:lnB>
                    <a:noFill/>
                  </a:tcPr>
                </a:tc>
              </a:tr>
              <a:tr h="726440">
                <a:tc>
                  <a:txBody>
                    <a:bodyPr/>
                    <a:lstStyle/>
                    <a:p>
                      <a:pPr marL="54610" indent="0">
                        <a:lnSpc>
                          <a:spcPct val="150000"/>
                        </a:lnSpc>
                        <a:spcBef>
                          <a:spcPct val="0"/>
                        </a:spcBef>
                        <a:spcAft>
                          <a:spcPct val="0"/>
                        </a:spcAft>
                      </a:pPr>
                      <a:r>
                        <a:rPr sz="2400" b="0" i="0">
                          <a:cs typeface="Times New Roman" panose="02020603050405020304" pitchFamily="18" charset="0"/>
                        </a:rPr>
                        <a:t>Limited internet access</a:t>
                      </a:r>
                      <a:endParaRPr sz="2400" b="0" i="0">
                        <a:cs typeface="Times New Roman" panose="02020603050405020304" pitchFamily="18" charset="0"/>
                      </a:endParaRPr>
                    </a:p>
                  </a:txBody>
                  <a:tcPr marL="13970" marR="13970" marT="9525" marB="9525">
                    <a:lnL w="9525" cap="flat" cmpd="sng">
                      <a:solidFill>
                        <a:srgbClr val="E0E0E0"/>
                      </a:solidFill>
                      <a:prstDash val="solid"/>
                      <a:headEnd type="none" w="med" len="med"/>
                      <a:tailEnd type="none" w="med" len="med"/>
                    </a:lnL>
                    <a:lnR w="9525" cap="flat" cmpd="sng">
                      <a:solidFill>
                        <a:srgbClr val="E0E0E0"/>
                      </a:solidFill>
                      <a:prstDash val="solid"/>
                      <a:headEnd type="none" w="med" len="med"/>
                      <a:tailEnd type="none" w="med" len="med"/>
                    </a:lnR>
                    <a:lnT w="9525" cap="flat" cmpd="sng">
                      <a:solidFill>
                        <a:srgbClr val="E0E0E0"/>
                      </a:solidFill>
                      <a:prstDash val="solid"/>
                      <a:headEnd type="none" w="med" len="med"/>
                      <a:tailEnd type="none" w="med" len="med"/>
                    </a:lnT>
                    <a:lnB w="9525" cap="flat" cmpd="sng">
                      <a:solidFill>
                        <a:srgbClr val="E0E0E0"/>
                      </a:solidFill>
                      <a:prstDash val="solid"/>
                      <a:headEnd type="none" w="med" len="med"/>
                      <a:tailEnd type="none" w="med" len="med"/>
                    </a:lnB>
                    <a:noFill/>
                  </a:tcPr>
                </a:tc>
                <a:tc>
                  <a:txBody>
                    <a:bodyPr/>
                    <a:lstStyle/>
                    <a:p>
                      <a:pPr marL="54610" indent="0">
                        <a:lnSpc>
                          <a:spcPct val="150000"/>
                        </a:lnSpc>
                        <a:spcBef>
                          <a:spcPct val="0"/>
                        </a:spcBef>
                        <a:spcAft>
                          <a:spcPct val="0"/>
                        </a:spcAft>
                      </a:pPr>
                      <a:r>
                        <a:rPr sz="2400" b="0" i="0">
                          <a:cs typeface="Times New Roman" panose="02020603050405020304" pitchFamily="18" charset="0"/>
                        </a:rPr>
                        <a:t>Facilitate campus Wi-Fi or offline app functionality.</a:t>
                      </a:r>
                      <a:endParaRPr sz="2400" b="0" i="0">
                        <a:cs typeface="Times New Roman" panose="02020603050405020304" pitchFamily="18" charset="0"/>
                      </a:endParaRPr>
                    </a:p>
                  </a:txBody>
                  <a:tcPr marL="13970" marR="13970" marT="9525" marB="9525">
                    <a:lnL w="9525" cap="flat" cmpd="sng">
                      <a:solidFill>
                        <a:srgbClr val="E0E0E0"/>
                      </a:solidFill>
                      <a:prstDash val="solid"/>
                      <a:headEnd type="none" w="med" len="med"/>
                      <a:tailEnd type="none" w="med" len="med"/>
                    </a:lnL>
                    <a:lnR w="9525" cap="flat" cmpd="sng">
                      <a:solidFill>
                        <a:srgbClr val="E0E0E0"/>
                      </a:solidFill>
                      <a:prstDash val="solid"/>
                      <a:headEnd type="none" w="med" len="med"/>
                      <a:tailEnd type="none" w="med" len="med"/>
                    </a:lnR>
                    <a:lnT w="9525" cap="flat" cmpd="sng">
                      <a:solidFill>
                        <a:srgbClr val="E0E0E0"/>
                      </a:solidFill>
                      <a:prstDash val="solid"/>
                      <a:headEnd type="none" w="med" len="med"/>
                      <a:tailEnd type="none" w="med" len="med"/>
                    </a:lnT>
                    <a:lnB w="9525" cap="flat" cmpd="sng">
                      <a:solidFill>
                        <a:srgbClr val="E0E0E0"/>
                      </a:solidFill>
                      <a:prstDash val="solid"/>
                      <a:headEnd type="none" w="med" len="med"/>
                      <a:tailEnd type="none" w="med" len="med"/>
                    </a:lnB>
                    <a:noFill/>
                  </a:tcPr>
                </a:tc>
              </a:tr>
              <a:tr h="726440">
                <a:tc>
                  <a:txBody>
                    <a:bodyPr/>
                    <a:lstStyle/>
                    <a:p>
                      <a:pPr marL="54610" indent="0">
                        <a:lnSpc>
                          <a:spcPct val="150000"/>
                        </a:lnSpc>
                        <a:spcBef>
                          <a:spcPct val="0"/>
                        </a:spcBef>
                        <a:spcAft>
                          <a:spcPct val="0"/>
                        </a:spcAft>
                      </a:pPr>
                      <a:r>
                        <a:rPr sz="2400" b="0" i="0">
                          <a:cs typeface="Times New Roman" panose="02020603050405020304" pitchFamily="18" charset="0"/>
                        </a:rPr>
                        <a:t>Stigma concerns</a:t>
                      </a:r>
                      <a:endParaRPr sz="2400" b="0" i="0">
                        <a:cs typeface="Times New Roman" panose="02020603050405020304" pitchFamily="18" charset="0"/>
                      </a:endParaRPr>
                    </a:p>
                  </a:txBody>
                  <a:tcPr marL="13970" marR="13970" marT="9525" marB="9525">
                    <a:lnL w="9525" cap="flat" cmpd="sng">
                      <a:solidFill>
                        <a:srgbClr val="E0E0E0"/>
                      </a:solidFill>
                      <a:prstDash val="solid"/>
                      <a:headEnd type="none" w="med" len="med"/>
                      <a:tailEnd type="none" w="med" len="med"/>
                    </a:lnL>
                    <a:lnR w="9525" cap="flat" cmpd="sng">
                      <a:solidFill>
                        <a:srgbClr val="E0E0E0"/>
                      </a:solidFill>
                      <a:prstDash val="solid"/>
                      <a:headEnd type="none" w="med" len="med"/>
                      <a:tailEnd type="none" w="med" len="med"/>
                    </a:lnR>
                    <a:lnT w="9525" cap="flat" cmpd="sng">
                      <a:solidFill>
                        <a:srgbClr val="E0E0E0"/>
                      </a:solidFill>
                      <a:prstDash val="solid"/>
                      <a:headEnd type="none" w="med" len="med"/>
                      <a:tailEnd type="none" w="med" len="med"/>
                    </a:lnT>
                    <a:lnB w="9525" cap="flat" cmpd="sng">
                      <a:solidFill>
                        <a:srgbClr val="E0E0E0"/>
                      </a:solidFill>
                      <a:prstDash val="solid"/>
                      <a:headEnd type="none" w="med" len="med"/>
                      <a:tailEnd type="none" w="med" len="med"/>
                    </a:lnB>
                    <a:noFill/>
                  </a:tcPr>
                </a:tc>
                <a:tc>
                  <a:txBody>
                    <a:bodyPr/>
                    <a:lstStyle/>
                    <a:p>
                      <a:pPr marL="54610" indent="0">
                        <a:lnSpc>
                          <a:spcPct val="150000"/>
                        </a:lnSpc>
                        <a:spcBef>
                          <a:spcPct val="0"/>
                        </a:spcBef>
                        <a:spcAft>
                          <a:spcPct val="0"/>
                        </a:spcAft>
                      </a:pPr>
                      <a:r>
                        <a:rPr sz="2400" b="0" i="0">
                          <a:cs typeface="Times New Roman" panose="02020603050405020304" pitchFamily="18" charset="0"/>
                        </a:rPr>
                        <a:t>Emphasize confidentiality and anonymous reporting.</a:t>
                      </a:r>
                      <a:endParaRPr sz="2400" b="0" i="0">
                        <a:cs typeface="Times New Roman" panose="02020603050405020304" pitchFamily="18" charset="0"/>
                      </a:endParaRPr>
                    </a:p>
                  </a:txBody>
                  <a:tcPr marL="13970" marR="13970" marT="9525" marB="9525">
                    <a:lnL w="9525" cap="flat" cmpd="sng">
                      <a:solidFill>
                        <a:srgbClr val="E0E0E0"/>
                      </a:solidFill>
                      <a:prstDash val="solid"/>
                      <a:headEnd type="none" w="med" len="med"/>
                      <a:tailEnd type="none" w="med" len="med"/>
                    </a:lnL>
                    <a:lnR w="9525" cap="flat" cmpd="sng">
                      <a:solidFill>
                        <a:srgbClr val="E0E0E0"/>
                      </a:solidFill>
                      <a:prstDash val="solid"/>
                      <a:headEnd type="none" w="med" len="med"/>
                      <a:tailEnd type="none" w="med" len="med"/>
                    </a:lnR>
                    <a:lnT w="9525" cap="flat" cmpd="sng">
                      <a:solidFill>
                        <a:srgbClr val="E0E0E0"/>
                      </a:solidFill>
                      <a:prstDash val="solid"/>
                      <a:headEnd type="none" w="med" len="med"/>
                      <a:tailEnd type="none" w="med" len="med"/>
                    </a:lnT>
                    <a:lnB w="9525" cap="flat" cmpd="sng">
                      <a:solidFill>
                        <a:srgbClr val="E0E0E0"/>
                      </a:solidFill>
                      <a:prstDash val="solid"/>
                      <a:headEnd type="none" w="med" len="med"/>
                      <a:tailEnd type="none" w="med" len="med"/>
                    </a:lnB>
                    <a:noFill/>
                  </a:tcPr>
                </a:tc>
              </a:tr>
              <a:tr h="726440">
                <a:tc>
                  <a:txBody>
                    <a:bodyPr/>
                    <a:lstStyle/>
                    <a:p>
                      <a:pPr marL="54610" indent="0">
                        <a:lnSpc>
                          <a:spcPct val="150000"/>
                        </a:lnSpc>
                        <a:spcBef>
                          <a:spcPct val="0"/>
                        </a:spcBef>
                        <a:spcAft>
                          <a:spcPct val="0"/>
                        </a:spcAft>
                      </a:pPr>
                      <a:r>
                        <a:rPr sz="2400" b="0" i="0">
                          <a:cs typeface="Times New Roman" panose="02020603050405020304" pitchFamily="18" charset="0"/>
                        </a:rPr>
                        <a:t>Technical issues</a:t>
                      </a:r>
                      <a:endParaRPr sz="2400" b="0" i="0">
                        <a:cs typeface="Times New Roman" panose="02020603050405020304" pitchFamily="18" charset="0"/>
                      </a:endParaRPr>
                    </a:p>
                  </a:txBody>
                  <a:tcPr marL="13970" marR="13970" marT="9525" marB="9525">
                    <a:lnL w="9525" cap="flat" cmpd="sng">
                      <a:solidFill>
                        <a:srgbClr val="E0E0E0"/>
                      </a:solidFill>
                      <a:prstDash val="solid"/>
                      <a:headEnd type="none" w="med" len="med"/>
                      <a:tailEnd type="none" w="med" len="med"/>
                    </a:lnL>
                    <a:lnR w="9525" cap="flat" cmpd="sng">
                      <a:solidFill>
                        <a:srgbClr val="E0E0E0"/>
                      </a:solidFill>
                      <a:prstDash val="solid"/>
                      <a:headEnd type="none" w="med" len="med"/>
                      <a:tailEnd type="none" w="med" len="med"/>
                    </a:lnR>
                    <a:lnT w="9525" cap="flat" cmpd="sng">
                      <a:solidFill>
                        <a:srgbClr val="E0E0E0"/>
                      </a:solidFill>
                      <a:prstDash val="solid"/>
                      <a:headEnd type="none" w="med" len="med"/>
                      <a:tailEnd type="none" w="med" len="med"/>
                    </a:lnT>
                    <a:lnB w="9525" cap="flat" cmpd="sng">
                      <a:solidFill>
                        <a:srgbClr val="E0E0E0"/>
                      </a:solidFill>
                      <a:prstDash val="solid"/>
                      <a:headEnd type="none" w="med" len="med"/>
                      <a:tailEnd type="none" w="med" len="med"/>
                    </a:lnB>
                    <a:noFill/>
                  </a:tcPr>
                </a:tc>
                <a:tc>
                  <a:txBody>
                    <a:bodyPr/>
                    <a:lstStyle/>
                    <a:p>
                      <a:pPr marL="54610" indent="0" algn="l">
                        <a:lnSpc>
                          <a:spcPct val="150000"/>
                        </a:lnSpc>
                        <a:spcBef>
                          <a:spcPts val="600"/>
                        </a:spcBef>
                        <a:spcAft>
                          <a:spcPts val="600"/>
                        </a:spcAft>
                      </a:pPr>
                      <a:r>
                        <a:rPr sz="2400" b="0" i="0">
                          <a:cs typeface="Times New Roman" panose="02020603050405020304" pitchFamily="18" charset="0"/>
                        </a:rPr>
                        <a:t>Continuous coordination with m</a:t>
                      </a:r>
                      <a:r>
                        <a:rPr sz="2400" b="0" i="1">
                          <a:cs typeface="Times New Roman" panose="02020603050405020304" pitchFamily="18" charset="0"/>
                        </a:rPr>
                        <a:t>eWell</a:t>
                      </a:r>
                      <a:r>
                        <a:rPr sz="2400" b="0" i="0">
                          <a:cs typeface="Times New Roman" panose="02020603050405020304" pitchFamily="18" charset="0"/>
                        </a:rPr>
                        <a:t> support team.</a:t>
                      </a:r>
                      <a:endParaRPr sz="2400" b="0" i="0">
                        <a:cs typeface="Times New Roman" panose="02020603050405020304" pitchFamily="18" charset="0"/>
                      </a:endParaRPr>
                    </a:p>
                  </a:txBody>
                  <a:tcPr marL="13970" marR="13970" marT="9525" marB="9525">
                    <a:lnL w="9525" cap="flat" cmpd="sng">
                      <a:solidFill>
                        <a:srgbClr val="E0E0E0"/>
                      </a:solidFill>
                      <a:prstDash val="solid"/>
                      <a:headEnd type="none" w="med" len="med"/>
                      <a:tailEnd type="none" w="med" len="med"/>
                    </a:lnL>
                    <a:lnR w="9525" cap="flat" cmpd="sng">
                      <a:solidFill>
                        <a:srgbClr val="E0E0E0"/>
                      </a:solidFill>
                      <a:prstDash val="solid"/>
                      <a:headEnd type="none" w="med" len="med"/>
                      <a:tailEnd type="none" w="med" len="med"/>
                    </a:lnR>
                    <a:lnT w="9525" cap="flat" cmpd="sng">
                      <a:solidFill>
                        <a:srgbClr val="E0E0E0"/>
                      </a:solidFill>
                      <a:prstDash val="solid"/>
                      <a:headEnd type="none" w="med" len="med"/>
                      <a:tailEnd type="none" w="med" len="med"/>
                    </a:lnT>
                    <a:lnB w="9525" cap="flat" cmpd="sng">
                      <a:solidFill>
                        <a:srgbClr val="E0E0E0"/>
                      </a:solidFill>
                      <a:prstDash val="solid"/>
                      <a:headEnd type="none" w="med" len="med"/>
                      <a:tailEnd type="none" w="med" len="med"/>
                    </a:lnB>
                    <a:noFill/>
                  </a:tcPr>
                </a:tc>
              </a:tr>
              <a:tr h="962660">
                <a:tc>
                  <a:txBody>
                    <a:bodyPr/>
                    <a:lstStyle/>
                    <a:p>
                      <a:pPr marL="54610" indent="0">
                        <a:lnSpc>
                          <a:spcPct val="150000"/>
                        </a:lnSpc>
                        <a:spcBef>
                          <a:spcPct val="0"/>
                        </a:spcBef>
                        <a:spcAft>
                          <a:spcPct val="0"/>
                        </a:spcAft>
                      </a:pPr>
                      <a:r>
                        <a:rPr sz="2400" b="0" i="0">
                          <a:cs typeface="Times New Roman" panose="02020603050405020304" pitchFamily="18" charset="0"/>
                        </a:rPr>
                        <a:t>Attrition bias</a:t>
                      </a:r>
                      <a:endParaRPr sz="2400" b="0" i="0">
                        <a:cs typeface="Times New Roman" panose="02020603050405020304" pitchFamily="18" charset="0"/>
                      </a:endParaRPr>
                    </a:p>
                  </a:txBody>
                  <a:tcPr marL="13970" marR="13970" marT="9525" marB="9525">
                    <a:lnL w="9525" cap="flat" cmpd="sng">
                      <a:solidFill>
                        <a:srgbClr val="E0E0E0"/>
                      </a:solidFill>
                      <a:prstDash val="solid"/>
                      <a:headEnd type="none" w="med" len="med"/>
                      <a:tailEnd type="none" w="med" len="med"/>
                    </a:lnL>
                    <a:lnR w="9525" cap="flat" cmpd="sng">
                      <a:solidFill>
                        <a:srgbClr val="E0E0E0"/>
                      </a:solidFill>
                      <a:prstDash val="solid"/>
                      <a:headEnd type="none" w="med" len="med"/>
                      <a:tailEnd type="none" w="med" len="med"/>
                    </a:lnR>
                    <a:lnT w="9525" cap="flat" cmpd="sng">
                      <a:solidFill>
                        <a:srgbClr val="E0E0E0"/>
                      </a:solidFill>
                      <a:prstDash val="solid"/>
                      <a:headEnd type="none" w="med" len="med"/>
                      <a:tailEnd type="none" w="med" len="med"/>
                    </a:lnT>
                    <a:lnB w="9525" cap="flat" cmpd="sng">
                      <a:solidFill>
                        <a:srgbClr val="E0E0E0"/>
                      </a:solidFill>
                      <a:prstDash val="solid"/>
                      <a:headEnd type="none" w="med" len="med"/>
                      <a:tailEnd type="none" w="med" len="med"/>
                    </a:lnB>
                    <a:noFill/>
                  </a:tcPr>
                </a:tc>
                <a:tc>
                  <a:txBody>
                    <a:bodyPr/>
                    <a:lstStyle/>
                    <a:p>
                      <a:pPr marL="54610" indent="0">
                        <a:lnSpc>
                          <a:spcPct val="150000"/>
                        </a:lnSpc>
                        <a:spcBef>
                          <a:spcPct val="0"/>
                        </a:spcBef>
                        <a:spcAft>
                          <a:spcPct val="0"/>
                        </a:spcAft>
                      </a:pPr>
                      <a:r>
                        <a:rPr sz="2400" b="0" i="0">
                          <a:cs typeface="Times New Roman" panose="02020603050405020304" pitchFamily="18" charset="0"/>
                        </a:rPr>
                        <a:t>Over-sample at baseline and conduct intention-to-treat analysis.</a:t>
                      </a:r>
                      <a:endParaRPr sz="2400" b="0" i="0">
                        <a:cs typeface="Times New Roman" panose="02020603050405020304" pitchFamily="18" charset="0"/>
                      </a:endParaRPr>
                    </a:p>
                  </a:txBody>
                  <a:tcPr marL="13970" marR="13970" marT="9525" marB="9525">
                    <a:lnL w="9525" cap="flat" cmpd="sng">
                      <a:solidFill>
                        <a:srgbClr val="E0E0E0"/>
                      </a:solidFill>
                      <a:prstDash val="solid"/>
                      <a:headEnd type="none" w="med" len="med"/>
                      <a:tailEnd type="none" w="med" len="med"/>
                    </a:lnL>
                    <a:lnR w="9525" cap="flat" cmpd="sng">
                      <a:solidFill>
                        <a:srgbClr val="E0E0E0"/>
                      </a:solidFill>
                      <a:prstDash val="solid"/>
                      <a:headEnd type="none" w="med" len="med"/>
                      <a:tailEnd type="none" w="med" len="med"/>
                    </a:lnR>
                    <a:lnT w="9525" cap="flat" cmpd="sng">
                      <a:solidFill>
                        <a:srgbClr val="E0E0E0"/>
                      </a:solidFill>
                      <a:prstDash val="solid"/>
                      <a:headEnd type="none" w="med" len="med"/>
                      <a:tailEnd type="none" w="med" len="med"/>
                    </a:lnT>
                    <a:lnB w="9525" cap="flat" cmpd="sng">
                      <a:solidFill>
                        <a:srgbClr val="E0E0E0"/>
                      </a:solidFill>
                      <a:prstDash val="solid"/>
                      <a:headEnd type="none" w="med" len="med"/>
                      <a:tailEnd type="none" w="med" len="med"/>
                    </a:lnB>
                    <a:noFill/>
                  </a:tcPr>
                </a:tc>
              </a:tr>
            </a:tbl>
          </a:graphicData>
        </a:graphic>
      </p:graphicFrame>
    </p:spTree>
    <p:custDataLst>
      <p:tags r:id="rId3"/>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p:nvPr>
            <p:custDataLst>
              <p:tags r:id="rId1"/>
            </p:custDataLst>
          </p:nvPr>
        </p:nvGraphicFramePr>
        <p:xfrm>
          <a:off x="836295" y="1965960"/>
          <a:ext cx="10517505" cy="4452620"/>
        </p:xfrm>
        <a:graphic>
          <a:graphicData uri="http://schemas.openxmlformats.org/drawingml/2006/table">
            <a:tbl>
              <a:tblPr/>
              <a:tblGrid>
                <a:gridCol w="1882775"/>
                <a:gridCol w="5128895"/>
                <a:gridCol w="3505835"/>
              </a:tblGrid>
              <a:tr h="278765">
                <a:tc>
                  <a:txBody>
                    <a:bodyPr/>
                    <a:lstStyle/>
                    <a:p>
                      <a:pPr marL="0" indent="0" algn="l">
                        <a:spcBef>
                          <a:spcPct val="0"/>
                        </a:spcBef>
                        <a:spcAft>
                          <a:spcPct val="0"/>
                        </a:spcAft>
                      </a:pPr>
                      <a:r>
                        <a:rPr sz="1600" b="0"/>
                        <a:t>Phase</a:t>
                      </a:r>
                      <a:endParaRPr sz="1600" b="0"/>
                    </a:p>
                  </a:txBody>
                  <a:tcPr marL="68580" marR="68580" marT="0" marB="0">
                    <a:lnL w="6350" cap="flat" cmpd="sng">
                      <a:solidFill>
                        <a:schemeClr val="accent1"/>
                      </a:solidFill>
                      <a:prstDash val="solid"/>
                      <a:headEnd type="none" w="med" len="med"/>
                      <a:tailEnd type="none" w="med" len="med"/>
                    </a:lnL>
                    <a:lnR w="6350" cap="flat" cmpd="sng">
                      <a:solidFill>
                        <a:schemeClr val="accent1"/>
                      </a:solidFill>
                      <a:prstDash val="solid"/>
                      <a:headEnd type="none" w="med" len="med"/>
                      <a:tailEnd type="none" w="med" len="med"/>
                    </a:lnR>
                    <a:lnT w="6350" cap="flat" cmpd="sng">
                      <a:solidFill>
                        <a:schemeClr val="accent1"/>
                      </a:solidFill>
                      <a:prstDash val="solid"/>
                      <a:headEnd type="none" w="med" len="med"/>
                      <a:tailEnd type="none" w="med" len="med"/>
                    </a:lnT>
                    <a:lnB w="6350" cap="flat" cmpd="sng">
                      <a:solidFill>
                        <a:schemeClr val="accent1"/>
                      </a:solidFill>
                      <a:prstDash val="solid"/>
                      <a:headEnd type="none" w="med" len="med"/>
                      <a:tailEnd type="none" w="med" len="med"/>
                    </a:lnB>
                    <a:noFill/>
                  </a:tcPr>
                </a:tc>
                <a:tc>
                  <a:txBody>
                    <a:bodyPr/>
                    <a:lstStyle/>
                    <a:p>
                      <a:pPr marL="0" indent="0" algn="l">
                        <a:spcBef>
                          <a:spcPct val="0"/>
                        </a:spcBef>
                        <a:spcAft>
                          <a:spcPct val="0"/>
                        </a:spcAft>
                      </a:pPr>
                      <a:r>
                        <a:rPr sz="1600" b="0"/>
                        <a:t>Activities</a:t>
                      </a:r>
                      <a:endParaRPr sz="1600" b="0"/>
                    </a:p>
                  </a:txBody>
                  <a:tcPr marL="68580" marR="68580" marT="0" marB="0">
                    <a:lnL w="6350" cap="flat" cmpd="sng">
                      <a:solidFill>
                        <a:schemeClr val="accent1"/>
                      </a:solidFill>
                      <a:prstDash val="solid"/>
                      <a:headEnd type="none" w="med" len="med"/>
                      <a:tailEnd type="none" w="med" len="med"/>
                    </a:lnL>
                    <a:lnR w="6350" cap="flat" cmpd="sng">
                      <a:solidFill>
                        <a:schemeClr val="accent1"/>
                      </a:solidFill>
                      <a:prstDash val="solid"/>
                      <a:headEnd type="none" w="med" len="med"/>
                      <a:tailEnd type="none" w="med" len="med"/>
                    </a:lnR>
                    <a:lnT w="6350" cap="flat" cmpd="sng">
                      <a:solidFill>
                        <a:schemeClr val="accent1"/>
                      </a:solidFill>
                      <a:prstDash val="solid"/>
                      <a:headEnd type="none" w="med" len="med"/>
                      <a:tailEnd type="none" w="med" len="med"/>
                    </a:lnT>
                    <a:lnB w="6350" cap="flat" cmpd="sng">
                      <a:solidFill>
                        <a:schemeClr val="accent1"/>
                      </a:solidFill>
                      <a:prstDash val="solid"/>
                      <a:headEnd type="none" w="med" len="med"/>
                      <a:tailEnd type="none" w="med" len="med"/>
                    </a:lnB>
                    <a:noFill/>
                  </a:tcPr>
                </a:tc>
                <a:tc>
                  <a:txBody>
                    <a:bodyPr/>
                    <a:lstStyle/>
                    <a:p>
                      <a:pPr marL="0" indent="0" algn="l">
                        <a:spcBef>
                          <a:spcPct val="0"/>
                        </a:spcBef>
                        <a:spcAft>
                          <a:spcPct val="0"/>
                        </a:spcAft>
                      </a:pPr>
                      <a:r>
                        <a:rPr sz="1600" b="0"/>
                        <a:t>Timeline</a:t>
                      </a:r>
                      <a:endParaRPr sz="1600" b="0"/>
                    </a:p>
                  </a:txBody>
                  <a:tcPr marL="68580" marR="68580" marT="0" marB="0">
                    <a:lnL w="6350" cap="flat" cmpd="sng">
                      <a:solidFill>
                        <a:schemeClr val="accent1"/>
                      </a:solidFill>
                      <a:prstDash val="solid"/>
                      <a:headEnd type="none" w="med" len="med"/>
                      <a:tailEnd type="none" w="med" len="med"/>
                    </a:lnL>
                    <a:lnR w="6350" cap="flat" cmpd="sng">
                      <a:solidFill>
                        <a:schemeClr val="accent1"/>
                      </a:solidFill>
                      <a:prstDash val="solid"/>
                      <a:headEnd type="none" w="med" len="med"/>
                      <a:tailEnd type="none" w="med" len="med"/>
                    </a:lnR>
                    <a:lnT w="6350" cap="flat" cmpd="sng">
                      <a:solidFill>
                        <a:schemeClr val="accent1"/>
                      </a:solidFill>
                      <a:prstDash val="solid"/>
                      <a:headEnd type="none" w="med" len="med"/>
                      <a:tailEnd type="none" w="med" len="med"/>
                    </a:lnT>
                    <a:lnB w="6350" cap="flat" cmpd="sng">
                      <a:solidFill>
                        <a:schemeClr val="accent1"/>
                      </a:solidFill>
                      <a:prstDash val="solid"/>
                      <a:headEnd type="none" w="med" len="med"/>
                      <a:tailEnd type="none" w="med" len="med"/>
                    </a:lnB>
                    <a:noFill/>
                  </a:tcPr>
                </a:tc>
              </a:tr>
              <a:tr h="556260">
                <a:tc>
                  <a:txBody>
                    <a:bodyPr/>
                    <a:lstStyle/>
                    <a:p>
                      <a:pPr marL="0" indent="0" algn="l">
                        <a:spcBef>
                          <a:spcPct val="0"/>
                        </a:spcBef>
                        <a:spcAft>
                          <a:spcPct val="0"/>
                        </a:spcAft>
                      </a:pPr>
                      <a:r>
                        <a:rPr sz="1600" b="0"/>
                        <a:t>Phase 1</a:t>
                      </a:r>
                      <a:endParaRPr sz="1600" b="0"/>
                    </a:p>
                  </a:txBody>
                  <a:tcPr marL="68580" marR="68580" marT="0" marB="0">
                    <a:lnL w="6350" cap="flat" cmpd="sng">
                      <a:solidFill>
                        <a:schemeClr val="accent1"/>
                      </a:solidFill>
                      <a:prstDash val="solid"/>
                      <a:headEnd type="none" w="med" len="med"/>
                      <a:tailEnd type="none" w="med" len="med"/>
                    </a:lnL>
                    <a:lnR w="6350" cap="flat" cmpd="sng">
                      <a:solidFill>
                        <a:schemeClr val="accent1"/>
                      </a:solidFill>
                      <a:prstDash val="solid"/>
                      <a:headEnd type="none" w="med" len="med"/>
                      <a:tailEnd type="none" w="med" len="med"/>
                    </a:lnR>
                    <a:lnT w="6350" cap="flat" cmpd="sng">
                      <a:solidFill>
                        <a:schemeClr val="accent1"/>
                      </a:solidFill>
                      <a:prstDash val="solid"/>
                      <a:headEnd type="none" w="med" len="med"/>
                      <a:tailEnd type="none" w="med" len="med"/>
                    </a:lnT>
                    <a:lnB w="6350" cap="flat" cmpd="sng">
                      <a:solidFill>
                        <a:schemeClr val="accent1"/>
                      </a:solidFill>
                      <a:prstDash val="solid"/>
                      <a:headEnd type="none" w="med" len="med"/>
                      <a:tailEnd type="none" w="med" len="med"/>
                    </a:lnB>
                    <a:noFill/>
                  </a:tcPr>
                </a:tc>
                <a:tc>
                  <a:txBody>
                    <a:bodyPr/>
                    <a:lstStyle/>
                    <a:p>
                      <a:pPr marL="0" indent="0" algn="l">
                        <a:spcBef>
                          <a:spcPct val="0"/>
                        </a:spcBef>
                        <a:spcAft>
                          <a:spcPct val="0"/>
                        </a:spcAft>
                      </a:pPr>
                      <a:r>
                        <a:rPr sz="1600" b="0"/>
                        <a:t>Preparatory &amp; Regulatory Approvals</a:t>
                      </a:r>
                      <a:endParaRPr sz="1600" b="0"/>
                    </a:p>
                  </a:txBody>
                  <a:tcPr marL="68580" marR="68580" marT="0" marB="0">
                    <a:lnL w="6350" cap="flat" cmpd="sng">
                      <a:solidFill>
                        <a:schemeClr val="accent1"/>
                      </a:solidFill>
                      <a:prstDash val="solid"/>
                      <a:headEnd type="none" w="med" len="med"/>
                      <a:tailEnd type="none" w="med" len="med"/>
                    </a:lnL>
                    <a:lnR w="6350" cap="flat" cmpd="sng">
                      <a:solidFill>
                        <a:schemeClr val="accent1"/>
                      </a:solidFill>
                      <a:prstDash val="solid"/>
                      <a:headEnd type="none" w="med" len="med"/>
                      <a:tailEnd type="none" w="med" len="med"/>
                    </a:lnR>
                    <a:lnT w="6350" cap="flat" cmpd="sng">
                      <a:solidFill>
                        <a:schemeClr val="accent1"/>
                      </a:solidFill>
                      <a:prstDash val="solid"/>
                      <a:headEnd type="none" w="med" len="med"/>
                      <a:tailEnd type="none" w="med" len="med"/>
                    </a:lnT>
                    <a:lnB w="6350" cap="flat" cmpd="sng">
                      <a:solidFill>
                        <a:schemeClr val="accent1"/>
                      </a:solidFill>
                      <a:prstDash val="solid"/>
                      <a:headEnd type="none" w="med" len="med"/>
                      <a:tailEnd type="none" w="med" len="med"/>
                    </a:lnB>
                    <a:noFill/>
                  </a:tcPr>
                </a:tc>
                <a:tc>
                  <a:txBody>
                    <a:bodyPr/>
                    <a:lstStyle/>
                    <a:p>
                      <a:pPr marL="0" indent="0" algn="l">
                        <a:spcBef>
                          <a:spcPct val="0"/>
                        </a:spcBef>
                        <a:spcAft>
                          <a:spcPct val="0"/>
                        </a:spcAft>
                      </a:pPr>
                      <a:r>
                        <a:rPr sz="1600" b="0"/>
                        <a:t>Months 1-3</a:t>
                      </a:r>
                      <a:endParaRPr sz="1600" b="0"/>
                    </a:p>
                  </a:txBody>
                  <a:tcPr marL="68580" marR="68580" marT="0" marB="0">
                    <a:lnL w="6350" cap="flat" cmpd="sng">
                      <a:solidFill>
                        <a:schemeClr val="accent1"/>
                      </a:solidFill>
                      <a:prstDash val="solid"/>
                      <a:headEnd type="none" w="med" len="med"/>
                      <a:tailEnd type="none" w="med" len="med"/>
                    </a:lnL>
                    <a:lnR w="6350" cap="flat" cmpd="sng">
                      <a:solidFill>
                        <a:schemeClr val="accent1"/>
                      </a:solidFill>
                      <a:prstDash val="solid"/>
                      <a:headEnd type="none" w="med" len="med"/>
                      <a:tailEnd type="none" w="med" len="med"/>
                    </a:lnR>
                    <a:lnT w="6350" cap="flat" cmpd="sng">
                      <a:solidFill>
                        <a:schemeClr val="accent1"/>
                      </a:solidFill>
                      <a:prstDash val="solid"/>
                      <a:headEnd type="none" w="med" len="med"/>
                      <a:tailEnd type="none" w="med" len="med"/>
                    </a:lnT>
                    <a:lnB w="6350" cap="flat" cmpd="sng">
                      <a:solidFill>
                        <a:schemeClr val="accent1"/>
                      </a:solidFill>
                      <a:prstDash val="solid"/>
                      <a:headEnd type="none" w="med" len="med"/>
                      <a:tailEnd type="none" w="med" len="med"/>
                    </a:lnB>
                    <a:noFill/>
                  </a:tcPr>
                </a:tc>
              </a:tr>
              <a:tr h="556895">
                <a:tc>
                  <a:txBody>
                    <a:bodyPr/>
                    <a:lstStyle/>
                    <a:p>
                      <a:pPr marL="0" indent="0" algn="l">
                        <a:spcBef>
                          <a:spcPct val="0"/>
                        </a:spcBef>
                        <a:spcAft>
                          <a:spcPct val="0"/>
                        </a:spcAft>
                      </a:pPr>
                      <a:r>
                        <a:rPr sz="1600" b="0"/>
                        <a:t>Phase 2</a:t>
                      </a:r>
                      <a:endParaRPr sz="1600" b="0"/>
                    </a:p>
                  </a:txBody>
                  <a:tcPr marL="68580" marR="68580" marT="0" marB="0">
                    <a:lnL w="6350" cap="flat" cmpd="sng">
                      <a:solidFill>
                        <a:schemeClr val="accent1"/>
                      </a:solidFill>
                      <a:prstDash val="solid"/>
                      <a:headEnd type="none" w="med" len="med"/>
                      <a:tailEnd type="none" w="med" len="med"/>
                    </a:lnL>
                    <a:lnR w="6350" cap="flat" cmpd="sng">
                      <a:solidFill>
                        <a:schemeClr val="accent1"/>
                      </a:solidFill>
                      <a:prstDash val="solid"/>
                      <a:headEnd type="none" w="med" len="med"/>
                      <a:tailEnd type="none" w="med" len="med"/>
                    </a:lnR>
                    <a:lnT w="6350" cap="flat" cmpd="sng">
                      <a:solidFill>
                        <a:schemeClr val="accent1"/>
                      </a:solidFill>
                      <a:prstDash val="solid"/>
                      <a:headEnd type="none" w="med" len="med"/>
                      <a:tailEnd type="none" w="med" len="med"/>
                    </a:lnT>
                    <a:lnB w="6350" cap="flat" cmpd="sng">
                      <a:solidFill>
                        <a:schemeClr val="accent1"/>
                      </a:solidFill>
                      <a:prstDash val="solid"/>
                      <a:headEnd type="none" w="med" len="med"/>
                      <a:tailEnd type="none" w="med" len="med"/>
                    </a:lnB>
                    <a:noFill/>
                  </a:tcPr>
                </a:tc>
                <a:tc>
                  <a:txBody>
                    <a:bodyPr/>
                    <a:lstStyle/>
                    <a:p>
                      <a:pPr marL="0" indent="0" algn="l">
                        <a:spcBef>
                          <a:spcPct val="0"/>
                        </a:spcBef>
                        <a:spcAft>
                          <a:spcPct val="0"/>
                        </a:spcAft>
                      </a:pPr>
                      <a:r>
                        <a:rPr sz="1600" b="0"/>
                        <a:t>App Refinement &amp; AI Integration</a:t>
                      </a:r>
                      <a:endParaRPr sz="1600" b="0"/>
                    </a:p>
                  </a:txBody>
                  <a:tcPr marL="68580" marR="68580" marT="0" marB="0">
                    <a:lnL w="6350" cap="flat" cmpd="sng">
                      <a:solidFill>
                        <a:schemeClr val="accent1"/>
                      </a:solidFill>
                      <a:prstDash val="solid"/>
                      <a:headEnd type="none" w="med" len="med"/>
                      <a:tailEnd type="none" w="med" len="med"/>
                    </a:lnL>
                    <a:lnR w="6350" cap="flat" cmpd="sng">
                      <a:solidFill>
                        <a:schemeClr val="accent1"/>
                      </a:solidFill>
                      <a:prstDash val="solid"/>
                      <a:headEnd type="none" w="med" len="med"/>
                      <a:tailEnd type="none" w="med" len="med"/>
                    </a:lnR>
                    <a:lnT w="6350" cap="flat" cmpd="sng">
                      <a:solidFill>
                        <a:schemeClr val="accent1"/>
                      </a:solidFill>
                      <a:prstDash val="solid"/>
                      <a:headEnd type="none" w="med" len="med"/>
                      <a:tailEnd type="none" w="med" len="med"/>
                    </a:lnT>
                    <a:lnB w="6350" cap="flat" cmpd="sng">
                      <a:solidFill>
                        <a:schemeClr val="accent1"/>
                      </a:solidFill>
                      <a:prstDash val="solid"/>
                      <a:headEnd type="none" w="med" len="med"/>
                      <a:tailEnd type="none" w="med" len="med"/>
                    </a:lnB>
                    <a:noFill/>
                  </a:tcPr>
                </a:tc>
                <a:tc>
                  <a:txBody>
                    <a:bodyPr/>
                    <a:lstStyle/>
                    <a:p>
                      <a:pPr marL="0" indent="0" algn="l">
                        <a:spcBef>
                          <a:spcPct val="0"/>
                        </a:spcBef>
                        <a:spcAft>
                          <a:spcPct val="0"/>
                        </a:spcAft>
                      </a:pPr>
                      <a:r>
                        <a:rPr sz="1600" b="0"/>
                        <a:t>Months 2-4</a:t>
                      </a:r>
                      <a:endParaRPr sz="1600" b="0"/>
                    </a:p>
                  </a:txBody>
                  <a:tcPr marL="68580" marR="68580" marT="0" marB="0">
                    <a:lnL w="6350" cap="flat" cmpd="sng">
                      <a:solidFill>
                        <a:schemeClr val="accent1"/>
                      </a:solidFill>
                      <a:prstDash val="solid"/>
                      <a:headEnd type="none" w="med" len="med"/>
                      <a:tailEnd type="none" w="med" len="med"/>
                    </a:lnL>
                    <a:lnR w="6350" cap="flat" cmpd="sng">
                      <a:solidFill>
                        <a:schemeClr val="accent1"/>
                      </a:solidFill>
                      <a:prstDash val="solid"/>
                      <a:headEnd type="none" w="med" len="med"/>
                      <a:tailEnd type="none" w="med" len="med"/>
                    </a:lnR>
                    <a:lnT w="6350" cap="flat" cmpd="sng">
                      <a:solidFill>
                        <a:schemeClr val="accent1"/>
                      </a:solidFill>
                      <a:prstDash val="solid"/>
                      <a:headEnd type="none" w="med" len="med"/>
                      <a:tailEnd type="none" w="med" len="med"/>
                    </a:lnT>
                    <a:lnB w="6350" cap="flat" cmpd="sng">
                      <a:solidFill>
                        <a:schemeClr val="accent1"/>
                      </a:solidFill>
                      <a:prstDash val="solid"/>
                      <a:headEnd type="none" w="med" len="med"/>
                      <a:tailEnd type="none" w="med" len="med"/>
                    </a:lnB>
                    <a:noFill/>
                  </a:tcPr>
                </a:tc>
              </a:tr>
              <a:tr h="556260">
                <a:tc>
                  <a:txBody>
                    <a:bodyPr/>
                    <a:lstStyle/>
                    <a:p>
                      <a:pPr marL="0" indent="0" algn="l">
                        <a:spcBef>
                          <a:spcPct val="0"/>
                        </a:spcBef>
                        <a:spcAft>
                          <a:spcPct val="0"/>
                        </a:spcAft>
                      </a:pPr>
                      <a:r>
                        <a:rPr sz="1600" b="0"/>
                        <a:t>Phase 3</a:t>
                      </a:r>
                      <a:endParaRPr sz="1600" b="0"/>
                    </a:p>
                  </a:txBody>
                  <a:tcPr marL="68580" marR="68580" marT="0" marB="0">
                    <a:lnL w="6350" cap="flat" cmpd="sng">
                      <a:solidFill>
                        <a:schemeClr val="accent1"/>
                      </a:solidFill>
                      <a:prstDash val="solid"/>
                      <a:headEnd type="none" w="med" len="med"/>
                      <a:tailEnd type="none" w="med" len="med"/>
                    </a:lnL>
                    <a:lnR w="6350" cap="flat" cmpd="sng">
                      <a:solidFill>
                        <a:schemeClr val="accent1"/>
                      </a:solidFill>
                      <a:prstDash val="solid"/>
                      <a:headEnd type="none" w="med" len="med"/>
                      <a:tailEnd type="none" w="med" len="med"/>
                    </a:lnR>
                    <a:lnT w="6350" cap="flat" cmpd="sng">
                      <a:solidFill>
                        <a:schemeClr val="accent1"/>
                      </a:solidFill>
                      <a:prstDash val="solid"/>
                      <a:headEnd type="none" w="med" len="med"/>
                      <a:tailEnd type="none" w="med" len="med"/>
                    </a:lnT>
                    <a:lnB w="6350" cap="flat" cmpd="sng">
                      <a:solidFill>
                        <a:schemeClr val="accent1"/>
                      </a:solidFill>
                      <a:prstDash val="solid"/>
                      <a:headEnd type="none" w="med" len="med"/>
                      <a:tailEnd type="none" w="med" len="med"/>
                    </a:lnB>
                    <a:noFill/>
                  </a:tcPr>
                </a:tc>
                <a:tc>
                  <a:txBody>
                    <a:bodyPr/>
                    <a:lstStyle/>
                    <a:p>
                      <a:pPr marL="0" indent="0" algn="l">
                        <a:spcBef>
                          <a:spcPct val="0"/>
                        </a:spcBef>
                        <a:spcAft>
                          <a:spcPct val="0"/>
                        </a:spcAft>
                      </a:pPr>
                      <a:r>
                        <a:rPr sz="1600" b="0"/>
                        <a:t>University Engagament and Pre-Launch</a:t>
                      </a:r>
                      <a:endParaRPr sz="1600" b="0"/>
                    </a:p>
                  </a:txBody>
                  <a:tcPr marL="68580" marR="68580" marT="0" marB="0">
                    <a:lnL w="6350" cap="flat" cmpd="sng">
                      <a:solidFill>
                        <a:schemeClr val="accent1"/>
                      </a:solidFill>
                      <a:prstDash val="solid"/>
                      <a:headEnd type="none" w="med" len="med"/>
                      <a:tailEnd type="none" w="med" len="med"/>
                    </a:lnL>
                    <a:lnR w="6350" cap="flat" cmpd="sng">
                      <a:solidFill>
                        <a:schemeClr val="accent1"/>
                      </a:solidFill>
                      <a:prstDash val="solid"/>
                      <a:headEnd type="none" w="med" len="med"/>
                      <a:tailEnd type="none" w="med" len="med"/>
                    </a:lnR>
                    <a:lnT w="6350" cap="flat" cmpd="sng">
                      <a:solidFill>
                        <a:schemeClr val="accent1"/>
                      </a:solidFill>
                      <a:prstDash val="solid"/>
                      <a:headEnd type="none" w="med" len="med"/>
                      <a:tailEnd type="none" w="med" len="med"/>
                    </a:lnT>
                    <a:lnB w="6350" cap="flat" cmpd="sng">
                      <a:solidFill>
                        <a:schemeClr val="accent1"/>
                      </a:solidFill>
                      <a:prstDash val="solid"/>
                      <a:headEnd type="none" w="med" len="med"/>
                      <a:tailEnd type="none" w="med" len="med"/>
                    </a:lnB>
                    <a:noFill/>
                  </a:tcPr>
                </a:tc>
                <a:tc>
                  <a:txBody>
                    <a:bodyPr/>
                    <a:lstStyle/>
                    <a:p>
                      <a:pPr marL="0" indent="0" algn="l">
                        <a:spcBef>
                          <a:spcPct val="0"/>
                        </a:spcBef>
                        <a:spcAft>
                          <a:spcPct val="0"/>
                        </a:spcAft>
                      </a:pPr>
                      <a:r>
                        <a:rPr sz="1600" b="0"/>
                        <a:t>Months 3-4</a:t>
                      </a:r>
                      <a:endParaRPr sz="1600" b="0"/>
                    </a:p>
                  </a:txBody>
                  <a:tcPr marL="68580" marR="68580" marT="0" marB="0">
                    <a:lnL w="6350" cap="flat" cmpd="sng">
                      <a:solidFill>
                        <a:schemeClr val="accent1"/>
                      </a:solidFill>
                      <a:prstDash val="solid"/>
                      <a:headEnd type="none" w="med" len="med"/>
                      <a:tailEnd type="none" w="med" len="med"/>
                    </a:lnL>
                    <a:lnR w="6350" cap="flat" cmpd="sng">
                      <a:solidFill>
                        <a:schemeClr val="accent1"/>
                      </a:solidFill>
                      <a:prstDash val="solid"/>
                      <a:headEnd type="none" w="med" len="med"/>
                      <a:tailEnd type="none" w="med" len="med"/>
                    </a:lnR>
                    <a:lnT w="6350" cap="flat" cmpd="sng">
                      <a:solidFill>
                        <a:schemeClr val="accent1"/>
                      </a:solidFill>
                      <a:prstDash val="solid"/>
                      <a:headEnd type="none" w="med" len="med"/>
                      <a:tailEnd type="none" w="med" len="med"/>
                    </a:lnT>
                    <a:lnB w="6350" cap="flat" cmpd="sng">
                      <a:solidFill>
                        <a:schemeClr val="accent1"/>
                      </a:solidFill>
                      <a:prstDash val="solid"/>
                      <a:headEnd type="none" w="med" len="med"/>
                      <a:tailEnd type="none" w="med" len="med"/>
                    </a:lnB>
                    <a:noFill/>
                  </a:tcPr>
                </a:tc>
              </a:tr>
              <a:tr h="556895">
                <a:tc>
                  <a:txBody>
                    <a:bodyPr/>
                    <a:lstStyle/>
                    <a:p>
                      <a:pPr marL="0" indent="0" algn="l">
                        <a:spcBef>
                          <a:spcPct val="0"/>
                        </a:spcBef>
                        <a:spcAft>
                          <a:spcPct val="0"/>
                        </a:spcAft>
                      </a:pPr>
                      <a:r>
                        <a:rPr sz="1600" b="0"/>
                        <a:t>Phase 4</a:t>
                      </a:r>
                      <a:endParaRPr sz="1600" b="0"/>
                    </a:p>
                  </a:txBody>
                  <a:tcPr marL="68580" marR="68580" marT="0" marB="0">
                    <a:lnL w="6350" cap="flat" cmpd="sng">
                      <a:solidFill>
                        <a:schemeClr val="accent1"/>
                      </a:solidFill>
                      <a:prstDash val="solid"/>
                      <a:headEnd type="none" w="med" len="med"/>
                      <a:tailEnd type="none" w="med" len="med"/>
                    </a:lnL>
                    <a:lnR w="6350" cap="flat" cmpd="sng">
                      <a:solidFill>
                        <a:schemeClr val="accent1"/>
                      </a:solidFill>
                      <a:prstDash val="solid"/>
                      <a:headEnd type="none" w="med" len="med"/>
                      <a:tailEnd type="none" w="med" len="med"/>
                    </a:lnR>
                    <a:lnT w="6350" cap="flat" cmpd="sng">
                      <a:solidFill>
                        <a:schemeClr val="accent1"/>
                      </a:solidFill>
                      <a:prstDash val="solid"/>
                      <a:headEnd type="none" w="med" len="med"/>
                      <a:tailEnd type="none" w="med" len="med"/>
                    </a:lnT>
                    <a:lnB w="6350" cap="flat" cmpd="sng">
                      <a:solidFill>
                        <a:schemeClr val="accent1"/>
                      </a:solidFill>
                      <a:prstDash val="solid"/>
                      <a:headEnd type="none" w="med" len="med"/>
                      <a:tailEnd type="none" w="med" len="med"/>
                    </a:lnB>
                    <a:noFill/>
                  </a:tcPr>
                </a:tc>
                <a:tc>
                  <a:txBody>
                    <a:bodyPr/>
                    <a:lstStyle/>
                    <a:p>
                      <a:pPr marL="0" indent="0" algn="l">
                        <a:spcBef>
                          <a:spcPct val="0"/>
                        </a:spcBef>
                        <a:spcAft>
                          <a:spcPct val="0"/>
                        </a:spcAft>
                      </a:pPr>
                      <a:r>
                        <a:rPr sz="1600" b="0"/>
                        <a:t>Pilot Launch &amp; Active data collection for 12 weeks</a:t>
                      </a:r>
                      <a:endParaRPr sz="1600" b="0"/>
                    </a:p>
                  </a:txBody>
                  <a:tcPr marL="68580" marR="68580" marT="0" marB="0">
                    <a:lnL w="6350" cap="flat" cmpd="sng">
                      <a:solidFill>
                        <a:schemeClr val="accent1"/>
                      </a:solidFill>
                      <a:prstDash val="solid"/>
                      <a:headEnd type="none" w="med" len="med"/>
                      <a:tailEnd type="none" w="med" len="med"/>
                    </a:lnL>
                    <a:lnR w="6350" cap="flat" cmpd="sng">
                      <a:solidFill>
                        <a:schemeClr val="accent1"/>
                      </a:solidFill>
                      <a:prstDash val="solid"/>
                      <a:headEnd type="none" w="med" len="med"/>
                      <a:tailEnd type="none" w="med" len="med"/>
                    </a:lnR>
                    <a:lnT w="6350" cap="flat" cmpd="sng">
                      <a:solidFill>
                        <a:schemeClr val="accent1"/>
                      </a:solidFill>
                      <a:prstDash val="solid"/>
                      <a:headEnd type="none" w="med" len="med"/>
                      <a:tailEnd type="none" w="med" len="med"/>
                    </a:lnT>
                    <a:lnB w="6350" cap="flat" cmpd="sng">
                      <a:solidFill>
                        <a:schemeClr val="accent1"/>
                      </a:solidFill>
                      <a:prstDash val="solid"/>
                      <a:headEnd type="none" w="med" len="med"/>
                      <a:tailEnd type="none" w="med" len="med"/>
                    </a:lnB>
                    <a:noFill/>
                  </a:tcPr>
                </a:tc>
                <a:tc>
                  <a:txBody>
                    <a:bodyPr/>
                    <a:lstStyle/>
                    <a:p>
                      <a:pPr marL="0" indent="0" algn="l">
                        <a:spcBef>
                          <a:spcPct val="0"/>
                        </a:spcBef>
                        <a:spcAft>
                          <a:spcPct val="0"/>
                        </a:spcAft>
                      </a:pPr>
                      <a:r>
                        <a:rPr sz="1600" b="0"/>
                        <a:t>Months 5-7</a:t>
                      </a:r>
                      <a:endParaRPr sz="1600" b="0"/>
                    </a:p>
                  </a:txBody>
                  <a:tcPr marL="68580" marR="68580" marT="0" marB="0">
                    <a:lnL w="6350" cap="flat" cmpd="sng">
                      <a:solidFill>
                        <a:schemeClr val="accent1"/>
                      </a:solidFill>
                      <a:prstDash val="solid"/>
                      <a:headEnd type="none" w="med" len="med"/>
                      <a:tailEnd type="none" w="med" len="med"/>
                    </a:lnL>
                    <a:lnR w="6350" cap="flat" cmpd="sng">
                      <a:solidFill>
                        <a:schemeClr val="accent1"/>
                      </a:solidFill>
                      <a:prstDash val="solid"/>
                      <a:headEnd type="none" w="med" len="med"/>
                      <a:tailEnd type="none" w="med" len="med"/>
                    </a:lnR>
                    <a:lnT w="6350" cap="flat" cmpd="sng">
                      <a:solidFill>
                        <a:schemeClr val="accent1"/>
                      </a:solidFill>
                      <a:prstDash val="solid"/>
                      <a:headEnd type="none" w="med" len="med"/>
                      <a:tailEnd type="none" w="med" len="med"/>
                    </a:lnT>
                    <a:lnB w="6350" cap="flat" cmpd="sng">
                      <a:solidFill>
                        <a:schemeClr val="accent1"/>
                      </a:solidFill>
                      <a:prstDash val="solid"/>
                      <a:headEnd type="none" w="med" len="med"/>
                      <a:tailEnd type="none" w="med" len="med"/>
                    </a:lnB>
                    <a:noFill/>
                  </a:tcPr>
                </a:tc>
              </a:tr>
              <a:tr h="556260">
                <a:tc>
                  <a:txBody>
                    <a:bodyPr/>
                    <a:lstStyle/>
                    <a:p>
                      <a:pPr marL="0" indent="0" algn="l">
                        <a:spcBef>
                          <a:spcPct val="0"/>
                        </a:spcBef>
                        <a:spcAft>
                          <a:spcPct val="0"/>
                        </a:spcAft>
                      </a:pPr>
                      <a:r>
                        <a:rPr sz="1600" b="0"/>
                        <a:t>Phase 5</a:t>
                      </a:r>
                      <a:endParaRPr sz="1600" b="0"/>
                    </a:p>
                  </a:txBody>
                  <a:tcPr marL="68580" marR="68580" marT="0" marB="0">
                    <a:lnL w="6350" cap="flat" cmpd="sng">
                      <a:solidFill>
                        <a:schemeClr val="accent1"/>
                      </a:solidFill>
                      <a:prstDash val="solid"/>
                      <a:headEnd type="none" w="med" len="med"/>
                      <a:tailEnd type="none" w="med" len="med"/>
                    </a:lnL>
                    <a:lnR w="6350" cap="flat" cmpd="sng">
                      <a:solidFill>
                        <a:schemeClr val="accent1"/>
                      </a:solidFill>
                      <a:prstDash val="solid"/>
                      <a:headEnd type="none" w="med" len="med"/>
                      <a:tailEnd type="none" w="med" len="med"/>
                    </a:lnR>
                    <a:lnT w="6350" cap="flat" cmpd="sng">
                      <a:solidFill>
                        <a:schemeClr val="accent1"/>
                      </a:solidFill>
                      <a:prstDash val="solid"/>
                      <a:headEnd type="none" w="med" len="med"/>
                      <a:tailEnd type="none" w="med" len="med"/>
                    </a:lnT>
                    <a:lnB w="6350" cap="flat" cmpd="sng">
                      <a:solidFill>
                        <a:schemeClr val="accent1"/>
                      </a:solidFill>
                      <a:prstDash val="solid"/>
                      <a:headEnd type="none" w="med" len="med"/>
                      <a:tailEnd type="none" w="med" len="med"/>
                    </a:lnB>
                    <a:noFill/>
                  </a:tcPr>
                </a:tc>
                <a:tc>
                  <a:txBody>
                    <a:bodyPr/>
                    <a:lstStyle/>
                    <a:p>
                      <a:pPr marL="0" indent="0" algn="l">
                        <a:spcBef>
                          <a:spcPct val="0"/>
                        </a:spcBef>
                        <a:spcAft>
                          <a:spcPct val="0"/>
                        </a:spcAft>
                      </a:pPr>
                      <a:r>
                        <a:rPr sz="1600" b="0"/>
                        <a:t>Qualitative Research (FGDs and Interviews)</a:t>
                      </a:r>
                      <a:endParaRPr sz="1600" b="0"/>
                    </a:p>
                  </a:txBody>
                  <a:tcPr marL="68580" marR="68580" marT="0" marB="0">
                    <a:lnL w="6350" cap="flat" cmpd="sng">
                      <a:solidFill>
                        <a:schemeClr val="accent1"/>
                      </a:solidFill>
                      <a:prstDash val="solid"/>
                      <a:headEnd type="none" w="med" len="med"/>
                      <a:tailEnd type="none" w="med" len="med"/>
                    </a:lnL>
                    <a:lnR w="6350" cap="flat" cmpd="sng">
                      <a:solidFill>
                        <a:schemeClr val="accent1"/>
                      </a:solidFill>
                      <a:prstDash val="solid"/>
                      <a:headEnd type="none" w="med" len="med"/>
                      <a:tailEnd type="none" w="med" len="med"/>
                    </a:lnR>
                    <a:lnT w="6350" cap="flat" cmpd="sng">
                      <a:solidFill>
                        <a:schemeClr val="accent1"/>
                      </a:solidFill>
                      <a:prstDash val="solid"/>
                      <a:headEnd type="none" w="med" len="med"/>
                      <a:tailEnd type="none" w="med" len="med"/>
                    </a:lnT>
                    <a:lnB w="6350" cap="flat" cmpd="sng">
                      <a:solidFill>
                        <a:schemeClr val="accent1"/>
                      </a:solidFill>
                      <a:prstDash val="solid"/>
                      <a:headEnd type="none" w="med" len="med"/>
                      <a:tailEnd type="none" w="med" len="med"/>
                    </a:lnB>
                    <a:noFill/>
                  </a:tcPr>
                </a:tc>
                <a:tc>
                  <a:txBody>
                    <a:bodyPr/>
                    <a:lstStyle/>
                    <a:p>
                      <a:pPr marL="0" indent="0" algn="l">
                        <a:spcBef>
                          <a:spcPct val="0"/>
                        </a:spcBef>
                        <a:spcAft>
                          <a:spcPct val="0"/>
                        </a:spcAft>
                      </a:pPr>
                      <a:r>
                        <a:rPr sz="1600" b="0"/>
                        <a:t>Months 6-7</a:t>
                      </a:r>
                      <a:endParaRPr sz="1600" b="0"/>
                    </a:p>
                  </a:txBody>
                  <a:tcPr marL="68580" marR="68580" marT="0" marB="0">
                    <a:lnL w="6350" cap="flat" cmpd="sng">
                      <a:solidFill>
                        <a:schemeClr val="accent1"/>
                      </a:solidFill>
                      <a:prstDash val="solid"/>
                      <a:headEnd type="none" w="med" len="med"/>
                      <a:tailEnd type="none" w="med" len="med"/>
                    </a:lnL>
                    <a:lnR w="6350" cap="flat" cmpd="sng">
                      <a:solidFill>
                        <a:schemeClr val="accent1"/>
                      </a:solidFill>
                      <a:prstDash val="solid"/>
                      <a:headEnd type="none" w="med" len="med"/>
                      <a:tailEnd type="none" w="med" len="med"/>
                    </a:lnR>
                    <a:lnT w="6350" cap="flat" cmpd="sng">
                      <a:solidFill>
                        <a:schemeClr val="accent1"/>
                      </a:solidFill>
                      <a:prstDash val="solid"/>
                      <a:headEnd type="none" w="med" len="med"/>
                      <a:tailEnd type="none" w="med" len="med"/>
                    </a:lnT>
                    <a:lnB w="6350" cap="flat" cmpd="sng">
                      <a:solidFill>
                        <a:schemeClr val="accent1"/>
                      </a:solidFill>
                      <a:prstDash val="solid"/>
                      <a:headEnd type="none" w="med" len="med"/>
                      <a:tailEnd type="none" w="med" len="med"/>
                    </a:lnB>
                    <a:noFill/>
                  </a:tcPr>
                </a:tc>
              </a:tr>
              <a:tr h="835025">
                <a:tc>
                  <a:txBody>
                    <a:bodyPr/>
                    <a:lstStyle/>
                    <a:p>
                      <a:pPr marL="0" indent="0" algn="l">
                        <a:spcBef>
                          <a:spcPct val="0"/>
                        </a:spcBef>
                        <a:spcAft>
                          <a:spcPct val="0"/>
                        </a:spcAft>
                      </a:pPr>
                      <a:r>
                        <a:rPr sz="1600" b="0"/>
                        <a:t>Phase 6</a:t>
                      </a:r>
                      <a:endParaRPr sz="1600" b="0"/>
                    </a:p>
                  </a:txBody>
                  <a:tcPr marL="68580" marR="68580" marT="0" marB="0">
                    <a:lnL w="6350" cap="flat" cmpd="sng">
                      <a:solidFill>
                        <a:schemeClr val="accent1"/>
                      </a:solidFill>
                      <a:prstDash val="solid"/>
                      <a:headEnd type="none" w="med" len="med"/>
                      <a:tailEnd type="none" w="med" len="med"/>
                    </a:lnL>
                    <a:lnR w="6350" cap="flat" cmpd="sng">
                      <a:solidFill>
                        <a:schemeClr val="accent1"/>
                      </a:solidFill>
                      <a:prstDash val="solid"/>
                      <a:headEnd type="none" w="med" len="med"/>
                      <a:tailEnd type="none" w="med" len="med"/>
                    </a:lnR>
                    <a:lnT w="6350" cap="flat" cmpd="sng">
                      <a:solidFill>
                        <a:schemeClr val="accent1"/>
                      </a:solidFill>
                      <a:prstDash val="solid"/>
                      <a:headEnd type="none" w="med" len="med"/>
                      <a:tailEnd type="none" w="med" len="med"/>
                    </a:lnT>
                    <a:lnB w="6350" cap="flat" cmpd="sng">
                      <a:solidFill>
                        <a:schemeClr val="accent1"/>
                      </a:solidFill>
                      <a:prstDash val="solid"/>
                      <a:headEnd type="none" w="med" len="med"/>
                      <a:tailEnd type="none" w="med" len="med"/>
                    </a:lnB>
                    <a:noFill/>
                  </a:tcPr>
                </a:tc>
                <a:tc>
                  <a:txBody>
                    <a:bodyPr/>
                    <a:lstStyle/>
                    <a:p>
                      <a:pPr marL="0" indent="0" algn="l">
                        <a:spcBef>
                          <a:spcPct val="0"/>
                        </a:spcBef>
                        <a:spcAft>
                          <a:spcPct val="0"/>
                        </a:spcAft>
                      </a:pPr>
                      <a:r>
                        <a:rPr sz="1600" b="0"/>
                        <a:t>Data Cleaning, Analysis &amp; Interpretation </a:t>
                      </a:r>
                      <a:endParaRPr sz="1600" b="0"/>
                    </a:p>
                    <a:p>
                      <a:pPr marL="0" indent="0" algn="l">
                        <a:spcBef>
                          <a:spcPct val="0"/>
                        </a:spcBef>
                        <a:spcAft>
                          <a:spcPct val="0"/>
                        </a:spcAft>
                      </a:pPr>
                      <a:r>
                        <a:rPr sz="1600" b="0"/>
                        <a:t> </a:t>
                      </a:r>
                      <a:endParaRPr sz="1600" b="0"/>
                    </a:p>
                  </a:txBody>
                  <a:tcPr marL="68580" marR="68580" marT="0" marB="0">
                    <a:lnL w="6350" cap="flat" cmpd="sng">
                      <a:solidFill>
                        <a:schemeClr val="accent1"/>
                      </a:solidFill>
                      <a:prstDash val="solid"/>
                      <a:headEnd type="none" w="med" len="med"/>
                      <a:tailEnd type="none" w="med" len="med"/>
                    </a:lnL>
                    <a:lnR w="6350" cap="flat" cmpd="sng">
                      <a:solidFill>
                        <a:schemeClr val="accent1"/>
                      </a:solidFill>
                      <a:prstDash val="solid"/>
                      <a:headEnd type="none" w="med" len="med"/>
                      <a:tailEnd type="none" w="med" len="med"/>
                    </a:lnR>
                    <a:lnT w="6350" cap="flat" cmpd="sng">
                      <a:solidFill>
                        <a:schemeClr val="accent1"/>
                      </a:solidFill>
                      <a:prstDash val="solid"/>
                      <a:headEnd type="none" w="med" len="med"/>
                      <a:tailEnd type="none" w="med" len="med"/>
                    </a:lnT>
                    <a:lnB w="6350" cap="flat" cmpd="sng">
                      <a:solidFill>
                        <a:schemeClr val="accent1"/>
                      </a:solidFill>
                      <a:prstDash val="solid"/>
                      <a:headEnd type="none" w="med" len="med"/>
                      <a:tailEnd type="none" w="med" len="med"/>
                    </a:lnB>
                    <a:noFill/>
                  </a:tcPr>
                </a:tc>
                <a:tc>
                  <a:txBody>
                    <a:bodyPr/>
                    <a:lstStyle/>
                    <a:p>
                      <a:pPr marL="0" indent="0" algn="l">
                        <a:spcBef>
                          <a:spcPct val="0"/>
                        </a:spcBef>
                        <a:spcAft>
                          <a:spcPct val="0"/>
                        </a:spcAft>
                      </a:pPr>
                      <a:r>
                        <a:rPr sz="1600" b="0"/>
                        <a:t>Months 8–9 </a:t>
                      </a:r>
                      <a:endParaRPr sz="1600" b="0"/>
                    </a:p>
                    <a:p>
                      <a:pPr marL="0" indent="0" algn="l">
                        <a:spcBef>
                          <a:spcPct val="0"/>
                        </a:spcBef>
                        <a:spcAft>
                          <a:spcPct val="0"/>
                        </a:spcAft>
                      </a:pPr>
                      <a:r>
                        <a:rPr sz="1600" b="0"/>
                        <a:t> </a:t>
                      </a:r>
                      <a:endParaRPr sz="1600" b="0"/>
                    </a:p>
                  </a:txBody>
                  <a:tcPr marL="68580" marR="68580" marT="0" marB="0">
                    <a:lnL w="6350" cap="flat" cmpd="sng">
                      <a:solidFill>
                        <a:schemeClr val="accent1"/>
                      </a:solidFill>
                      <a:prstDash val="solid"/>
                      <a:headEnd type="none" w="med" len="med"/>
                      <a:tailEnd type="none" w="med" len="med"/>
                    </a:lnL>
                    <a:lnR w="6350" cap="flat" cmpd="sng">
                      <a:solidFill>
                        <a:schemeClr val="accent1"/>
                      </a:solidFill>
                      <a:prstDash val="solid"/>
                      <a:headEnd type="none" w="med" len="med"/>
                      <a:tailEnd type="none" w="med" len="med"/>
                    </a:lnR>
                    <a:lnT w="6350" cap="flat" cmpd="sng">
                      <a:solidFill>
                        <a:schemeClr val="accent1"/>
                      </a:solidFill>
                      <a:prstDash val="solid"/>
                      <a:headEnd type="none" w="med" len="med"/>
                      <a:tailEnd type="none" w="med" len="med"/>
                    </a:lnT>
                    <a:lnB w="6350" cap="flat" cmpd="sng">
                      <a:solidFill>
                        <a:schemeClr val="accent1"/>
                      </a:solidFill>
                      <a:prstDash val="solid"/>
                      <a:headEnd type="none" w="med" len="med"/>
                      <a:tailEnd type="none" w="med" len="med"/>
                    </a:lnB>
                    <a:noFill/>
                  </a:tcPr>
                </a:tc>
              </a:tr>
              <a:tr h="556260">
                <a:tc>
                  <a:txBody>
                    <a:bodyPr/>
                    <a:lstStyle/>
                    <a:p>
                      <a:pPr marL="0" indent="0" algn="l">
                        <a:spcBef>
                          <a:spcPct val="0"/>
                        </a:spcBef>
                        <a:spcAft>
                          <a:spcPct val="0"/>
                        </a:spcAft>
                      </a:pPr>
                      <a:r>
                        <a:rPr sz="1600" b="0"/>
                        <a:t>Phase 7</a:t>
                      </a:r>
                      <a:endParaRPr sz="1600" b="0"/>
                    </a:p>
                    <a:p>
                      <a:pPr marL="0" indent="0" algn="l">
                        <a:spcBef>
                          <a:spcPct val="0"/>
                        </a:spcBef>
                        <a:spcAft>
                          <a:spcPct val="0"/>
                        </a:spcAft>
                      </a:pPr>
                      <a:r>
                        <a:rPr sz="1600" b="0"/>
                        <a:t> </a:t>
                      </a:r>
                      <a:endParaRPr sz="1600" b="0"/>
                    </a:p>
                  </a:txBody>
                  <a:tcPr marL="68580" marR="68580" marT="0" marB="0">
                    <a:lnL w="6350" cap="flat" cmpd="sng">
                      <a:solidFill>
                        <a:schemeClr val="accent1"/>
                      </a:solidFill>
                      <a:prstDash val="solid"/>
                      <a:headEnd type="none" w="med" len="med"/>
                      <a:tailEnd type="none" w="med" len="med"/>
                    </a:lnL>
                    <a:lnR w="6350" cap="flat" cmpd="sng">
                      <a:solidFill>
                        <a:schemeClr val="accent1"/>
                      </a:solidFill>
                      <a:prstDash val="solid"/>
                      <a:headEnd type="none" w="med" len="med"/>
                      <a:tailEnd type="none" w="med" len="med"/>
                    </a:lnR>
                    <a:lnT w="6350" cap="flat" cmpd="sng">
                      <a:solidFill>
                        <a:schemeClr val="accent1"/>
                      </a:solidFill>
                      <a:prstDash val="solid"/>
                      <a:headEnd type="none" w="med" len="med"/>
                      <a:tailEnd type="none" w="med" len="med"/>
                    </a:lnT>
                    <a:lnB w="6350" cap="flat" cmpd="sng">
                      <a:solidFill>
                        <a:schemeClr val="accent1"/>
                      </a:solidFill>
                      <a:prstDash val="solid"/>
                      <a:headEnd type="none" w="med" len="med"/>
                      <a:tailEnd type="none" w="med" len="med"/>
                    </a:lnB>
                    <a:noFill/>
                  </a:tcPr>
                </a:tc>
                <a:tc>
                  <a:txBody>
                    <a:bodyPr/>
                    <a:lstStyle/>
                    <a:p>
                      <a:pPr marL="0" indent="0" algn="l">
                        <a:spcBef>
                          <a:spcPct val="0"/>
                        </a:spcBef>
                        <a:spcAft>
                          <a:spcPct val="0"/>
                        </a:spcAft>
                      </a:pPr>
                      <a:r>
                        <a:rPr sz="1600" b="0"/>
                        <a:t>Reporting, Dissemination &amp; Scale Planning</a:t>
                      </a:r>
                      <a:endParaRPr sz="1600" b="0"/>
                    </a:p>
                  </a:txBody>
                  <a:tcPr marL="68580" marR="68580" marT="0" marB="0">
                    <a:lnL w="6350" cap="flat" cmpd="sng">
                      <a:solidFill>
                        <a:schemeClr val="accent1"/>
                      </a:solidFill>
                      <a:prstDash val="solid"/>
                      <a:headEnd type="none" w="med" len="med"/>
                      <a:tailEnd type="none" w="med" len="med"/>
                    </a:lnL>
                    <a:lnR w="6350" cap="flat" cmpd="sng">
                      <a:solidFill>
                        <a:schemeClr val="accent1"/>
                      </a:solidFill>
                      <a:prstDash val="solid"/>
                      <a:headEnd type="none" w="med" len="med"/>
                      <a:tailEnd type="none" w="med" len="med"/>
                    </a:lnR>
                    <a:lnT w="6350" cap="flat" cmpd="sng">
                      <a:solidFill>
                        <a:schemeClr val="accent1"/>
                      </a:solidFill>
                      <a:prstDash val="solid"/>
                      <a:headEnd type="none" w="med" len="med"/>
                      <a:tailEnd type="none" w="med" len="med"/>
                    </a:lnT>
                    <a:lnB w="6350" cap="flat" cmpd="sng">
                      <a:solidFill>
                        <a:schemeClr val="accent1"/>
                      </a:solidFill>
                      <a:prstDash val="solid"/>
                      <a:headEnd type="none" w="med" len="med"/>
                      <a:tailEnd type="none" w="med" len="med"/>
                    </a:lnB>
                    <a:noFill/>
                  </a:tcPr>
                </a:tc>
                <a:tc>
                  <a:txBody>
                    <a:bodyPr/>
                    <a:lstStyle/>
                    <a:p>
                      <a:pPr marL="0" indent="0" algn="l">
                        <a:spcBef>
                          <a:spcPct val="0"/>
                        </a:spcBef>
                        <a:spcAft>
                          <a:spcPct val="0"/>
                        </a:spcAft>
                      </a:pPr>
                      <a:r>
                        <a:rPr sz="1600" b="0"/>
                        <a:t>Months 10–12</a:t>
                      </a:r>
                      <a:endParaRPr sz="1600" b="0"/>
                    </a:p>
                    <a:p>
                      <a:pPr algn="l">
                        <a:spcBef>
                          <a:spcPct val="0"/>
                        </a:spcBef>
                        <a:spcAft>
                          <a:spcPct val="0"/>
                        </a:spcAft>
                      </a:pPr>
                      <a:endParaRPr sz="1600" b="0"/>
                    </a:p>
                  </a:txBody>
                  <a:tcPr marL="68580" marR="68580" marT="0" marB="0">
                    <a:lnL w="6350" cap="flat" cmpd="sng">
                      <a:solidFill>
                        <a:schemeClr val="accent1"/>
                      </a:solidFill>
                      <a:prstDash val="solid"/>
                      <a:headEnd type="none" w="med" len="med"/>
                      <a:tailEnd type="none" w="med" len="med"/>
                    </a:lnL>
                    <a:lnR w="6350" cap="flat" cmpd="sng">
                      <a:solidFill>
                        <a:schemeClr val="accent1"/>
                      </a:solidFill>
                      <a:prstDash val="solid"/>
                      <a:headEnd type="none" w="med" len="med"/>
                      <a:tailEnd type="none" w="med" len="med"/>
                    </a:lnR>
                    <a:lnT w="6350" cap="flat" cmpd="sng">
                      <a:solidFill>
                        <a:schemeClr val="accent1"/>
                      </a:solidFill>
                      <a:prstDash val="solid"/>
                      <a:headEnd type="none" w="med" len="med"/>
                      <a:tailEnd type="none" w="med" len="med"/>
                    </a:lnT>
                    <a:lnB w="6350" cap="flat" cmpd="sng">
                      <a:solidFill>
                        <a:schemeClr val="accent1"/>
                      </a:solidFill>
                      <a:prstDash val="solid"/>
                      <a:headEnd type="none" w="med" len="med"/>
                      <a:tailEnd type="none" w="med" len="med"/>
                    </a:lnB>
                    <a:noFill/>
                  </a:tcPr>
                </a:tc>
              </a:tr>
            </a:tbl>
          </a:graphicData>
        </a:graphic>
      </p:graphicFrame>
      <p:sp>
        <p:nvSpPr>
          <p:cNvPr id="3" name="Title 2"/>
          <p:cNvSpPr>
            <a:spLocks noGrp="1"/>
          </p:cNvSpPr>
          <p:nvPr>
            <p:ph type="title"/>
            <p:custDataLst>
              <p:tags r:id="rId2"/>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Study Timeline</a:t>
            </a:r>
            <a:endParaRPr lang="en-US" dirty="0">
              <a:sym typeface="+mn-ea"/>
            </a:endParaRPr>
          </a:p>
        </p:txBody>
      </p:sp>
    </p:spTree>
    <p:custDataLst>
      <p:tags r:id="rId3"/>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p:nvPr>
            <p:custDataLst>
              <p:tags r:id="rId1"/>
            </p:custDataLst>
          </p:nvPr>
        </p:nvGraphicFramePr>
        <p:xfrm>
          <a:off x="838200" y="1601470"/>
          <a:ext cx="10514965" cy="5111115"/>
        </p:xfrm>
        <a:graphic>
          <a:graphicData uri="http://schemas.openxmlformats.org/drawingml/2006/table">
            <a:tbl>
              <a:tblPr/>
              <a:tblGrid>
                <a:gridCol w="5012055"/>
                <a:gridCol w="3955415"/>
                <a:gridCol w="1547495"/>
              </a:tblGrid>
              <a:tr h="571500">
                <a:tc>
                  <a:txBody>
                    <a:bodyPr/>
                    <a:lstStyle/>
                    <a:p>
                      <a:pPr marL="59055" indent="0" algn="l" fontAlgn="t">
                        <a:spcBef>
                          <a:spcPct val="0"/>
                        </a:spcBef>
                        <a:spcAft>
                          <a:spcPct val="0"/>
                        </a:spcAft>
                      </a:pPr>
                      <a:r>
                        <a:rPr sz="1600" b="0">
                          <a:solidFill>
                            <a:schemeClr val="tx1"/>
                          </a:solidFill>
                        </a:rPr>
                        <a:t>BUDGET CATEGORY</a:t>
                      </a:r>
                      <a:endParaRPr sz="1600" b="0" i="0">
                        <a:solidFill>
                          <a:schemeClr val="tx1"/>
                        </a:solidFill>
                      </a:endParaRPr>
                    </a:p>
                  </a:txBody>
                  <a:tcPr marL="68580" marR="68580" marT="0" marB="0">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D9D9D9"/>
                    </a:solidFill>
                  </a:tcPr>
                </a:tc>
                <a:tc>
                  <a:txBody>
                    <a:bodyPr/>
                    <a:lstStyle/>
                    <a:p>
                      <a:pPr marL="59055" indent="0" algn="l" fontAlgn="t">
                        <a:spcBef>
                          <a:spcPct val="0"/>
                        </a:spcBef>
                        <a:spcAft>
                          <a:spcPct val="0"/>
                        </a:spcAft>
                      </a:pPr>
                      <a:r>
                        <a:rPr sz="1600" b="0" i="0"/>
                        <a:t>Amount (KES)</a:t>
                      </a:r>
                      <a:endParaRPr sz="1600" b="0" i="0"/>
                    </a:p>
                  </a:txBody>
                  <a:tcPr marL="68580" marR="68580" marT="0" marB="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D9D9D9"/>
                    </a:solidFill>
                  </a:tcPr>
                </a:tc>
                <a:tc>
                  <a:txBody>
                    <a:bodyPr/>
                    <a:lstStyle/>
                    <a:p>
                      <a:pPr marL="59055" indent="0" algn="l" fontAlgn="t">
                        <a:spcBef>
                          <a:spcPct val="0"/>
                        </a:spcBef>
                        <a:spcAft>
                          <a:spcPct val="0"/>
                        </a:spcAft>
                      </a:pPr>
                      <a:r>
                        <a:rPr sz="1600" b="0" i="0"/>
                        <a:t>Amount (USD)</a:t>
                      </a:r>
                      <a:endParaRPr sz="1600" b="0" i="0"/>
                    </a:p>
                  </a:txBody>
                  <a:tcPr marL="68580" marR="68580" marT="0" marB="0">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D9D9D9"/>
                    </a:solidFill>
                  </a:tcPr>
                </a:tc>
              </a:tr>
              <a:tr h="380365">
                <a:tc>
                  <a:txBody>
                    <a:bodyPr/>
                    <a:lstStyle/>
                    <a:p>
                      <a:pPr marL="59055" indent="0" algn="l" fontAlgn="t">
                        <a:spcBef>
                          <a:spcPct val="0"/>
                        </a:spcBef>
                        <a:spcAft>
                          <a:spcPct val="0"/>
                        </a:spcAft>
                      </a:pPr>
                      <a:r>
                        <a:rPr sz="1600" b="0">
                          <a:solidFill>
                            <a:schemeClr val="tx1"/>
                          </a:solidFill>
                        </a:rPr>
                        <a:t>App refinements &amp; AI integration</a:t>
                      </a:r>
                      <a:endParaRPr sz="1600" b="0" i="0">
                        <a:solidFill>
                          <a:schemeClr val="tx1"/>
                        </a:solidFill>
                      </a:endParaRPr>
                    </a:p>
                  </a:txBody>
                  <a:tcPr marL="68580" marR="68580" marT="0" marB="0">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9055" indent="0" algn="l" fontAlgn="t">
                        <a:spcBef>
                          <a:spcPct val="0"/>
                        </a:spcBef>
                        <a:spcAft>
                          <a:spcPct val="0"/>
                        </a:spcAft>
                      </a:pPr>
                      <a:r>
                        <a:rPr sz="1600" b="0" i="0"/>
                        <a:t>235,000</a:t>
                      </a:r>
                      <a:endParaRPr sz="1600" b="0" i="0"/>
                    </a:p>
                  </a:txBody>
                  <a:tcPr marL="68580" marR="68580" marT="0" marB="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9055" indent="0" algn="r" fontAlgn="ctr">
                        <a:spcBef>
                          <a:spcPct val="0"/>
                        </a:spcBef>
                        <a:spcAft>
                          <a:spcPct val="0"/>
                        </a:spcAft>
                      </a:pPr>
                      <a:r>
                        <a:rPr sz="1600" b="0" i="0"/>
                        <a:t> 1,832 </a:t>
                      </a:r>
                      <a:endParaRPr sz="1600" b="0" i="0"/>
                    </a:p>
                  </a:txBody>
                  <a:tcPr marL="68580" marR="68580" marT="0" marB="0" anchor="ct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81000">
                <a:tc>
                  <a:txBody>
                    <a:bodyPr/>
                    <a:lstStyle/>
                    <a:p>
                      <a:pPr marL="59055" indent="0" algn="l" fontAlgn="t">
                        <a:spcBef>
                          <a:spcPct val="0"/>
                        </a:spcBef>
                        <a:spcAft>
                          <a:spcPct val="0"/>
                        </a:spcAft>
                      </a:pPr>
                      <a:r>
                        <a:rPr sz="1600" b="0">
                          <a:solidFill>
                            <a:schemeClr val="tx1"/>
                          </a:solidFill>
                        </a:rPr>
                        <a:t>Cloud hosting &amp; cybersecurity</a:t>
                      </a:r>
                      <a:endParaRPr sz="1600" b="0" i="0">
                        <a:solidFill>
                          <a:schemeClr val="tx1"/>
                        </a:solidFill>
                      </a:endParaRPr>
                    </a:p>
                  </a:txBody>
                  <a:tcPr marL="68580" marR="68580" marT="0" marB="0">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9055" indent="0" algn="l" fontAlgn="t">
                        <a:spcBef>
                          <a:spcPct val="0"/>
                        </a:spcBef>
                        <a:spcAft>
                          <a:spcPct val="0"/>
                        </a:spcAft>
                      </a:pPr>
                      <a:r>
                        <a:rPr sz="1600" b="0" i="0"/>
                        <a:t>118,410</a:t>
                      </a:r>
                      <a:endParaRPr sz="1600" b="0" i="0"/>
                    </a:p>
                  </a:txBody>
                  <a:tcPr marL="68580" marR="68580" marT="0" marB="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9055" indent="0" algn="r" fontAlgn="ctr">
                        <a:spcBef>
                          <a:spcPct val="0"/>
                        </a:spcBef>
                        <a:spcAft>
                          <a:spcPct val="0"/>
                        </a:spcAft>
                      </a:pPr>
                      <a:r>
                        <a:rPr sz="1600" b="0" i="0"/>
                        <a:t> 923 </a:t>
                      </a:r>
                      <a:endParaRPr sz="1600" b="0" i="0"/>
                    </a:p>
                  </a:txBody>
                  <a:tcPr marL="68580" marR="68580" marT="0" marB="0" anchor="ct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198120">
                <a:tc>
                  <a:txBody>
                    <a:bodyPr/>
                    <a:lstStyle/>
                    <a:p>
                      <a:pPr marL="59055" indent="0" algn="l" fontAlgn="t">
                        <a:spcBef>
                          <a:spcPct val="0"/>
                        </a:spcBef>
                        <a:spcAft>
                          <a:spcPct val="0"/>
                        </a:spcAft>
                      </a:pPr>
                      <a:r>
                        <a:rPr sz="1600" b="0" i="0"/>
                        <a:t>Personnel</a:t>
                      </a:r>
                      <a:endParaRPr sz="1600" b="0" i="0"/>
                    </a:p>
                  </a:txBody>
                  <a:tcPr marL="68580" marR="68580" marT="0" marB="0">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9055" indent="0" algn="l" fontAlgn="t">
                        <a:spcBef>
                          <a:spcPct val="0"/>
                        </a:spcBef>
                        <a:spcAft>
                          <a:spcPct val="0"/>
                        </a:spcAft>
                      </a:pPr>
                      <a:r>
                        <a:rPr sz="1600" b="0" i="0"/>
                        <a:t>120,000</a:t>
                      </a:r>
                      <a:endParaRPr sz="1600" b="0" i="0"/>
                    </a:p>
                  </a:txBody>
                  <a:tcPr marL="68580" marR="68580" marT="0" marB="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9055" indent="0" algn="r" fontAlgn="ctr">
                        <a:spcBef>
                          <a:spcPct val="0"/>
                        </a:spcBef>
                        <a:spcAft>
                          <a:spcPct val="0"/>
                        </a:spcAft>
                      </a:pPr>
                      <a:r>
                        <a:rPr sz="1600" b="0" i="0"/>
                        <a:t> 936 </a:t>
                      </a:r>
                      <a:endParaRPr sz="1600" b="0" i="0"/>
                    </a:p>
                  </a:txBody>
                  <a:tcPr marL="68580" marR="68580" marT="0" marB="0" anchor="ct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81000">
                <a:tc>
                  <a:txBody>
                    <a:bodyPr/>
                    <a:lstStyle/>
                    <a:p>
                      <a:pPr marL="59055" indent="0" algn="l" fontAlgn="t">
                        <a:spcBef>
                          <a:spcPct val="0"/>
                        </a:spcBef>
                        <a:spcAft>
                          <a:spcPct val="0"/>
                        </a:spcAft>
                      </a:pPr>
                      <a:r>
                        <a:rPr sz="1600" b="0" i="0"/>
                        <a:t>Research tools &amp; Data Management</a:t>
                      </a:r>
                      <a:endParaRPr sz="1600" b="0" i="0"/>
                    </a:p>
                  </a:txBody>
                  <a:tcPr marL="68580" marR="68580" marT="0" marB="0">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9055" indent="0" algn="l" fontAlgn="t">
                        <a:spcBef>
                          <a:spcPct val="0"/>
                        </a:spcBef>
                        <a:spcAft>
                          <a:spcPct val="0"/>
                        </a:spcAft>
                      </a:pPr>
                      <a:r>
                        <a:rPr sz="1600" b="0" i="0"/>
                        <a:t>10,000</a:t>
                      </a:r>
                      <a:endParaRPr sz="1600" b="0" i="0"/>
                    </a:p>
                  </a:txBody>
                  <a:tcPr marL="68580" marR="68580" marT="0" marB="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9055" indent="0" algn="r" fontAlgn="ctr">
                        <a:spcBef>
                          <a:spcPct val="0"/>
                        </a:spcBef>
                        <a:spcAft>
                          <a:spcPct val="0"/>
                        </a:spcAft>
                      </a:pPr>
                      <a:r>
                        <a:rPr sz="1600" b="0" i="0"/>
                        <a:t> 78 </a:t>
                      </a:r>
                      <a:endParaRPr sz="1600" b="0" i="0"/>
                    </a:p>
                  </a:txBody>
                  <a:tcPr marL="68580" marR="68580" marT="0" marB="0" anchor="ct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80365">
                <a:tc>
                  <a:txBody>
                    <a:bodyPr/>
                    <a:lstStyle/>
                    <a:p>
                      <a:pPr marL="59055" indent="0" algn="l" fontAlgn="t">
                        <a:spcBef>
                          <a:spcPct val="0"/>
                        </a:spcBef>
                        <a:spcAft>
                          <a:spcPct val="0"/>
                        </a:spcAft>
                      </a:pPr>
                      <a:r>
                        <a:rPr sz="1600" b="0">
                          <a:solidFill>
                            <a:schemeClr val="tx1"/>
                          </a:solidFill>
                        </a:rPr>
                        <a:t>FGD transcription &amp; qualitative support</a:t>
                      </a:r>
                      <a:endParaRPr sz="1600" b="0" i="0">
                        <a:solidFill>
                          <a:schemeClr val="tx1"/>
                        </a:solidFill>
                      </a:endParaRPr>
                    </a:p>
                  </a:txBody>
                  <a:tcPr marL="68580" marR="68580" marT="0" marB="0">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9055" indent="0" algn="l" fontAlgn="t">
                        <a:spcBef>
                          <a:spcPct val="0"/>
                        </a:spcBef>
                        <a:spcAft>
                          <a:spcPct val="0"/>
                        </a:spcAft>
                      </a:pPr>
                      <a:r>
                        <a:rPr sz="1600" b="0" i="0"/>
                        <a:t>112,000</a:t>
                      </a:r>
                      <a:endParaRPr sz="1600" b="0" i="0"/>
                    </a:p>
                  </a:txBody>
                  <a:tcPr marL="68580" marR="68580" marT="0" marB="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9055" indent="0" algn="r" fontAlgn="ctr">
                        <a:spcBef>
                          <a:spcPct val="0"/>
                        </a:spcBef>
                        <a:spcAft>
                          <a:spcPct val="0"/>
                        </a:spcAft>
                      </a:pPr>
                      <a:r>
                        <a:rPr sz="1600" b="0" i="0"/>
                        <a:t> 873 </a:t>
                      </a:r>
                      <a:endParaRPr sz="1600" b="0" i="0"/>
                    </a:p>
                  </a:txBody>
                  <a:tcPr marL="68580" marR="68580" marT="0" marB="0" anchor="ct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81000">
                <a:tc>
                  <a:txBody>
                    <a:bodyPr/>
                    <a:lstStyle/>
                    <a:p>
                      <a:pPr marL="59055" indent="0" algn="l" fontAlgn="t">
                        <a:spcBef>
                          <a:spcPct val="0"/>
                        </a:spcBef>
                        <a:spcAft>
                          <a:spcPct val="0"/>
                        </a:spcAft>
                      </a:pPr>
                      <a:r>
                        <a:rPr sz="1600" b="0">
                          <a:solidFill>
                            <a:schemeClr val="tx1"/>
                          </a:solidFill>
                        </a:rPr>
                        <a:t>Participant Support Allowance</a:t>
                      </a:r>
                      <a:endParaRPr sz="1600" b="0" i="0">
                        <a:solidFill>
                          <a:schemeClr val="tx1"/>
                        </a:solidFill>
                      </a:endParaRPr>
                    </a:p>
                  </a:txBody>
                  <a:tcPr marL="68580" marR="68580" marT="0" marB="0">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9055" indent="0" algn="l" fontAlgn="t">
                        <a:spcBef>
                          <a:spcPct val="0"/>
                        </a:spcBef>
                        <a:spcAft>
                          <a:spcPct val="0"/>
                        </a:spcAft>
                      </a:pPr>
                      <a:r>
                        <a:rPr sz="1600" b="0" i="0"/>
                        <a:t>100,000</a:t>
                      </a:r>
                      <a:endParaRPr sz="1600" b="0" i="0"/>
                    </a:p>
                  </a:txBody>
                  <a:tcPr marL="68580" marR="68580" marT="0" marB="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9055" indent="0" algn="r" fontAlgn="ctr">
                        <a:spcBef>
                          <a:spcPct val="0"/>
                        </a:spcBef>
                        <a:spcAft>
                          <a:spcPct val="0"/>
                        </a:spcAft>
                      </a:pPr>
                      <a:r>
                        <a:rPr sz="1600" b="0" i="0"/>
                        <a:t> 780 </a:t>
                      </a:r>
                      <a:endParaRPr sz="1600" b="0" i="0"/>
                    </a:p>
                  </a:txBody>
                  <a:tcPr marL="68580" marR="68580" marT="0" marB="0" anchor="ct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80365">
                <a:tc>
                  <a:txBody>
                    <a:bodyPr/>
                    <a:lstStyle/>
                    <a:p>
                      <a:pPr marL="59055" indent="0" algn="l" fontAlgn="t">
                        <a:spcBef>
                          <a:spcPct val="0"/>
                        </a:spcBef>
                        <a:spcAft>
                          <a:spcPct val="0"/>
                        </a:spcAft>
                      </a:pPr>
                      <a:r>
                        <a:rPr sz="1600" b="0">
                          <a:solidFill>
                            <a:schemeClr val="tx1"/>
                          </a:solidFill>
                        </a:rPr>
                        <a:t>Campus launch activations &amp; recruitment of students</a:t>
                      </a:r>
                      <a:endParaRPr sz="1600" b="0" i="0">
                        <a:solidFill>
                          <a:schemeClr val="tx1"/>
                        </a:solidFill>
                      </a:endParaRPr>
                    </a:p>
                  </a:txBody>
                  <a:tcPr marL="68580" marR="68580" marT="0" marB="0">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9055" indent="0" algn="l" fontAlgn="t">
                        <a:spcBef>
                          <a:spcPct val="0"/>
                        </a:spcBef>
                        <a:spcAft>
                          <a:spcPct val="0"/>
                        </a:spcAft>
                      </a:pPr>
                      <a:r>
                        <a:rPr sz="1600" b="0" i="0"/>
                        <a:t>250,000</a:t>
                      </a:r>
                      <a:endParaRPr sz="1600" b="0" i="0"/>
                    </a:p>
                  </a:txBody>
                  <a:tcPr marL="68580" marR="68580" marT="0" marB="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9055" indent="0" algn="r" fontAlgn="ctr">
                        <a:spcBef>
                          <a:spcPct val="0"/>
                        </a:spcBef>
                        <a:spcAft>
                          <a:spcPct val="0"/>
                        </a:spcAft>
                      </a:pPr>
                      <a:r>
                        <a:rPr sz="1600" b="0" i="0"/>
                        <a:t> 1,949 </a:t>
                      </a:r>
                      <a:endParaRPr sz="1600" b="0" i="0"/>
                    </a:p>
                  </a:txBody>
                  <a:tcPr marL="68580" marR="68580" marT="0" marB="0" anchor="ct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81635">
                <a:tc>
                  <a:txBody>
                    <a:bodyPr/>
                    <a:lstStyle/>
                    <a:p>
                      <a:pPr marL="59055" indent="0" algn="l" fontAlgn="t">
                        <a:spcBef>
                          <a:spcPct val="0"/>
                        </a:spcBef>
                        <a:spcAft>
                          <a:spcPct val="0"/>
                        </a:spcAft>
                      </a:pPr>
                      <a:r>
                        <a:rPr sz="1600" b="0">
                          <a:solidFill>
                            <a:schemeClr val="tx1"/>
                          </a:solidFill>
                        </a:rPr>
                        <a:t>Ethics &amp; regulatory fees (IRB, NACOSTI)</a:t>
                      </a:r>
                      <a:endParaRPr sz="1600" b="0" i="0">
                        <a:solidFill>
                          <a:schemeClr val="tx1"/>
                        </a:solidFill>
                      </a:endParaRPr>
                    </a:p>
                  </a:txBody>
                  <a:tcPr marL="68580" marR="68580" marT="0" marB="0">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9055" indent="0" algn="l" fontAlgn="t">
                        <a:spcBef>
                          <a:spcPct val="0"/>
                        </a:spcBef>
                        <a:spcAft>
                          <a:spcPct val="0"/>
                        </a:spcAft>
                      </a:pPr>
                      <a:r>
                        <a:rPr sz="1600" b="0" i="0"/>
                        <a:t>10,000</a:t>
                      </a:r>
                      <a:endParaRPr sz="1600" b="0" i="0"/>
                    </a:p>
                  </a:txBody>
                  <a:tcPr marL="68580" marR="68580" marT="0" marB="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9055" indent="0" algn="r" fontAlgn="ctr">
                        <a:spcBef>
                          <a:spcPct val="0"/>
                        </a:spcBef>
                        <a:spcAft>
                          <a:spcPct val="0"/>
                        </a:spcAft>
                      </a:pPr>
                      <a:r>
                        <a:rPr sz="1600" b="0" i="0"/>
                        <a:t> 78 </a:t>
                      </a:r>
                      <a:endParaRPr sz="1600" b="0" i="0"/>
                    </a:p>
                  </a:txBody>
                  <a:tcPr marL="68580" marR="68580" marT="0" marB="0" anchor="ct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80365">
                <a:tc>
                  <a:txBody>
                    <a:bodyPr/>
                    <a:lstStyle/>
                    <a:p>
                      <a:pPr marL="59055" indent="0" algn="l" fontAlgn="t">
                        <a:spcBef>
                          <a:spcPct val="0"/>
                        </a:spcBef>
                        <a:spcAft>
                          <a:spcPct val="0"/>
                        </a:spcAft>
                      </a:pPr>
                      <a:r>
                        <a:rPr sz="1600" b="0">
                          <a:solidFill>
                            <a:schemeClr val="tx1"/>
                          </a:solidFill>
                        </a:rPr>
                        <a:t>Monitoring &amp; usability testing</a:t>
                      </a:r>
                      <a:endParaRPr sz="1600" b="0" i="0">
                        <a:solidFill>
                          <a:schemeClr val="tx1"/>
                        </a:solidFill>
                      </a:endParaRPr>
                    </a:p>
                  </a:txBody>
                  <a:tcPr marL="68580" marR="68580" marT="0" marB="0">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9055" indent="0" algn="l" fontAlgn="t">
                        <a:spcBef>
                          <a:spcPct val="0"/>
                        </a:spcBef>
                        <a:spcAft>
                          <a:spcPct val="0"/>
                        </a:spcAft>
                      </a:pPr>
                      <a:r>
                        <a:rPr sz="1600" b="0" i="0"/>
                        <a:t>62,000</a:t>
                      </a:r>
                      <a:endParaRPr sz="1600" b="0" i="0"/>
                    </a:p>
                  </a:txBody>
                  <a:tcPr marL="68580" marR="68580" marT="0" marB="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9055" indent="0" algn="r" fontAlgn="ctr">
                        <a:spcBef>
                          <a:spcPct val="0"/>
                        </a:spcBef>
                        <a:spcAft>
                          <a:spcPct val="0"/>
                        </a:spcAft>
                      </a:pPr>
                      <a:r>
                        <a:rPr sz="1600" b="0" i="0"/>
                        <a:t> 483 </a:t>
                      </a:r>
                      <a:endParaRPr sz="1600" b="0" i="0"/>
                    </a:p>
                  </a:txBody>
                  <a:tcPr marL="68580" marR="68580" marT="0" marB="0" anchor="ct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198120">
                <a:tc>
                  <a:txBody>
                    <a:bodyPr/>
                    <a:lstStyle/>
                    <a:p>
                      <a:pPr marL="59055" indent="0" algn="l" fontAlgn="t">
                        <a:spcBef>
                          <a:spcPct val="0"/>
                        </a:spcBef>
                        <a:spcAft>
                          <a:spcPct val="0"/>
                        </a:spcAft>
                      </a:pPr>
                      <a:r>
                        <a:rPr sz="1600" b="0" i="0"/>
                        <a:t>Publishing</a:t>
                      </a:r>
                      <a:endParaRPr sz="1600" b="0" i="0"/>
                    </a:p>
                  </a:txBody>
                  <a:tcPr marL="68580" marR="68580" marT="0" marB="0">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9055" indent="0" algn="l" fontAlgn="t">
                        <a:spcBef>
                          <a:spcPct val="0"/>
                        </a:spcBef>
                        <a:spcAft>
                          <a:spcPct val="0"/>
                        </a:spcAft>
                      </a:pPr>
                      <a:r>
                        <a:rPr sz="1600" b="0" i="0"/>
                        <a:t>200,000</a:t>
                      </a:r>
                      <a:endParaRPr sz="1600" b="0" i="0"/>
                    </a:p>
                  </a:txBody>
                  <a:tcPr marL="68580" marR="68580" marT="0" marB="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9055" indent="0" algn="r" fontAlgn="ctr">
                        <a:spcBef>
                          <a:spcPct val="0"/>
                        </a:spcBef>
                        <a:spcAft>
                          <a:spcPct val="0"/>
                        </a:spcAft>
                      </a:pPr>
                      <a:r>
                        <a:rPr sz="1600" b="0" i="0"/>
                        <a:t> 1,560 </a:t>
                      </a:r>
                      <a:endParaRPr sz="1600" b="0" i="0"/>
                    </a:p>
                  </a:txBody>
                  <a:tcPr marL="68580" marR="68580" marT="0" marB="0" anchor="ct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81000">
                <a:tc>
                  <a:txBody>
                    <a:bodyPr/>
                    <a:lstStyle/>
                    <a:p>
                      <a:pPr marL="59055" indent="0" algn="l" fontAlgn="t">
                        <a:spcBef>
                          <a:spcPct val="0"/>
                        </a:spcBef>
                        <a:spcAft>
                          <a:spcPct val="0"/>
                        </a:spcAft>
                      </a:pPr>
                      <a:r>
                        <a:rPr sz="1600" b="0">
                          <a:solidFill>
                            <a:schemeClr val="tx1"/>
                          </a:solidFill>
                        </a:rPr>
                        <a:t>KMPDC and Data Protection Compliance</a:t>
                      </a:r>
                      <a:endParaRPr sz="1600" b="0" i="0">
                        <a:solidFill>
                          <a:schemeClr val="tx1"/>
                        </a:solidFill>
                      </a:endParaRPr>
                    </a:p>
                  </a:txBody>
                  <a:tcPr marL="68580" marR="68580" marT="0" marB="0">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9055" indent="0" algn="l" fontAlgn="t">
                        <a:spcBef>
                          <a:spcPct val="0"/>
                        </a:spcBef>
                        <a:spcAft>
                          <a:spcPct val="0"/>
                        </a:spcAft>
                      </a:pPr>
                      <a:r>
                        <a:rPr sz="1600" b="0" i="0"/>
                        <a:t>50,000</a:t>
                      </a:r>
                      <a:endParaRPr sz="1600" b="0" i="0"/>
                    </a:p>
                  </a:txBody>
                  <a:tcPr marL="68580" marR="68580" marT="0" marB="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9055" indent="0" algn="r" fontAlgn="ctr">
                        <a:spcBef>
                          <a:spcPct val="0"/>
                        </a:spcBef>
                        <a:spcAft>
                          <a:spcPct val="0"/>
                        </a:spcAft>
                      </a:pPr>
                      <a:r>
                        <a:rPr sz="1600" b="0" i="0"/>
                        <a:t> 390 </a:t>
                      </a:r>
                      <a:endParaRPr sz="1600" b="0" i="0"/>
                    </a:p>
                  </a:txBody>
                  <a:tcPr marL="68580" marR="68580" marT="0" marB="0" anchor="ct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198120">
                <a:tc>
                  <a:txBody>
                    <a:bodyPr/>
                    <a:lstStyle/>
                    <a:p>
                      <a:pPr marL="59055" indent="0" algn="l" fontAlgn="t">
                        <a:spcBef>
                          <a:spcPct val="0"/>
                        </a:spcBef>
                        <a:spcAft>
                          <a:spcPct val="0"/>
                        </a:spcAft>
                      </a:pPr>
                      <a:r>
                        <a:rPr sz="1600" b="0">
                          <a:solidFill>
                            <a:schemeClr val="tx1"/>
                          </a:solidFill>
                        </a:rPr>
                        <a:t>Transport costs</a:t>
                      </a:r>
                      <a:endParaRPr sz="1600" b="0" i="0">
                        <a:solidFill>
                          <a:schemeClr val="tx1"/>
                        </a:solidFill>
                      </a:endParaRPr>
                    </a:p>
                  </a:txBody>
                  <a:tcPr marL="68580" marR="68580" marT="0" marB="0">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9055" indent="0" algn="l" fontAlgn="t">
                        <a:spcBef>
                          <a:spcPct val="0"/>
                        </a:spcBef>
                        <a:spcAft>
                          <a:spcPct val="0"/>
                        </a:spcAft>
                      </a:pPr>
                      <a:r>
                        <a:rPr sz="1600" b="0" i="0"/>
                        <a:t>15,000</a:t>
                      </a:r>
                      <a:endParaRPr sz="1600" b="0" i="0"/>
                    </a:p>
                  </a:txBody>
                  <a:tcPr marL="68580" marR="68580" marT="0" marB="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9055" indent="0" algn="r" fontAlgn="ctr">
                        <a:spcBef>
                          <a:spcPct val="0"/>
                        </a:spcBef>
                        <a:spcAft>
                          <a:spcPct val="0"/>
                        </a:spcAft>
                      </a:pPr>
                      <a:r>
                        <a:rPr sz="1600" b="0" i="0"/>
                        <a:t> 117 </a:t>
                      </a:r>
                      <a:endParaRPr sz="1600" b="0" i="0"/>
                    </a:p>
                  </a:txBody>
                  <a:tcPr marL="68580" marR="68580" marT="0" marB="0" anchor="ct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81000">
                <a:tc>
                  <a:txBody>
                    <a:bodyPr/>
                    <a:lstStyle/>
                    <a:p>
                      <a:pPr marL="59055" indent="0" algn="l" fontAlgn="t">
                        <a:spcBef>
                          <a:spcPct val="0"/>
                        </a:spcBef>
                        <a:spcAft>
                          <a:spcPct val="0"/>
                        </a:spcAft>
                      </a:pPr>
                      <a:r>
                        <a:rPr sz="1600" b="0" i="0"/>
                        <a:t>TOTAL</a:t>
                      </a:r>
                      <a:endParaRPr sz="1600" b="0" i="0"/>
                    </a:p>
                  </a:txBody>
                  <a:tcPr marL="68580" marR="68580" marT="0" marB="0">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solidFill>
                      <a:schemeClr val="accent1"/>
                    </a:solidFill>
                  </a:tcPr>
                </a:tc>
                <a:tc>
                  <a:txBody>
                    <a:bodyPr/>
                    <a:lstStyle/>
                    <a:p>
                      <a:pPr marL="59055" indent="0" algn="r" fontAlgn="ctr">
                        <a:spcBef>
                          <a:spcPct val="0"/>
                        </a:spcBef>
                        <a:spcAft>
                          <a:spcPct val="0"/>
                        </a:spcAft>
                      </a:pPr>
                      <a:r>
                        <a:rPr sz="1600" b="0" i="0"/>
                        <a:t>1,282,410</a:t>
                      </a:r>
                      <a:endParaRPr sz="1600" b="0" i="0"/>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solidFill>
                      <a:schemeClr val="accent1"/>
                    </a:solidFill>
                  </a:tcPr>
                </a:tc>
                <a:tc>
                  <a:txBody>
                    <a:bodyPr/>
                    <a:lstStyle/>
                    <a:p>
                      <a:pPr marL="59055" indent="0" algn="r" fontAlgn="ctr">
                        <a:spcBef>
                          <a:spcPct val="0"/>
                        </a:spcBef>
                        <a:spcAft>
                          <a:spcPct val="0"/>
                        </a:spcAft>
                      </a:pPr>
                      <a:r>
                        <a:rPr sz="1600" b="0" i="0"/>
                        <a:t>10,000</a:t>
                      </a:r>
                      <a:endParaRPr sz="1600" b="0" i="0"/>
                    </a:p>
                  </a:txBody>
                  <a:tcPr marL="68580" marR="68580" marT="0" marB="0" anchor="ct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solidFill>
                      <a:schemeClr val="accent1"/>
                    </a:solidFill>
                  </a:tcPr>
                </a:tc>
              </a:tr>
            </a:tbl>
          </a:graphicData>
        </a:graphic>
      </p:graphicFrame>
      <p:sp>
        <p:nvSpPr>
          <p:cNvPr id="5" name="Title 4"/>
          <p:cNvSpPr>
            <a:spLocks noGrp="1"/>
          </p:cNvSpPr>
          <p:nvPr>
            <p:ph type="title"/>
            <p:custDataLst>
              <p:tags r:id="rId2"/>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Budget</a:t>
            </a:r>
            <a:endParaRPr lang="en-US" dirty="0">
              <a:sym typeface="+mn-ea"/>
            </a:endParaRPr>
          </a:p>
        </p:txBody>
      </p:sp>
    </p:spTree>
    <p:custDataLst>
      <p:tags r:id="rId3"/>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References</a:t>
            </a:r>
            <a:endParaRPr lang="en-US" dirty="0">
              <a:sym typeface="+mn-ea"/>
            </a:endParaRPr>
          </a:p>
        </p:txBody>
      </p:sp>
      <p:sp>
        <p:nvSpPr>
          <p:cNvPr id="2" name="Content Placeholder 4"/>
          <p:cNvSpPr>
            <a:spLocks noGrp="1"/>
          </p:cNvSpPr>
          <p:nvPr>
            <p:custDataLst>
              <p:tags r:id="rId2"/>
            </p:custDataLst>
          </p:nvPr>
        </p:nvSpPr>
        <p:spPr>
          <a:xfrm>
            <a:off x="694690" y="1381760"/>
            <a:ext cx="10800080" cy="4796155"/>
          </a:xfrm>
          <a:prstGeom prst="rect">
            <a:avLst/>
          </a:prstGeom>
        </p:spPr>
        <p:txBody>
          <a:bodyPr vert="horz" wrap="square" lIns="91440" tIns="45720" rIns="91440" bIns="45720" rtlCol="0">
            <a:normAutofit fontScale="9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en-US">
                <a:solidFill>
                  <a:schemeClr val="tx1"/>
                </a:solidFill>
              </a:rPr>
              <a:t>1. Bae, H., et al. (2023). App-based interventions for moderate to severe depression: A systematic review and meta-analysis. JAMA Network Open.</a:t>
            </a:r>
            <a:endParaRPr lang="en-US" altLang="en-US">
              <a:solidFill>
                <a:schemeClr val="tx1"/>
              </a:solidFill>
            </a:endParaRPr>
          </a:p>
          <a:p>
            <a:pPr marL="0" indent="0">
              <a:buNone/>
            </a:pPr>
            <a:r>
              <a:rPr lang="en-US" altLang="en-US">
                <a:solidFill>
                  <a:schemeClr val="tx1"/>
                </a:solidFill>
              </a:rPr>
              <a:t>2. Bear, H. A., et al. (2024). The acceptability, engagement, and feasibility of mental-health apps: A mixed-methods review. JMIR.</a:t>
            </a:r>
            <a:endParaRPr lang="en-US" altLang="en-US">
              <a:solidFill>
                <a:schemeClr val="tx1"/>
              </a:solidFill>
            </a:endParaRPr>
          </a:p>
          <a:p>
            <a:pPr marL="0" indent="0">
              <a:buNone/>
            </a:pPr>
            <a:r>
              <a:rPr lang="en-US" altLang="en-US">
                <a:solidFill>
                  <a:schemeClr val="tx1"/>
                </a:solidFill>
              </a:rPr>
              <a:t>3. Borghouts, J., et al. (2021). Barriers to and facilitators of user engagement with digital mental health interventions: A systematic review. JMIR.</a:t>
            </a:r>
            <a:endParaRPr lang="en-US" altLang="en-US">
              <a:solidFill>
                <a:schemeClr val="tx1"/>
              </a:solidFill>
            </a:endParaRPr>
          </a:p>
          <a:p>
            <a:pPr marL="0" indent="0">
              <a:buNone/>
            </a:pPr>
            <a:r>
              <a:rPr lang="en-US" altLang="en-US">
                <a:solidFill>
                  <a:schemeClr val="tx1"/>
                </a:solidFill>
              </a:rPr>
              <a:t>4. Firth, J., Torous, J., &amp; Carney, R. (2021). Digital interventions for depression and anxiety: A meta-review. JMIR mHealth and uHealth, 9(5), e17458.</a:t>
            </a:r>
            <a:endParaRPr lang="en-US" altLang="en-US">
              <a:solidFill>
                <a:schemeClr val="tx1"/>
              </a:solidFill>
            </a:endParaRPr>
          </a:p>
          <a:p>
            <a:pPr marL="0" indent="0">
              <a:buNone/>
            </a:pPr>
            <a:r>
              <a:rPr lang="en-US" altLang="en-US">
                <a:solidFill>
                  <a:schemeClr val="tx1"/>
                </a:solidFill>
              </a:rPr>
              <a:t>5. Institute for Health Metrics and Evaluation (IHME). (2021). Global burden of disease study 2021 results. IHME.</a:t>
            </a:r>
            <a:endParaRPr lang="en-US" altLang="en-US">
              <a:solidFill>
                <a:schemeClr val="tx1"/>
              </a:solidFill>
            </a:endParaRPr>
          </a:p>
        </p:txBody>
      </p:sp>
    </p:spTree>
    <p:custDataLst>
      <p:tags r:id="rId3"/>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References</a:t>
            </a:r>
            <a:endParaRPr lang="en-US" dirty="0">
              <a:sym typeface="+mn-ea"/>
            </a:endParaRPr>
          </a:p>
        </p:txBody>
      </p:sp>
      <p:sp>
        <p:nvSpPr>
          <p:cNvPr id="4" name="Content Placeholder 2"/>
          <p:cNvSpPr>
            <a:spLocks noGrp="1"/>
          </p:cNvSpPr>
          <p:nvPr>
            <p:custDataLst>
              <p:tags r:id="rId2"/>
            </p:custDataLst>
          </p:nvPr>
        </p:nvSpPr>
        <p:spPr>
          <a:xfrm>
            <a:off x="694690" y="1346835"/>
            <a:ext cx="10800080" cy="5925185"/>
          </a:xfrm>
          <a:prstGeom prst="rect">
            <a:avLst/>
          </a:prstGeom>
        </p:spPr>
        <p:txBody>
          <a:bodyPr vert="horz" wrap="square"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en-US">
                <a:solidFill>
                  <a:schemeClr val="tx1"/>
                </a:solidFill>
              </a:rPr>
              <a:t>6.Kenya Ministry of Health. (2021). Kenya Mental Health Investment Case.</a:t>
            </a:r>
            <a:endParaRPr lang="en-US" altLang="en-US">
              <a:solidFill>
                <a:schemeClr val="tx1"/>
              </a:solidFill>
            </a:endParaRPr>
          </a:p>
          <a:p>
            <a:pPr marL="0" indent="0">
              <a:buNone/>
            </a:pPr>
            <a:r>
              <a:rPr lang="en-US" altLang="en-US">
                <a:solidFill>
                  <a:schemeClr val="tx1"/>
                </a:solidFill>
              </a:rPr>
              <a:t>7. Kenya National Commission on Human Rights (KNCHR). (2023). Mental health in Kenya: Status report.</a:t>
            </a:r>
            <a:endParaRPr lang="en-US" altLang="en-US">
              <a:solidFill>
                <a:schemeClr val="tx1"/>
              </a:solidFill>
            </a:endParaRPr>
          </a:p>
          <a:p>
            <a:pPr marL="0" indent="0">
              <a:buNone/>
            </a:pPr>
            <a:r>
              <a:rPr lang="en-US" altLang="en-US">
                <a:solidFill>
                  <a:schemeClr val="tx1"/>
                </a:solidFill>
              </a:rPr>
              <a:t>8. Kim, J., et al. (2023). Effectiveness of digital mental-health tools to reduce depression and anxiety: Systematic review and meta-analysis. JMIR Mental Health. https://doi.org/10.2196/43066</a:t>
            </a:r>
            <a:endParaRPr lang="en-US" altLang="en-US">
              <a:solidFill>
                <a:schemeClr val="tx1"/>
              </a:solidFill>
            </a:endParaRPr>
          </a:p>
          <a:p>
            <a:pPr marL="0" indent="0">
              <a:buNone/>
            </a:pPr>
            <a:r>
              <a:rPr lang="en-US" altLang="en-US">
                <a:solidFill>
                  <a:schemeClr val="tx1"/>
                </a:solidFill>
              </a:rPr>
              <a:t>9. Koh, J., et al. (2022). Potential and pitfalls of mobile mental health apps: Review. PMC.</a:t>
            </a:r>
            <a:endParaRPr lang="en-US" altLang="en-US">
              <a:solidFill>
                <a:schemeClr val="tx1"/>
              </a:solidFill>
            </a:endParaRPr>
          </a:p>
          <a:p>
            <a:pPr marL="0" indent="0">
              <a:buNone/>
            </a:pPr>
            <a:r>
              <a:rPr lang="en-US" altLang="en-US">
                <a:solidFill>
                  <a:schemeClr val="tx1"/>
                </a:solidFill>
              </a:rPr>
              <a:t>10. Kanuri N, Arora P, Talluru S, Colaco B, Dutta R, Rawat A, et al. Examining the initial usability, acceptability and feasibility of a digital mental health intervention for college students in India. Int J Psychol. Aug 2020;55(4):657-673.</a:t>
            </a:r>
            <a:endParaRPr lang="en-US" altLang="en-US">
              <a:solidFill>
                <a:schemeClr val="tx1"/>
              </a:solidFill>
            </a:endParaRPr>
          </a:p>
        </p:txBody>
      </p:sp>
    </p:spTree>
    <p:custDataLst>
      <p:tags r:id="rId3"/>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References</a:t>
            </a:r>
            <a:endParaRPr lang="en-US" dirty="0">
              <a:sym typeface="+mn-ea"/>
            </a:endParaRPr>
          </a:p>
        </p:txBody>
      </p:sp>
      <p:sp>
        <p:nvSpPr>
          <p:cNvPr id="4" name="Content Placeholder 2"/>
          <p:cNvSpPr>
            <a:spLocks noGrp="1"/>
          </p:cNvSpPr>
          <p:nvPr>
            <p:custDataLst>
              <p:tags r:id="rId2"/>
            </p:custDataLst>
          </p:nvPr>
        </p:nvSpPr>
        <p:spPr>
          <a:xfrm>
            <a:off x="694690" y="1278890"/>
            <a:ext cx="10800080" cy="4899025"/>
          </a:xfrm>
          <a:prstGeom prst="rect">
            <a:avLst/>
          </a:prstGeom>
        </p:spPr>
        <p:txBody>
          <a:bodyPr vert="horz" wrap="square" lIns="91440" tIns="45720" rIns="91440" bIns="45720" rtlCol="0">
            <a:normAutofit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en-US">
                <a:solidFill>
                  <a:schemeClr val="tx1"/>
                </a:solidFill>
              </a:rPr>
              <a:t>11. Gonsalves PP, Hodgson ES, Bhat B, Sharma R, Jambhale A, Michelson D, et al. App-based guided problem-solving intervention for adolescent mental health: a pilot cohort study in Indian schools. Evid Based Ment Health. Feb 2021;24(1):11-18.</a:t>
            </a:r>
            <a:endParaRPr lang="en-US" altLang="en-US">
              <a:solidFill>
                <a:schemeClr val="tx1"/>
              </a:solidFill>
            </a:endParaRPr>
          </a:p>
          <a:p>
            <a:pPr marL="0" indent="0">
              <a:buNone/>
            </a:pPr>
            <a:r>
              <a:rPr lang="en-US" altLang="en-US">
                <a:solidFill>
                  <a:schemeClr val="tx1"/>
                </a:solidFill>
              </a:rPr>
              <a:t>12. Li, H., et al. (2023). AI-based conversational agents for mental health: A systematic review and meta-analysis. NPJ Digital Medicine.</a:t>
            </a:r>
            <a:endParaRPr lang="en-US" altLang="en-US">
              <a:solidFill>
                <a:schemeClr val="tx1"/>
              </a:solidFill>
            </a:endParaRPr>
          </a:p>
          <a:p>
            <a:pPr marL="0" indent="0">
              <a:buNone/>
            </a:pPr>
            <a:r>
              <a:rPr lang="en-US" altLang="en-US">
                <a:solidFill>
                  <a:schemeClr val="tx1"/>
                </a:solidFill>
              </a:rPr>
              <a:t>13. Linardon, J., et al. (2024). Current evidence on the efficacy of mental health apps: A critical review. Clinical Psychology Review.</a:t>
            </a:r>
            <a:endParaRPr lang="en-US" altLang="en-US">
              <a:solidFill>
                <a:schemeClr val="tx1"/>
              </a:solidFill>
            </a:endParaRPr>
          </a:p>
          <a:p>
            <a:pPr marL="0" indent="0">
              <a:buNone/>
            </a:pPr>
            <a:r>
              <a:rPr lang="en-US" altLang="en-US">
                <a:solidFill>
                  <a:schemeClr val="tx1"/>
                </a:solidFill>
              </a:rPr>
              <a:t>14. Lipschitz, J. M., et al. (2023). Engagement with digital mental health interventions: A review. Current Psychiatry Reports.</a:t>
            </a:r>
            <a:endParaRPr lang="en-US" altLang="en-US">
              <a:solidFill>
                <a:schemeClr val="tx1"/>
              </a:solidFill>
            </a:endParaRPr>
          </a:p>
        </p:txBody>
      </p:sp>
    </p:spTree>
    <p:custDataLst>
      <p:tags r:id="rId3"/>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References</a:t>
            </a:r>
            <a:endParaRPr lang="en-US" dirty="0">
              <a:sym typeface="+mn-ea"/>
            </a:endParaRPr>
          </a:p>
        </p:txBody>
      </p:sp>
      <p:sp>
        <p:nvSpPr>
          <p:cNvPr id="4" name="Content Placeholder 2"/>
          <p:cNvSpPr>
            <a:spLocks noGrp="1"/>
          </p:cNvSpPr>
          <p:nvPr>
            <p:custDataLst>
              <p:tags r:id="rId2"/>
            </p:custDataLst>
          </p:nvPr>
        </p:nvSpPr>
        <p:spPr>
          <a:xfrm>
            <a:off x="694690" y="1501775"/>
            <a:ext cx="10800080" cy="4676140"/>
          </a:xfrm>
          <a:prstGeom prst="rect">
            <a:avLst/>
          </a:prstGeom>
        </p:spPr>
        <p:txBody>
          <a:bodyPr vert="horz" wrap="square" lIns="91440" tIns="45720" rIns="91440" bIns="45720" rtlCol="0">
            <a:normAutofit fontScale="8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en-US">
                <a:solidFill>
                  <a:schemeClr val="tx1"/>
                </a:solidFill>
              </a:rPr>
              <a:t>15. Patel, V., Saxena, S., &amp; Lund, C. (2023). Closing the mental-health treatment gap. The Lancet Psychiatry, 10(4), 302–314.</a:t>
            </a:r>
            <a:endParaRPr lang="en-US" altLang="en-US">
              <a:solidFill>
                <a:schemeClr val="tx1"/>
              </a:solidFill>
            </a:endParaRPr>
          </a:p>
          <a:p>
            <a:pPr marL="0" indent="0">
              <a:buNone/>
            </a:pPr>
            <a:r>
              <a:rPr lang="en-US" altLang="en-US">
                <a:solidFill>
                  <a:schemeClr val="tx1"/>
                </a:solidFill>
              </a:rPr>
              <a:t>16. Philippe, R., et al. (2022). Effectiveness of digital mental-health interventions compared to face-to-face therapy: Meta-review. Journal of Mental Health Research, 31(2), 201–220.</a:t>
            </a:r>
            <a:endParaRPr lang="en-US" altLang="en-US">
              <a:solidFill>
                <a:schemeClr val="tx1"/>
              </a:solidFill>
            </a:endParaRPr>
          </a:p>
          <a:p>
            <a:pPr marL="0" indent="0">
              <a:buNone/>
            </a:pPr>
            <a:r>
              <a:rPr lang="en-US" altLang="en-US">
                <a:solidFill>
                  <a:schemeClr val="tx1"/>
                </a:solidFill>
              </a:rPr>
              <a:t>17. Seegan, P. L., et al. (2023). Efficacy of stand-alone digital mental health applications. Journal of Psychiatric Research.</a:t>
            </a:r>
            <a:endParaRPr lang="en-US" altLang="en-US">
              <a:solidFill>
                <a:schemeClr val="tx1"/>
              </a:solidFill>
            </a:endParaRPr>
          </a:p>
          <a:p>
            <a:pPr marL="0" indent="0">
              <a:buNone/>
            </a:pPr>
            <a:r>
              <a:rPr lang="en-US" altLang="en-US">
                <a:solidFill>
                  <a:schemeClr val="tx1"/>
                </a:solidFill>
              </a:rPr>
              <a:t>18.Tomlinson M, Rotheram-Borus MJ, Swartz L, Tsai AC. Scaling up mHealth: where is the evidence? PLoS Med. 2013;10(2):e1001382</a:t>
            </a:r>
            <a:endParaRPr lang="en-US" altLang="en-US">
              <a:solidFill>
                <a:schemeClr val="tx1"/>
              </a:solidFill>
            </a:endParaRPr>
          </a:p>
          <a:p>
            <a:pPr marL="0" indent="0">
              <a:buNone/>
            </a:pPr>
            <a:r>
              <a:rPr lang="en-US" altLang="en-US">
                <a:solidFill>
                  <a:schemeClr val="tx1"/>
                </a:solidFill>
              </a:rPr>
              <a:t>19.Paganini S, Teigelkötter W, Buntrock C, Baumeister H. Economic evaluations of internet- and mobile-based interventions for the treatment and prevention of depression: a systematic review. J Affect Disord. Jan 01, 2018;225:733-755.</a:t>
            </a:r>
            <a:endParaRPr lang="en-US" altLang="en-US">
              <a:solidFill>
                <a:schemeClr val="tx1"/>
              </a:solidFill>
            </a:endParaRPr>
          </a:p>
        </p:txBody>
      </p:sp>
    </p:spTree>
    <p:custDataLst>
      <p:tags r:id="rId3"/>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Abstract</a:t>
            </a:r>
            <a:endParaRPr lang="en-US" dirty="0">
              <a:sym typeface="+mn-ea"/>
            </a:endParaRPr>
          </a:p>
        </p:txBody>
      </p:sp>
      <p:sp>
        <p:nvSpPr>
          <p:cNvPr id="4" name="Content Placeholder 2"/>
          <p:cNvSpPr>
            <a:spLocks noGrp="1"/>
          </p:cNvSpPr>
          <p:nvPr>
            <p:custDataLst>
              <p:tags r:id="rId2"/>
            </p:custDataLst>
          </p:nvPr>
        </p:nvSpPr>
        <p:spPr>
          <a:xfrm>
            <a:off x="694690" y="1484630"/>
            <a:ext cx="10800080" cy="5154930"/>
          </a:xfrm>
          <a:prstGeom prst="rect">
            <a:avLst/>
          </a:prstGeom>
        </p:spPr>
        <p:txBody>
          <a:bodyPr vert="horz" wrap="square"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solidFill>
                  <a:schemeClr val="tx1"/>
                </a:solidFill>
              </a:rPr>
              <a:t>The study seeks to:</a:t>
            </a:r>
            <a:endParaRPr lang="en-US">
              <a:solidFill>
                <a:schemeClr val="tx1"/>
              </a:solidFill>
            </a:endParaRPr>
          </a:p>
          <a:p>
            <a:r>
              <a:rPr lang="en-US" altLang="en-US">
                <a:solidFill>
                  <a:schemeClr val="tx1"/>
                </a:solidFill>
              </a:rPr>
              <a:t>evaluate the usability and acceptability of a digital health and wellness platform </a:t>
            </a:r>
            <a:endParaRPr lang="en-US" altLang="en-US">
              <a:solidFill>
                <a:schemeClr val="tx1"/>
              </a:solidFill>
            </a:endParaRPr>
          </a:p>
          <a:p>
            <a:r>
              <a:rPr lang="en-US" altLang="en-US">
                <a:solidFill>
                  <a:schemeClr val="tx1"/>
                </a:solidFill>
              </a:rPr>
              <a:t>describe the user engagement patterns among university students in Strathmore University within Nairobi County</a:t>
            </a:r>
            <a:endParaRPr lang="en-US" altLang="en-US">
              <a:solidFill>
                <a:schemeClr val="tx1"/>
              </a:solidFill>
            </a:endParaRPr>
          </a:p>
          <a:p>
            <a:pPr marL="0" indent="0">
              <a:buNone/>
            </a:pPr>
            <a:r>
              <a:rPr lang="en-US">
                <a:solidFill>
                  <a:schemeClr val="tx1"/>
                </a:solidFill>
                <a:sym typeface="+mn-ea"/>
              </a:rPr>
              <a:t>Methodology:</a:t>
            </a:r>
            <a:endParaRPr lang="en-US">
              <a:solidFill>
                <a:schemeClr val="tx1"/>
              </a:solidFill>
            </a:endParaRPr>
          </a:p>
          <a:p>
            <a:r>
              <a:rPr lang="en-US">
                <a:solidFill>
                  <a:schemeClr val="tx1"/>
                </a:solidFill>
                <a:sym typeface="+mn-ea"/>
              </a:rPr>
              <a:t>Study: </a:t>
            </a:r>
            <a:r>
              <a:rPr lang="en-US" altLang="en-US">
                <a:solidFill>
                  <a:schemeClr val="tx1"/>
                </a:solidFill>
                <a:sym typeface="+mn-ea"/>
              </a:rPr>
              <a:t>descriptive observational mixed methods study </a:t>
            </a:r>
            <a:endParaRPr lang="en-US" altLang="en-US">
              <a:solidFill>
                <a:schemeClr val="tx1"/>
              </a:solidFill>
            </a:endParaRPr>
          </a:p>
          <a:p>
            <a:r>
              <a:rPr lang="en-US" altLang="en-US">
                <a:solidFill>
                  <a:schemeClr val="tx1"/>
                </a:solidFill>
                <a:sym typeface="+mn-ea"/>
              </a:rPr>
              <a:t>Participants: undergraduate and postgraduate students at Strathmore University </a:t>
            </a:r>
            <a:endParaRPr lang="en-US" altLang="en-US">
              <a:solidFill>
                <a:schemeClr val="tx1"/>
              </a:solidFill>
              <a:sym typeface="+mn-ea"/>
            </a:endParaRPr>
          </a:p>
          <a:p>
            <a:r>
              <a:rPr lang="en-US" altLang="en-US">
                <a:solidFill>
                  <a:schemeClr val="tx1"/>
                </a:solidFill>
                <a:sym typeface="+mn-ea"/>
              </a:rPr>
              <a:t>Timeframe of study: 8 weeks</a:t>
            </a:r>
            <a:endParaRPr lang="en-US" altLang="en-US">
              <a:solidFill>
                <a:schemeClr val="tx1"/>
              </a:solidFill>
            </a:endParaRPr>
          </a:p>
          <a:p>
            <a:endParaRPr lang="en-US" altLang="en-US">
              <a:solidFill>
                <a:schemeClr val="tx1"/>
              </a:solidFill>
            </a:endParaRPr>
          </a:p>
          <a:p>
            <a:pPr marL="0" indent="0">
              <a:buNone/>
            </a:pPr>
            <a:endParaRPr lang="en-US" altLang="en-US">
              <a:solidFill>
                <a:schemeClr val="tx1"/>
              </a:solidFill>
            </a:endParaRPr>
          </a:p>
        </p:txBody>
      </p:sp>
    </p:spTree>
    <p:custDataLst>
      <p:tags r:id="rId3"/>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Abstract</a:t>
            </a:r>
            <a:endParaRPr lang="en-US" dirty="0">
              <a:sym typeface="+mn-ea"/>
            </a:endParaRPr>
          </a:p>
        </p:txBody>
      </p:sp>
      <p:sp>
        <p:nvSpPr>
          <p:cNvPr id="4" name="Content Placeholder 2"/>
          <p:cNvSpPr>
            <a:spLocks noGrp="1"/>
          </p:cNvSpPr>
          <p:nvPr>
            <p:custDataLst>
              <p:tags r:id="rId2"/>
            </p:custDataLst>
          </p:nvPr>
        </p:nvSpPr>
        <p:spPr>
          <a:xfrm>
            <a:off x="694690" y="1381125"/>
            <a:ext cx="10800080" cy="5086985"/>
          </a:xfrm>
          <a:prstGeom prst="rect">
            <a:avLst/>
          </a:prstGeom>
        </p:spPr>
        <p:txBody>
          <a:bodyPr vert="horz" wrap="square" lIns="91440" tIns="45720" rIns="91440" bIns="45720" rtlCol="0">
            <a:normAutofit fontScale="77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en-US">
                <a:solidFill>
                  <a:schemeClr val="tx1"/>
                </a:solidFill>
              </a:rPr>
              <a:t>Data collection tool:  </a:t>
            </a:r>
            <a:endParaRPr lang="en-US" altLang="en-US">
              <a:solidFill>
                <a:schemeClr val="tx1"/>
              </a:solidFill>
            </a:endParaRPr>
          </a:p>
          <a:p>
            <a:pPr marL="0" indent="0">
              <a:buNone/>
            </a:pPr>
            <a:r>
              <a:rPr lang="en-US" altLang="en-US">
                <a:solidFill>
                  <a:schemeClr val="tx1"/>
                </a:solidFill>
              </a:rPr>
              <a:t>A digital holistic health and wellness app will be used, providing virtual consultations with psychiatrists, therapists, nutritionists and physicians and access to wellness resources such as mood tracking, journaling, fitness videos,health assessments, and an AI powered chatbot.</a:t>
            </a:r>
            <a:endParaRPr lang="en-US" altLang="en-US">
              <a:solidFill>
                <a:schemeClr val="tx1"/>
              </a:solidFill>
            </a:endParaRPr>
          </a:p>
          <a:p>
            <a:pPr marL="0" indent="0">
              <a:buNone/>
            </a:pPr>
            <a:r>
              <a:rPr lang="en-US" altLang="en-US">
                <a:solidFill>
                  <a:schemeClr val="tx1"/>
                </a:solidFill>
              </a:rPr>
              <a:t>Informed consent and study questionnaires will be uploaded on the platform to collect data at start and end of the study period. </a:t>
            </a:r>
            <a:endParaRPr lang="en-US" altLang="en-US">
              <a:solidFill>
                <a:schemeClr val="tx1"/>
              </a:solidFill>
            </a:endParaRPr>
          </a:p>
          <a:p>
            <a:pPr marL="0" indent="0">
              <a:buNone/>
            </a:pPr>
            <a:r>
              <a:rPr lang="en-US" altLang="en-US">
                <a:solidFill>
                  <a:schemeClr val="tx1"/>
                </a:solidFill>
              </a:rPr>
              <a:t>Quantitative data collected using tools such as: </a:t>
            </a:r>
            <a:endParaRPr lang="en-US" altLang="en-US">
              <a:solidFill>
                <a:schemeClr val="tx1"/>
              </a:solidFill>
            </a:endParaRPr>
          </a:p>
          <a:p>
            <a:r>
              <a:rPr lang="en-US" altLang="en-US">
                <a:solidFill>
                  <a:schemeClr val="tx1"/>
                </a:solidFill>
              </a:rPr>
              <a:t>Patient Health Questionnaire-9 (PHQ-9) for depression screening</a:t>
            </a:r>
            <a:endParaRPr lang="en-US" altLang="en-US">
              <a:solidFill>
                <a:schemeClr val="tx1"/>
              </a:solidFill>
            </a:endParaRPr>
          </a:p>
          <a:p>
            <a:r>
              <a:rPr lang="en-US" altLang="en-US">
                <a:solidFill>
                  <a:schemeClr val="tx1"/>
                </a:solidFill>
              </a:rPr>
              <a:t>Generalized Anxiety Disorder-7 (GAD-7) for anxiety assessment</a:t>
            </a:r>
            <a:endParaRPr lang="en-US" altLang="en-US">
              <a:solidFill>
                <a:schemeClr val="tx1"/>
              </a:solidFill>
            </a:endParaRPr>
          </a:p>
          <a:p>
            <a:r>
              <a:rPr lang="en-US" altLang="en-US">
                <a:solidFill>
                  <a:schemeClr val="tx1"/>
                </a:solidFill>
              </a:rPr>
              <a:t>World Health Organization Well-Being Index (WHO-5) for wellbein measurement</a:t>
            </a:r>
            <a:endParaRPr lang="en-US" altLang="en-US">
              <a:solidFill>
                <a:schemeClr val="tx1"/>
              </a:solidFill>
            </a:endParaRPr>
          </a:p>
          <a:p>
            <a:r>
              <a:rPr lang="en-US" altLang="en-US">
                <a:solidFill>
                  <a:schemeClr val="tx1"/>
                </a:solidFill>
              </a:rPr>
              <a:t>System Usability Scale (SUS) to assess the usability of the platform</a:t>
            </a:r>
            <a:endParaRPr lang="en-US" altLang="en-US">
              <a:solidFill>
                <a:schemeClr val="tx1"/>
              </a:solidFill>
            </a:endParaRPr>
          </a:p>
          <a:p>
            <a:pPr marL="0" indent="0">
              <a:buNone/>
            </a:pPr>
            <a:endParaRPr lang="en-US" altLang="en-US">
              <a:solidFill>
                <a:schemeClr val="tx1"/>
              </a:solidFill>
            </a:endParaRPr>
          </a:p>
        </p:txBody>
      </p:sp>
    </p:spTree>
    <p:custDataLst>
      <p:tags r:id="rId3"/>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Abstract</a:t>
            </a:r>
            <a:endParaRPr lang="en-US" dirty="0">
              <a:sym typeface="+mn-ea"/>
            </a:endParaRPr>
          </a:p>
        </p:txBody>
      </p:sp>
      <p:sp>
        <p:nvSpPr>
          <p:cNvPr id="4" name="Content Placeholder 2"/>
          <p:cNvSpPr>
            <a:spLocks noGrp="1"/>
          </p:cNvSpPr>
          <p:nvPr>
            <p:custDataLst>
              <p:tags r:id="rId2"/>
            </p:custDataLst>
          </p:nvPr>
        </p:nvSpPr>
        <p:spPr>
          <a:xfrm>
            <a:off x="694690" y="1484630"/>
            <a:ext cx="10800080" cy="4693285"/>
          </a:xfrm>
          <a:prstGeom prst="rect">
            <a:avLst/>
          </a:prstGeom>
        </p:spPr>
        <p:txBody>
          <a:bodyPr vert="horz" wrap="square"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a:solidFill>
                  <a:schemeClr val="tx1"/>
                </a:solidFill>
              </a:rPr>
              <a:t>The study will include focus group discussions to explore users’ experiences, value, challenges, and improvement suggestions for the digital health platform. </a:t>
            </a:r>
            <a:endParaRPr lang="en-US" altLang="en-US">
              <a:solidFill>
                <a:schemeClr val="tx1"/>
              </a:solidFill>
            </a:endParaRPr>
          </a:p>
          <a:p>
            <a:r>
              <a:rPr lang="en-US" altLang="en-US">
                <a:solidFill>
                  <a:schemeClr val="tx1"/>
                </a:solidFill>
              </a:rPr>
              <a:t>Engagement will be measured via app analytics tracking usage frequency, intensity, variety, and retention over 8 weeks. </a:t>
            </a:r>
            <a:endParaRPr lang="en-US" altLang="en-US">
              <a:solidFill>
                <a:schemeClr val="tx1"/>
              </a:solidFill>
            </a:endParaRPr>
          </a:p>
          <a:p>
            <a:r>
              <a:rPr lang="en-US" altLang="en-US">
                <a:solidFill>
                  <a:schemeClr val="tx1"/>
                </a:solidFill>
              </a:rPr>
              <a:t>Quantitative data will be analyzed statistically, while qualitative data will undergo thematic analysis. </a:t>
            </a:r>
            <a:endParaRPr lang="en-US" altLang="en-US">
              <a:solidFill>
                <a:schemeClr val="tx1"/>
              </a:solidFill>
            </a:endParaRPr>
          </a:p>
          <a:p>
            <a:r>
              <a:rPr lang="en-US" altLang="en-US">
                <a:solidFill>
                  <a:schemeClr val="tx1"/>
                </a:solidFill>
              </a:rPr>
              <a:t>The findings aim to provide key evidence on the feasibility of digital mental health interventions for youth in low- and middle-income countries.</a:t>
            </a:r>
            <a:endParaRPr lang="en-US" altLang="en-US">
              <a:solidFill>
                <a:schemeClr val="tx1"/>
              </a:solidFill>
            </a:endParaRPr>
          </a:p>
        </p:txBody>
      </p:sp>
    </p:spTree>
    <p:custDataLst>
      <p:tags r:id="rId3"/>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Title 6"/>
          <p:cNvSpPr>
            <a:spLocks noGrp="1"/>
          </p:cNvSpPr>
          <p:nvPr>
            <p:ph type="title"/>
            <p:custDataLst>
              <p:tags r:id="rId1"/>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Introduction</a:t>
            </a:r>
            <a:endParaRPr lang="en-US" dirty="0">
              <a:sym typeface="+mn-ea"/>
            </a:endParaRPr>
          </a:p>
        </p:txBody>
      </p:sp>
      <p:sp>
        <p:nvSpPr>
          <p:cNvPr id="4" name="Content Placeholder 2"/>
          <p:cNvSpPr>
            <a:spLocks noGrp="1"/>
          </p:cNvSpPr>
          <p:nvPr>
            <p:custDataLst>
              <p:tags r:id="rId2"/>
            </p:custDataLst>
          </p:nvPr>
        </p:nvSpPr>
        <p:spPr>
          <a:xfrm>
            <a:off x="694690" y="1330960"/>
            <a:ext cx="10800080" cy="4846955"/>
          </a:xfrm>
          <a:prstGeom prst="rect">
            <a:avLst/>
          </a:prstGeom>
        </p:spPr>
        <p:txBody>
          <a:bodyPr vert="horz" wrap="square" lIns="91440" tIns="45720" rIns="91440" bIns="45720" rtlCol="0">
            <a:normAutofit fontScale="9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a:solidFill>
                  <a:schemeClr val="tx1"/>
                </a:solidFill>
              </a:rPr>
              <a:t>Mental health disorders, including depression and anxiety, pose significant public health challenges, especially among youth and university students.</a:t>
            </a:r>
            <a:endParaRPr lang="en-US" altLang="en-US">
              <a:solidFill>
                <a:schemeClr val="tx1"/>
              </a:solidFill>
            </a:endParaRPr>
          </a:p>
          <a:p>
            <a:r>
              <a:rPr lang="en-US" altLang="en-US">
                <a:solidFill>
                  <a:schemeClr val="tx1"/>
                </a:solidFill>
                <a:sym typeface="+mn-ea"/>
              </a:rPr>
              <a:t>Depression affects about 5% of adults globally, while anxiety disorders impact roughly 4% (WHO, 2023).</a:t>
            </a:r>
            <a:endParaRPr lang="en-US" altLang="en-US">
              <a:solidFill>
                <a:schemeClr val="tx1"/>
              </a:solidFill>
              <a:sym typeface="+mn-ea"/>
            </a:endParaRPr>
          </a:p>
          <a:p>
            <a:r>
              <a:rPr lang="en-US" altLang="en-US">
                <a:solidFill>
                  <a:schemeClr val="tx1"/>
                </a:solidFill>
              </a:rPr>
              <a:t>Youth and adolescence, especially in educational settings like professional colleges and universities, are critical periods for the onset of common mental disorders. </a:t>
            </a:r>
            <a:endParaRPr lang="en-US" altLang="en-US">
              <a:solidFill>
                <a:schemeClr val="tx1"/>
              </a:solidFill>
            </a:endParaRPr>
          </a:p>
          <a:p>
            <a:r>
              <a:rPr lang="en-US" altLang="en-US">
                <a:solidFill>
                  <a:schemeClr val="tx1"/>
                </a:solidFill>
              </a:rPr>
              <a:t>About one-third of mental health issues begin before age 24, linked to increased disability, poorer academic performance, and reduced productivity. Studies show university students report higher depression rates, ranging from 24% to 34% </a:t>
            </a:r>
            <a:r>
              <a:rPr lang="en-US" altLang="en-US">
                <a:solidFill>
                  <a:schemeClr val="tx1"/>
                </a:solidFill>
                <a:sym typeface="+mn-ea"/>
              </a:rPr>
              <a:t>(Ibrahim et al., 2013)</a:t>
            </a:r>
            <a:r>
              <a:rPr lang="en-US" altLang="en-US">
                <a:solidFill>
                  <a:schemeClr val="tx1"/>
                </a:solidFill>
              </a:rPr>
              <a:t>.</a:t>
            </a:r>
            <a:endParaRPr lang="en-US" altLang="en-US">
              <a:solidFill>
                <a:schemeClr val="tx1"/>
              </a:solidFill>
            </a:endParaRPr>
          </a:p>
          <a:p>
            <a:endParaRPr lang="en-US" altLang="en-US">
              <a:solidFill>
                <a:schemeClr val="tx1"/>
              </a:solidFill>
            </a:endParaRPr>
          </a:p>
          <a:p>
            <a:endParaRPr lang="en-US" altLang="en-US">
              <a:solidFill>
                <a:schemeClr val="tx1"/>
              </a:solidFill>
            </a:endParaRPr>
          </a:p>
          <a:p>
            <a:endParaRPr lang="en-US" altLang="en-US">
              <a:solidFill>
                <a:schemeClr val="tx1"/>
              </a:solidFill>
            </a:endParaRPr>
          </a:p>
        </p:txBody>
      </p:sp>
    </p:spTree>
    <p:custDataLst>
      <p:tags r:id="rId3"/>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Background</a:t>
            </a:r>
            <a:endParaRPr lang="en-US" dirty="0">
              <a:sym typeface="+mn-ea"/>
            </a:endParaRPr>
          </a:p>
        </p:txBody>
      </p:sp>
      <p:sp>
        <p:nvSpPr>
          <p:cNvPr id="4" name="Content Placeholder 2"/>
          <p:cNvSpPr>
            <a:spLocks noGrp="1"/>
          </p:cNvSpPr>
          <p:nvPr>
            <p:custDataLst>
              <p:tags r:id="rId2"/>
            </p:custDataLst>
          </p:nvPr>
        </p:nvSpPr>
        <p:spPr>
          <a:xfrm>
            <a:off x="694690" y="1483360"/>
            <a:ext cx="10800080" cy="4694555"/>
          </a:xfrm>
          <a:prstGeom prst="rect">
            <a:avLst/>
          </a:prstGeom>
        </p:spPr>
        <p:txBody>
          <a:bodyPr vert="horz" wrap="square" lIns="91440" tIns="45720" rIns="91440" bIns="45720" rtlCol="0">
            <a:normAutofit fontScale="9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a:solidFill>
                  <a:schemeClr val="tx1"/>
                </a:solidFill>
              </a:rPr>
              <a:t>Low- and middle-income countries (LMICs) face particularly severe mental health challenges. Poverty, conflict, and violence increase the risk of mental health disorders like depression among university students (United Nations, 2016). </a:t>
            </a:r>
            <a:endParaRPr lang="en-US" altLang="en-US">
              <a:solidFill>
                <a:schemeClr val="tx1"/>
              </a:solidFill>
            </a:endParaRPr>
          </a:p>
          <a:p>
            <a:r>
              <a:rPr lang="en-US" altLang="en-US">
                <a:solidFill>
                  <a:schemeClr val="tx1"/>
                </a:solidFill>
              </a:rPr>
              <a:t>This high prevalence is worsened by limited healthcare access, poor diagnostic and treatment-seeking behaviors, and stigma surrounding mental illness (Waqas et al., 2014). </a:t>
            </a:r>
            <a:endParaRPr lang="en-US" altLang="en-US">
              <a:solidFill>
                <a:schemeClr val="tx1"/>
              </a:solidFill>
            </a:endParaRPr>
          </a:p>
          <a:p>
            <a:r>
              <a:rPr lang="en-US" altLang="en-US">
                <a:solidFill>
                  <a:schemeClr val="tx1"/>
                </a:solidFill>
              </a:rPr>
              <a:t>In Kenya, the shortage of professionals is critical, with only one psychiatrist available per 500,000 people (Ministry of Health, 2021).</a:t>
            </a:r>
            <a:endParaRPr lang="en-US" altLang="en-US">
              <a:solidFill>
                <a:schemeClr val="tx1"/>
              </a:solidFill>
            </a:endParaRPr>
          </a:p>
          <a:p>
            <a:r>
              <a:rPr lang="en-US" altLang="en-US">
                <a:solidFill>
                  <a:schemeClr val="tx1"/>
                </a:solidFill>
                <a:sym typeface="+mn-ea"/>
              </a:rPr>
              <a:t>Digital technologies present a transformative opportunity to bridge the mental health care gap. </a:t>
            </a:r>
            <a:endParaRPr lang="en-US" altLang="en-US">
              <a:solidFill>
                <a:schemeClr val="tx1"/>
              </a:solidFill>
            </a:endParaRPr>
          </a:p>
          <a:p>
            <a:endParaRPr lang="en-US" altLang="en-US">
              <a:solidFill>
                <a:schemeClr val="tx1"/>
              </a:solidFill>
            </a:endParaRPr>
          </a:p>
        </p:txBody>
      </p:sp>
    </p:spTree>
    <p:custDataLst>
      <p:tags r:id="rId3"/>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defRPr>
                <a:latin typeface="+mj-lt"/>
              </a:defRPr>
            </a:lvl1pPr>
          </a:lstStyle>
          <a:p>
            <a:pPr lvl="0" algn="l">
              <a:buClrTx/>
              <a:buSzTx/>
              <a:buFontTx/>
            </a:pPr>
            <a:r>
              <a:rPr lang="en-US" dirty="0">
                <a:sym typeface="+mn-ea"/>
              </a:rPr>
              <a:t>Background</a:t>
            </a:r>
            <a:endParaRPr lang="en-US" dirty="0">
              <a:sym typeface="+mn-ea"/>
            </a:endParaRPr>
          </a:p>
        </p:txBody>
      </p:sp>
      <p:sp>
        <p:nvSpPr>
          <p:cNvPr id="4" name="Content Placeholder 2"/>
          <p:cNvSpPr>
            <a:spLocks noGrp="1"/>
          </p:cNvSpPr>
          <p:nvPr>
            <p:custDataLst>
              <p:tags r:id="rId2"/>
            </p:custDataLst>
          </p:nvPr>
        </p:nvSpPr>
        <p:spPr>
          <a:xfrm>
            <a:off x="694690" y="1382395"/>
            <a:ext cx="10800080" cy="4795520"/>
          </a:xfrm>
          <a:prstGeom prst="rect">
            <a:avLst/>
          </a:prstGeom>
        </p:spPr>
        <p:txBody>
          <a:bodyPr vert="horz" wrap="square" lIns="91440" tIns="45720" rIns="91440" bIns="45720" rtlCol="0">
            <a:normAutofit fontScale="9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a:solidFill>
                  <a:schemeClr val="tx1"/>
                </a:solidFill>
              </a:rPr>
              <a:t>The rapid increase in smartphone ownership and internet connectivity globally and in Africa has enabled new care delivery methods through mobile health (mHealth) apps and digital platforms.</a:t>
            </a:r>
            <a:endParaRPr lang="en-US" altLang="en-US">
              <a:solidFill>
                <a:schemeClr val="tx1"/>
              </a:solidFill>
            </a:endParaRPr>
          </a:p>
          <a:p>
            <a:r>
              <a:rPr lang="en-US" altLang="en-US">
                <a:solidFill>
                  <a:schemeClr val="tx1"/>
                </a:solidFill>
              </a:rPr>
              <a:t>These tools provide scalable, cost-effective, and accessible solutions for mental health screening, psychoeducation, counseling, and continuous monitoring. </a:t>
            </a:r>
            <a:endParaRPr lang="en-US" altLang="en-US">
              <a:solidFill>
                <a:schemeClr val="tx1"/>
              </a:solidFill>
            </a:endParaRPr>
          </a:p>
          <a:p>
            <a:r>
              <a:rPr lang="en-US" altLang="en-US">
                <a:solidFill>
                  <a:schemeClr val="tx1"/>
                </a:solidFill>
              </a:rPr>
              <a:t>However, despite growing interest, few studies have rigorously evaluated the usability, acceptability, and engagement of such digital health applications in urban Kenyan settings.</a:t>
            </a:r>
            <a:endParaRPr lang="en-US" altLang="en-US">
              <a:solidFill>
                <a:schemeClr val="tx1"/>
              </a:solidFill>
            </a:endParaRPr>
          </a:p>
          <a:p>
            <a:r>
              <a:rPr lang="en-US" altLang="en-US">
                <a:solidFill>
                  <a:schemeClr val="tx1"/>
                </a:solidFill>
                <a:sym typeface="+mn-ea"/>
              </a:rPr>
              <a:t>This study aims to evaluate the usability, acceptability, and user engagement of a digital health application among University students in Strathmore University, Nairobi.</a:t>
            </a:r>
            <a:endParaRPr lang="en-US" altLang="en-US">
              <a:solidFill>
                <a:schemeClr val="tx1"/>
              </a:solidFill>
            </a:endParaRPr>
          </a:p>
          <a:p>
            <a:pPr marL="0" indent="0">
              <a:buNone/>
            </a:pPr>
            <a:endParaRPr lang="en-US" altLang="en-US">
              <a:solidFill>
                <a:schemeClr val="tx1"/>
              </a:solidFill>
            </a:endParaRPr>
          </a:p>
        </p:txBody>
      </p:sp>
    </p:spTree>
    <p:custDataLst>
      <p:tags r:id="rId3"/>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i*1"/>
  <p:tag name="KSO_WM_UNIT_LAYERLEVEL" val="1"/>
  <p:tag name="KSO_WM_TAG_VERSION" val="3.0"/>
  <p:tag name="KSO_WM_BEAUTIFY_FLAG" val="#wm#"/>
</p:tagLst>
</file>

<file path=ppt/tags/tag10.xml><?xml version="1.0" encoding="utf-8"?>
<p:tagLst xmlns:p="http://schemas.openxmlformats.org/presentationml/2006/main">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TYPE" val="a"/>
  <p:tag name="KSO_WM_UNIT_INDEX" val="1"/>
  <p:tag name="KSO_WM_UNIT_ID" val="_2*a*1"/>
  <p:tag name="KSO_WM_UNIT_LAYERLEVEL" val="1"/>
  <p:tag name="KSO_WM_TAG_VERSION" val="3.0"/>
  <p:tag name="KSO_WM_BEAUTIFY_FLAG" val="#wm#"/>
</p:tagLst>
</file>

<file path=ppt/tags/tag100.xml><?xml version="1.0" encoding="utf-8"?>
<p:tagLst xmlns:p="http://schemas.openxmlformats.org/presentationml/2006/main">
  <p:tag name="KSO_WM_SLIDE_TYPE" val="text"/>
  <p:tag name="KSO_WM_BEAUTIFY_FLAG" val="#wm#"/>
</p:tagLst>
</file>

<file path=ppt/tags/tag101.xml><?xml version="1.0" encoding="utf-8"?>
<p:tagLst xmlns:p="http://schemas.openxmlformats.org/presentationml/2006/main">
  <p:tag name="KSO_WM_UNIT_TEXT" val="Background"/>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02.xml><?xml version="1.0" encoding="utf-8"?>
<p:tagLst xmlns:p="http://schemas.openxmlformats.org/presentationml/2006/main">
  <p:tag name="KSO_WM_UNIT_INDEX" val="5"/>
  <p:tag name="KSO_WM_UNIT_TYPE" val="f"/>
  <p:tag name="KSO_WM_UNIT_SUBTYPE" val="a"/>
  <p:tag name="KSO_WM_BEAUTIFY_FLAG" val="#wm#"/>
</p:tagLst>
</file>

<file path=ppt/tags/tag103.xml><?xml version="1.0" encoding="utf-8"?>
<p:tagLst xmlns:p="http://schemas.openxmlformats.org/presentationml/2006/main">
  <p:tag name="KSO_WM_SLIDE_TYPE" val="text"/>
  <p:tag name="KSO_WM_BEAUTIFY_FLAG" val="#wm#"/>
</p:tagLst>
</file>

<file path=ppt/tags/tag104.xml><?xml version="1.0" encoding="utf-8"?>
<p:tagLst xmlns:p="http://schemas.openxmlformats.org/presentationml/2006/main">
  <p:tag name="KSO_WM_UNIT_TEXT" val="Background"/>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05.xml><?xml version="1.0" encoding="utf-8"?>
<p:tagLst xmlns:p="http://schemas.openxmlformats.org/presentationml/2006/main">
  <p:tag name="KSO_WM_UNIT_INDEX" val="5"/>
  <p:tag name="KSO_WM_UNIT_TYPE" val="f"/>
  <p:tag name="KSO_WM_UNIT_SUBTYPE" val="a"/>
  <p:tag name="KSO_WM_BEAUTIFY_FLAG" val="#wm#"/>
</p:tagLst>
</file>

<file path=ppt/tags/tag106.xml><?xml version="1.0" encoding="utf-8"?>
<p:tagLst xmlns:p="http://schemas.openxmlformats.org/presentationml/2006/main">
  <p:tag name="KSO_WM_SLIDE_TYPE" val="text"/>
  <p:tag name="KSO_WM_BEAUTIFY_FLAG" val="#wm#"/>
</p:tagLst>
</file>

<file path=ppt/tags/tag107.xml><?xml version="1.0" encoding="utf-8"?>
<p:tagLst xmlns:p="http://schemas.openxmlformats.org/presentationml/2006/main">
  <p:tag name="KSO_WM_UNIT_TEXT" val="Problem Statement"/>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08.xml><?xml version="1.0" encoding="utf-8"?>
<p:tagLst xmlns:p="http://schemas.openxmlformats.org/presentationml/2006/main">
  <p:tag name="KSO_WM_UNIT_INDEX" val="5"/>
  <p:tag name="KSO_WM_UNIT_TYPE" val="f"/>
  <p:tag name="KSO_WM_UNIT_SUBTYPE" val="a"/>
  <p:tag name="KSO_WM_BEAUTIFY_FLAG" val="#wm#"/>
</p:tagLst>
</file>

<file path=ppt/tags/tag109.xml><?xml version="1.0" encoding="utf-8"?>
<p:tagLst xmlns:p="http://schemas.openxmlformats.org/presentationml/2006/main">
  <p:tag name="KSO_WM_SLIDE_TYPE" val="text"/>
  <p:tag name="KSO_WM_BEAUTIFY_FLAG" val="#wm#"/>
</p:tagLst>
</file>

<file path=ppt/tags/tag11.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110.xml><?xml version="1.0" encoding="utf-8"?>
<p:tagLst xmlns:p="http://schemas.openxmlformats.org/presentationml/2006/main">
  <p:tag name="KSO_WM_UNIT_TEXT" val="Justification"/>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11.xml><?xml version="1.0" encoding="utf-8"?>
<p:tagLst xmlns:p="http://schemas.openxmlformats.org/presentationml/2006/main">
  <p:tag name="KSO_WM_UNIT_INDEX" val="8"/>
  <p:tag name="KSO_WM_UNIT_TYPE" val="f"/>
  <p:tag name="KSO_WM_UNIT_SUBTYPE" val="a"/>
  <p:tag name="KSO_WM_BEAUTIFY_FLAG" val="#wm#"/>
</p:tagLst>
</file>

<file path=ppt/tags/tag112.xml><?xml version="1.0" encoding="utf-8"?>
<p:tagLst xmlns:p="http://schemas.openxmlformats.org/presentationml/2006/main">
  <p:tag name="KSO_WM_SLIDE_TYPE" val="text"/>
  <p:tag name="KSO_WM_BEAUTIFY_FLAG" val="#wm#"/>
</p:tagLst>
</file>

<file path=ppt/tags/tag113.xml><?xml version="1.0" encoding="utf-8"?>
<p:tagLst xmlns:p="http://schemas.openxmlformats.org/presentationml/2006/main">
  <p:tag name="KSO_WM_UNIT_TEXT" val="Research Objectives"/>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14.xml><?xml version="1.0" encoding="utf-8"?>
<p:tagLst xmlns:p="http://schemas.openxmlformats.org/presentationml/2006/main">
  <p:tag name="KSO_WM_UNIT_INDEX" val="6"/>
  <p:tag name="KSO_WM_UNIT_TYPE" val="f"/>
  <p:tag name="KSO_WM_UNIT_SUBTYPE" val="a"/>
  <p:tag name="KSO_WM_BEAUTIFY_FLAG" val="#wm#"/>
</p:tagLst>
</file>

<file path=ppt/tags/tag115.xml><?xml version="1.0" encoding="utf-8"?>
<p:tagLst xmlns:p="http://schemas.openxmlformats.org/presentationml/2006/main">
  <p:tag name="KSO_WM_SLIDE_TYPE" val="text"/>
  <p:tag name="KSO_WM_BEAUTIFY_FLAG" val="#wm#"/>
</p:tagLst>
</file>

<file path=ppt/tags/tag116.xml><?xml version="1.0" encoding="utf-8"?>
<p:tagLst xmlns:p="http://schemas.openxmlformats.org/presentationml/2006/main">
  <p:tag name="KSO_WM_UNIT_TEXT" val="Research Questions"/>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17.xml><?xml version="1.0" encoding="utf-8"?>
<p:tagLst xmlns:p="http://schemas.openxmlformats.org/presentationml/2006/main">
  <p:tag name="KSO_WM_UNIT_INDEX" val="3"/>
  <p:tag name="KSO_WM_UNIT_TYPE" val="f"/>
  <p:tag name="KSO_WM_UNIT_SUBTYPE" val="a"/>
  <p:tag name="KSO_WM_BEAUTIFY_FLAG" val="#wm#"/>
</p:tagLst>
</file>

<file path=ppt/tags/tag118.xml><?xml version="1.0" encoding="utf-8"?>
<p:tagLst xmlns:p="http://schemas.openxmlformats.org/presentationml/2006/main">
  <p:tag name="KSO_WM_SLIDE_TYPE" val="text"/>
  <p:tag name="KSO_WM_BEAUTIFY_FLAG" val="#wm#"/>
</p:tagLst>
</file>

<file path=ppt/tags/tag119.xml><?xml version="1.0" encoding="utf-8"?>
<p:tagLst xmlns:p="http://schemas.openxmlformats.org/presentationml/2006/main">
  <p:tag name="KSO_WM_UNIT_INDEX" val="1"/>
  <p:tag name="KSO_WM_UNIT_TYPE" val="f"/>
  <p:tag name="KSO_WM_UNIT_SUBTYPE" val="a"/>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Lst>
</file>

<file path=ppt/tags/tag120.xml><?xml version="1.0" encoding="utf-8"?>
<p:tagLst xmlns:p="http://schemas.openxmlformats.org/presentationml/2006/main">
  <p:tag name="KSO_WM_UNIT_INDEX" val="2"/>
  <p:tag name="KSO_WM_UNIT_TYPE" val="β"/>
  <p:tag name="KSO_WM_BEAUTIFY_FLAG" val="#wm#"/>
</p:tagLst>
</file>

<file path=ppt/tags/tag121.xml><?xml version="1.0" encoding="utf-8"?>
<p:tagLst xmlns:p="http://schemas.openxmlformats.org/presentationml/2006/main">
  <p:tag name="KSO_WM_SLIDE_TYPE" val="text"/>
  <p:tag name="KSO_WM_BEAUTIFY_FLAG" val="#wm#"/>
</p:tagLst>
</file>

<file path=ppt/tags/tag122.xml><?xml version="1.0" encoding="utf-8"?>
<p:tagLst xmlns:p="http://schemas.openxmlformats.org/presentationml/2006/main">
  <p:tag name="KSO_WM_UNIT_INDEX" val="1"/>
  <p:tag name="KSO_WM_UNIT_TYPE" val="f"/>
  <p:tag name="KSO_WM_UNIT_SUBTYPE" val="a"/>
  <p:tag name="KSO_WM_BEAUTIFY_FLAG" val="#wm#"/>
</p:tagLst>
</file>

<file path=ppt/tags/tag123.xml><?xml version="1.0" encoding="utf-8"?>
<p:tagLst xmlns:p="http://schemas.openxmlformats.org/presentationml/2006/main">
  <p:tag name="KSO_WM_UNIT_INDEX" val="2"/>
  <p:tag name="KSO_WM_UNIT_TYPE" val="β"/>
  <p:tag name="KSO_WM_BEAUTIFY_FLAG" val="#wm#"/>
</p:tagLst>
</file>

<file path=ppt/tags/tag124.xml><?xml version="1.0" encoding="utf-8"?>
<p:tagLst xmlns:p="http://schemas.openxmlformats.org/presentationml/2006/main">
  <p:tag name="KSO_WM_SLIDE_TYPE" val="text"/>
  <p:tag name="KSO_WM_BEAUTIFY_FLAG" val="#wm#"/>
</p:tagLst>
</file>

<file path=ppt/tags/tag125.xml><?xml version="1.0" encoding="utf-8"?>
<p:tagLst xmlns:p="http://schemas.openxmlformats.org/presentationml/2006/main">
  <p:tag name="KSO_WM_UNIT_INDEX" val="2"/>
  <p:tag name="KSO_WM_UNIT_TYPE" val="β"/>
  <p:tag name="KSO_WM_BEAUTIFY_FLAG" val="#wm#"/>
</p:tagLst>
</file>

<file path=ppt/tags/tag126.xml><?xml version="1.0" encoding="utf-8"?>
<p:tagLst xmlns:p="http://schemas.openxmlformats.org/presentationml/2006/main">
  <p:tag name="KSO_WM_UNIT_INDEX" val="3"/>
  <p:tag name="KSO_WM_UNIT_TYPE" val="β"/>
  <p:tag name="KSO_WM_BEAUTIFY_FLAG" val="#wm#"/>
</p:tagLst>
</file>

<file path=ppt/tags/tag127.xml><?xml version="1.0" encoding="utf-8"?>
<p:tagLst xmlns:p="http://schemas.openxmlformats.org/presentationml/2006/main">
  <p:tag name="KSO_WM_UNIT_TEXT" val="Outline"/>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7*a*1"/>
  <p:tag name="KSO_WM_UNIT_LAYERLEVEL" val="1"/>
  <p:tag name="KSO_WM_TAG_VERSION" val="3.0"/>
</p:tagLst>
</file>

<file path=ppt/tags/tag128.xml><?xml version="1.0" encoding="utf-8"?>
<p:tagLst xmlns:p="http://schemas.openxmlformats.org/presentationml/2006/main">
  <p:tag name="KSO_WM_SLIDE_TYPE" val="text"/>
  <p:tag name="KSO_WM_BEAUTIFY_FLAG" val="#wm#"/>
</p:tagLst>
</file>

<file path=ppt/tags/tag129.xml><?xml version="1.0" encoding="utf-8"?>
<p:tagLst xmlns:p="http://schemas.openxmlformats.org/presentationml/2006/main">
  <p:tag name="KSO_WM_UNIT_TEXT" val="Research Questions"/>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Lst>
</file>

<file path=ppt/tags/tag130.xml><?xml version="1.0" encoding="utf-8"?>
<p:tagLst xmlns:p="http://schemas.openxmlformats.org/presentationml/2006/main">
  <p:tag name="KSO_WM_UNIT_INDEX" val="3"/>
  <p:tag name="KSO_WM_UNIT_TYPE" val="f"/>
  <p:tag name="KSO_WM_UNIT_SUBTYPE" val="a"/>
  <p:tag name="KSO_WM_BEAUTIFY_FLAG" val="#wm#"/>
</p:tagLst>
</file>

<file path=ppt/tags/tag131.xml><?xml version="1.0" encoding="utf-8"?>
<p:tagLst xmlns:p="http://schemas.openxmlformats.org/presentationml/2006/main">
  <p:tag name="KSO_WM_SLIDE_TYPE" val="text"/>
  <p:tag name="KSO_WM_BEAUTIFY_FLAG" val="#wm#"/>
</p:tagLst>
</file>

<file path=ppt/tags/tag132.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133.xml><?xml version="1.0" encoding="utf-8"?>
<p:tagLst xmlns:p="http://schemas.openxmlformats.org/presentationml/2006/main">
  <p:tag name="KSO_WM_UNIT_INDEX" val="2"/>
  <p:tag name="KSO_WM_UNIT_TYPE" val="j"/>
  <p:tag name="KSO_WM_BEAUTIFY_FLAG" val="#wm#"/>
</p:tagLst>
</file>

<file path=ppt/tags/tag134.xml><?xml version="1.0" encoding="utf-8"?>
<p:tagLst xmlns:p="http://schemas.openxmlformats.org/presentationml/2006/main">
  <p:tag name="KSO_WM_UNIT_INDEX" val="10"/>
  <p:tag name="KSO_WM_UNIT_TYPE" val="f"/>
  <p:tag name="KSO_WM_UNIT_SUBTYPE" val="a"/>
  <p:tag name="KSO_WM_BEAUTIFY_FLAG" val="#wm#"/>
</p:tagLst>
</file>

<file path=ppt/tags/tag135.xml><?xml version="1.0" encoding="utf-8"?>
<p:tagLst xmlns:p="http://schemas.openxmlformats.org/presentationml/2006/main">
  <p:tag name="KSO_WM_UNIT_INDEX" val="7"/>
  <p:tag name="KSO_WM_UNIT_TYPE" val="f"/>
  <p:tag name="KSO_WM_UNIT_SUBTYPE" val="a"/>
  <p:tag name="KSO_WM_BEAUTIFY_FLAG" val="#wm#"/>
</p:tagLst>
</file>

<file path=ppt/tags/tag136.xml><?xml version="1.0" encoding="utf-8"?>
<p:tagLst xmlns:p="http://schemas.openxmlformats.org/presentationml/2006/main">
  <p:tag name="KSO_WM_UNIT_INDEX" val="3"/>
  <p:tag name="KSO_WM_UNIT_TYPE" val="f"/>
  <p:tag name="KSO_WM_UNIT_SUBTYPE" val="a"/>
  <p:tag name="KSO_WM_BEAUTIFY_FLAG" val="#wm#"/>
</p:tagLst>
</file>

<file path=ppt/tags/tag137.xml><?xml version="1.0" encoding="utf-8"?>
<p:tagLst xmlns:p="http://schemas.openxmlformats.org/presentationml/2006/main">
  <p:tag name="KSO_WM_UNIT_INDEX" val="11"/>
  <p:tag name="KSO_WM_UNIT_TYPE" val="i"/>
  <p:tag name="KSO_WM_BEAUTIFY_FLAG" val="#wm#"/>
</p:tagLst>
</file>

<file path=ppt/tags/tag138.xml><?xml version="1.0" encoding="utf-8"?>
<p:tagLst xmlns:p="http://schemas.openxmlformats.org/presentationml/2006/main">
  <p:tag name="KSO_WM_UNIT_INDEX" val="4"/>
  <p:tag name="KSO_WM_UNIT_TYPE" val="i"/>
  <p:tag name="KSO_WM_BEAUTIFY_FLAG" val="#wm#"/>
</p:tagLst>
</file>

<file path=ppt/tags/tag139.xml><?xml version="1.0" encoding="utf-8"?>
<p:tagLst xmlns:p="http://schemas.openxmlformats.org/presentationml/2006/main">
  <p:tag name="KSO_WM_UNIT_INDEX" val="15"/>
  <p:tag name="KSO_WM_UNIT_TYPE" val="f"/>
  <p:tag name="KSO_WM_UNIT_SUBTYPE" val="a"/>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Lst>
</file>

<file path=ppt/tags/tag140.xml><?xml version="1.0" encoding="utf-8"?>
<p:tagLst xmlns:p="http://schemas.openxmlformats.org/presentationml/2006/main">
  <p:tag name="KSO_WM_UNIT_INDEX" val="12"/>
  <p:tag name="KSO_WM_UNIT_TYPE" val="i"/>
  <p:tag name="KSO_WM_BEAUTIFY_FLAG" val="#wm#"/>
</p:tagLst>
</file>

<file path=ppt/tags/tag141.xml><?xml version="1.0" encoding="utf-8"?>
<p:tagLst xmlns:p="http://schemas.openxmlformats.org/presentationml/2006/main">
  <p:tag name="KSO_WM_UNIT_INDEX" val="1"/>
  <p:tag name="KSO_WM_UNIT_TYPE" val="a"/>
  <p:tag name="KSO_WM_BEAUTIFY_FLAG" val="#wm#"/>
  <p:tag name="KSO_WM_UNIT_TEXT" val="Theoretical Framework"/>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42.xml><?xml version="1.0" encoding="utf-8"?>
<p:tagLst xmlns:p="http://schemas.openxmlformats.org/presentationml/2006/main">
  <p:tag name="KSO_WM_SLIDE_TYPE" val="text"/>
  <p:tag name="KSO_WM_BEAUTIFY_FLAG" val="#wm#"/>
</p:tagLst>
</file>

<file path=ppt/tags/tag143.xml><?xml version="1.0" encoding="utf-8"?>
<p:tagLst xmlns:p="http://schemas.openxmlformats.org/presentationml/2006/main">
  <p:tag name="KSO_WM_UNIT_TEXT" val="Theoretical Framework"/>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44.xml><?xml version="1.0" encoding="utf-8"?>
<p:tagLst xmlns:p="http://schemas.openxmlformats.org/presentationml/2006/main">
  <p:tag name="KSO_WM_UNIT_INDEX" val="5"/>
  <p:tag name="KSO_WM_UNIT_TYPE" val="f"/>
  <p:tag name="KSO_WM_UNIT_SUBTYPE" val="a"/>
  <p:tag name="KSO_WM_BEAUTIFY_FLAG" val="#wm#"/>
</p:tagLst>
</file>

<file path=ppt/tags/tag145.xml><?xml version="1.0" encoding="utf-8"?>
<p:tagLst xmlns:p="http://schemas.openxmlformats.org/presentationml/2006/main">
  <p:tag name="KSO_WM_SLIDE_TYPE" val="text"/>
  <p:tag name="KSO_WM_BEAUTIFY_FLAG" val="#wm#"/>
</p:tagLst>
</file>

<file path=ppt/tags/tag146.xml><?xml version="1.0" encoding="utf-8"?>
<p:tagLst xmlns:p="http://schemas.openxmlformats.org/presentationml/2006/main">
  <p:tag name="KSO_WM_UNIT_INDEX" val="1_1_1"/>
  <p:tag name="KSO_WM_UNIT_TYPE" val="l_h_f"/>
  <p:tag name="KSO_WM_UNIT_SUBTYPE" val="a"/>
  <p:tag name="KSO_WM_TEMPLATE_CATEGORY" val="diagram"/>
  <p:tag name="KSO_WM_TEMPLATE_INDEX" val="19882022"/>
  <p:tag name="KSO_WM_UNIT_ID" val="diagram19882022*l_h_f*1_1_1"/>
  <p:tag name="KSO_WM_DIAGRAM_GROUP_CODE" val="l1-1"/>
  <p:tag name="KSO_WM_TAG_VERSION" val="2.0"/>
  <p:tag name="KSO_WM_BEAUTIFY_FLAG" val="#wm#"/>
</p:tagLst>
</file>

<file path=ppt/tags/tag147.xml><?xml version="1.0" encoding="utf-8"?>
<p:tagLst xmlns:p="http://schemas.openxmlformats.org/presentationml/2006/main">
  <p:tag name="KSO_WM_UNIT_INDEX" val="1_1_5"/>
  <p:tag name="KSO_WM_UNIT_TYPE" val="l_h_f"/>
  <p:tag name="KSO_WM_UNIT_SUBTYPE" val="a"/>
  <p:tag name="KSO_WM_TEMPLATE_CATEGORY" val="diagram"/>
  <p:tag name="KSO_WM_TEMPLATE_INDEX" val="19882022"/>
  <p:tag name="KSO_WM_UNIT_ID" val="diagram19882022*l_h_f*1_1_5"/>
  <p:tag name="KSO_WM_DIAGRAM_GROUP_CODE" val="l1-1"/>
  <p:tag name="KSO_WM_TAG_VERSION" val="2.0"/>
  <p:tag name="KSO_WM_BEAUTIFY_FLAG" val="#wm#"/>
</p:tagLst>
</file>

<file path=ppt/tags/tag148.xml><?xml version="1.0" encoding="utf-8"?>
<p:tagLst xmlns:p="http://schemas.openxmlformats.org/presentationml/2006/main">
  <p:tag name="KSO_WM_UNIT_INDEX" val="1_2_1"/>
  <p:tag name="KSO_WM_UNIT_TYPE" val="l_h_f"/>
  <p:tag name="KSO_WM_UNIT_SUBTYPE" val="a"/>
  <p:tag name="KSO_WM_TEMPLATE_CATEGORY" val="diagram"/>
  <p:tag name="KSO_WM_TEMPLATE_INDEX" val="19882022"/>
  <p:tag name="KSO_WM_UNIT_ID" val="diagram19882022*l_h_f*1_2_1"/>
  <p:tag name="KSO_WM_DIAGRAM_GROUP_CODE" val="l1-1"/>
  <p:tag name="KSO_WM_TAG_VERSION" val="2.0"/>
  <p:tag name="KSO_WM_BEAUTIFY_FLAG" val="#wm#"/>
</p:tagLst>
</file>

<file path=ppt/tags/tag149.xml><?xml version="1.0" encoding="utf-8"?>
<p:tagLst xmlns:p="http://schemas.openxmlformats.org/presentationml/2006/main">
  <p:tag name="KSO_WM_UNIT_INDEX" val="1_2_4"/>
  <p:tag name="KSO_WM_UNIT_TYPE" val="l_h_f"/>
  <p:tag name="KSO_WM_UNIT_SUBTYPE" val="a"/>
  <p:tag name="KSO_WM_TEMPLATE_CATEGORY" val="diagram"/>
  <p:tag name="KSO_WM_TEMPLATE_INDEX" val="19882022"/>
  <p:tag name="KSO_WM_UNIT_ID" val="diagram19882022*l_h_f*1_2_4"/>
  <p:tag name="KSO_WM_DIAGRAM_GROUP_CODE" val="l1-1"/>
  <p:tag name="KSO_WM_TAG_VERSION" val="2.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150.xml><?xml version="1.0" encoding="utf-8"?>
<p:tagLst xmlns:p="http://schemas.openxmlformats.org/presentationml/2006/main">
  <p:tag name="KSO_WM_UNIT_TEXT" val="Literature Review"/>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7*a*1"/>
  <p:tag name="KSO_WM_UNIT_LAYERLEVEL" val="1"/>
  <p:tag name="KSO_WM_TAG_VERSION" val="3.0"/>
</p:tagLst>
</file>

<file path=ppt/tags/tag151.xml><?xml version="1.0" encoding="utf-8"?>
<p:tagLst xmlns:p="http://schemas.openxmlformats.org/presentationml/2006/main">
  <p:tag name="KSO_WM_SLIDE_TYPE" val="text"/>
  <p:tag name="KSO_WM_BEAUTIFY_FLAG" val="#wm#"/>
</p:tagLst>
</file>

<file path=ppt/tags/tag152.xml><?xml version="1.0" encoding="utf-8"?>
<p:tagLst xmlns:p="http://schemas.openxmlformats.org/presentationml/2006/main">
  <p:tag name="KSO_WM_UNIT_TEXT" val="Methodology"/>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53.xml><?xml version="1.0" encoding="utf-8"?>
<p:tagLst xmlns:p="http://schemas.openxmlformats.org/presentationml/2006/main">
  <p:tag name="KSO_WM_UNIT_INDEX" val="6"/>
  <p:tag name="KSO_WM_UNIT_TYPE" val="f"/>
  <p:tag name="KSO_WM_UNIT_SUBTYPE" val="a"/>
  <p:tag name="KSO_WM_BEAUTIFY_FLAG" val="#wm#"/>
</p:tagLst>
</file>

<file path=ppt/tags/tag154.xml><?xml version="1.0" encoding="utf-8"?>
<p:tagLst xmlns:p="http://schemas.openxmlformats.org/presentationml/2006/main">
  <p:tag name="KSO_WM_UNIT_INDEX" val="6"/>
  <p:tag name="KSO_WM_UNIT_TYPE" val="f"/>
  <p:tag name="KSO_WM_UNIT_SUBTYPE" val="a"/>
  <p:tag name="KSO_WM_BEAUTIFY_FLAG" val="#wm#"/>
</p:tagLst>
</file>

<file path=ppt/tags/tag155.xml><?xml version="1.0" encoding="utf-8"?>
<p:tagLst xmlns:p="http://schemas.openxmlformats.org/presentationml/2006/main">
  <p:tag name="KSO_WM_SLIDE_TYPE" val="text"/>
  <p:tag name="KSO_WM_BEAUTIFY_FLAG" val="#wm#"/>
</p:tagLst>
</file>

<file path=ppt/tags/tag156.xml><?xml version="1.0" encoding="utf-8"?>
<p:tagLst xmlns:p="http://schemas.openxmlformats.org/presentationml/2006/main">
  <p:tag name="KSO_WM_UNIT_TEXT" val="Methodology-Sample Size Determination"/>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57.xml><?xml version="1.0" encoding="utf-8"?>
<p:tagLst xmlns:p="http://schemas.openxmlformats.org/presentationml/2006/main">
  <p:tag name="KSO_WM_UNIT_INDEX" val="4"/>
  <p:tag name="KSO_WM_UNIT_TYPE" val="f"/>
  <p:tag name="KSO_WM_UNIT_SUBTYPE" val="a"/>
  <p:tag name="KSO_WM_BEAUTIFY_FLAG" val="#wm#"/>
</p:tagLst>
</file>

<file path=ppt/tags/tag158.xml><?xml version="1.0" encoding="utf-8"?>
<p:tagLst xmlns:p="http://schemas.openxmlformats.org/presentationml/2006/main">
  <p:tag name="KSO_WM_SLIDE_TYPE" val="text"/>
  <p:tag name="KSO_WM_BEAUTIFY_FLAG" val="#wm#"/>
</p:tagLst>
</file>

<file path=ppt/tags/tag159.xml><?xml version="1.0" encoding="utf-8"?>
<p:tagLst xmlns:p="http://schemas.openxmlformats.org/presentationml/2006/main">
  <p:tag name="KSO_WM_UNIT_TEXT" val="Methodology: Sampling method"/>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160.xml><?xml version="1.0" encoding="utf-8"?>
<p:tagLst xmlns:p="http://schemas.openxmlformats.org/presentationml/2006/main">
  <p:tag name="KSO_WM_UNIT_INDEX" val="6"/>
  <p:tag name="KSO_WM_UNIT_TYPE" val="f"/>
  <p:tag name="KSO_WM_UNIT_SUBTYPE" val="a"/>
  <p:tag name="KSO_WM_BEAUTIFY_FLAG" val="#wm#"/>
</p:tagLst>
</file>

<file path=ppt/tags/tag161.xml><?xml version="1.0" encoding="utf-8"?>
<p:tagLst xmlns:p="http://schemas.openxmlformats.org/presentationml/2006/main">
  <p:tag name="KSO_WM_SLIDE_TYPE" val="text"/>
  <p:tag name="KSO_WM_BEAUTIFY_FLAG" val="#wm#"/>
</p:tagLst>
</file>

<file path=ppt/tags/tag162.xml><?xml version="1.0" encoding="utf-8"?>
<p:tagLst xmlns:p="http://schemas.openxmlformats.org/presentationml/2006/main">
  <p:tag name="KSO_WM_UNIT_TEXT" val="Methodology-Data Collection Procedure"/>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63.xml><?xml version="1.0" encoding="utf-8"?>
<p:tagLst xmlns:p="http://schemas.openxmlformats.org/presentationml/2006/main">
  <p:tag name="KSO_WM_UNIT_INDEX" val="6"/>
  <p:tag name="KSO_WM_UNIT_TYPE" val="f"/>
  <p:tag name="KSO_WM_UNIT_SUBTYPE" val="a"/>
  <p:tag name="KSO_WM_BEAUTIFY_FLAG" val="#wm#"/>
</p:tagLst>
</file>

<file path=ppt/tags/tag164.xml><?xml version="1.0" encoding="utf-8"?>
<p:tagLst xmlns:p="http://schemas.openxmlformats.org/presentationml/2006/main">
  <p:tag name="KSO_WM_SLIDE_TYPE" val="text"/>
  <p:tag name="KSO_WM_BEAUTIFY_FLAG" val="#wm#"/>
</p:tagLst>
</file>

<file path=ppt/tags/tag165.xml><?xml version="1.0" encoding="utf-8"?>
<p:tagLst xmlns:p="http://schemas.openxmlformats.org/presentationml/2006/main">
  <p:tag name="KSO_WM_UNIT_TEXT" val="Data Collection Procedure"/>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66.xml><?xml version="1.0" encoding="utf-8"?>
<p:tagLst xmlns:p="http://schemas.openxmlformats.org/presentationml/2006/main">
  <p:tag name="KSO_WM_UNIT_INDEX" val="9"/>
  <p:tag name="KSO_WM_UNIT_TYPE" val="f"/>
  <p:tag name="KSO_WM_UNIT_SUBTYPE" val="a"/>
  <p:tag name="KSO_WM_BEAUTIFY_FLAG" val="#wm#"/>
</p:tagLst>
</file>

<file path=ppt/tags/tag167.xml><?xml version="1.0" encoding="utf-8"?>
<p:tagLst xmlns:p="http://schemas.openxmlformats.org/presentationml/2006/main">
  <p:tag name="KSO_WM_SLIDE_TYPE" val="text"/>
  <p:tag name="KSO_WM_BEAUTIFY_FLAG" val="#wm#"/>
</p:tagLst>
</file>

<file path=ppt/tags/tag168.xml><?xml version="1.0" encoding="utf-8"?>
<p:tagLst xmlns:p="http://schemas.openxmlformats.org/presentationml/2006/main">
  <p:tag name="KSO_WM_UNIT_TEXT" val="Data collection procedure"/>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69.xml><?xml version="1.0" encoding="utf-8"?>
<p:tagLst xmlns:p="http://schemas.openxmlformats.org/presentationml/2006/main">
  <p:tag name="KSO_WM_UNIT_INDEX" val="7"/>
  <p:tag name="KSO_WM_UNIT_TYPE" val="f"/>
  <p:tag name="KSO_WM_UNIT_SUBTYPE" val="a"/>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170.xml><?xml version="1.0" encoding="utf-8"?>
<p:tagLst xmlns:p="http://schemas.openxmlformats.org/presentationml/2006/main">
  <p:tag name="KSO_WM_SLIDE_TYPE" val="text"/>
  <p:tag name="KSO_WM_BEAUTIFY_FLAG" val="#wm#"/>
</p:tagLst>
</file>

<file path=ppt/tags/tag171.xml><?xml version="1.0" encoding="utf-8"?>
<p:tagLst xmlns:p="http://schemas.openxmlformats.org/presentationml/2006/main">
  <p:tag name="KSO_WM_UNIT_TEXT" val="Data collection procedure( post-intervention)"/>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72.xml><?xml version="1.0" encoding="utf-8"?>
<p:tagLst xmlns:p="http://schemas.openxmlformats.org/presentationml/2006/main">
  <p:tag name="KSO_WM_UNIT_INDEX" val="4"/>
  <p:tag name="KSO_WM_UNIT_TYPE" val="f"/>
  <p:tag name="KSO_WM_UNIT_SUBTYPE" val="a"/>
  <p:tag name="KSO_WM_BEAUTIFY_FLAG" val="#wm#"/>
</p:tagLst>
</file>

<file path=ppt/tags/tag173.xml><?xml version="1.0" encoding="utf-8"?>
<p:tagLst xmlns:p="http://schemas.openxmlformats.org/presentationml/2006/main">
  <p:tag name="KSO_WM_SLIDE_TYPE" val="text"/>
  <p:tag name="KSO_WM_BEAUTIFY_FLAG" val="#wm#"/>
</p:tagLst>
</file>

<file path=ppt/tags/tag174.xml><?xml version="1.0" encoding="utf-8"?>
<p:tagLst xmlns:p="http://schemas.openxmlformats.org/presentationml/2006/main">
  <p:tag name="KSO_WM_UNIT_TEXT" val="Data Quality Control"/>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75.xml><?xml version="1.0" encoding="utf-8"?>
<p:tagLst xmlns:p="http://schemas.openxmlformats.org/presentationml/2006/main">
  <p:tag name="KSO_WM_UNIT_INDEX" val="6"/>
  <p:tag name="KSO_WM_UNIT_TYPE" val="f"/>
  <p:tag name="KSO_WM_UNIT_SUBTYPE" val="a"/>
  <p:tag name="KSO_WM_BEAUTIFY_FLAG" val="#wm#"/>
</p:tagLst>
</file>

<file path=ppt/tags/tag176.xml><?xml version="1.0" encoding="utf-8"?>
<p:tagLst xmlns:p="http://schemas.openxmlformats.org/presentationml/2006/main">
  <p:tag name="KSO_WM_SLIDE_TYPE" val="text"/>
  <p:tag name="KSO_WM_BEAUTIFY_FLAG" val="#wm#"/>
</p:tagLst>
</file>

<file path=ppt/tags/tag177.xml><?xml version="1.0" encoding="utf-8"?>
<p:tagLst xmlns:p="http://schemas.openxmlformats.org/presentationml/2006/main">
  <p:tag name="KSO_WM_UNIT_TEXT" val="Data management- storage and analysis"/>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78.xml><?xml version="1.0" encoding="utf-8"?>
<p:tagLst xmlns:p="http://schemas.openxmlformats.org/presentationml/2006/main">
  <p:tag name="KSO_WM_UNIT_INDEX" val="4"/>
  <p:tag name="KSO_WM_UNIT_TYPE" val="f"/>
  <p:tag name="KSO_WM_UNIT_SUBTYPE" val="a"/>
  <p:tag name="KSO_WM_BEAUTIFY_FLAG" val="#wm#"/>
</p:tagLst>
</file>

<file path=ppt/tags/tag179.xml><?xml version="1.0" encoding="utf-8"?>
<p:tagLst xmlns:p="http://schemas.openxmlformats.org/presentationml/2006/main">
  <p:tag name="KSO_WM_SLIDE_TYPE" val="text"/>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3*i*1"/>
  <p:tag name="KSO_WM_UNIT_LAYERLEVEL" val="1"/>
  <p:tag name="KSO_WM_TAG_VERSION" val="3.0"/>
  <p:tag name="KSO_WM_BEAUTIFY_FLAG" val="#wm#"/>
</p:tagLst>
</file>

<file path=ppt/tags/tag180.xml><?xml version="1.0" encoding="utf-8"?>
<p:tagLst xmlns:p="http://schemas.openxmlformats.org/presentationml/2006/main">
  <p:tag name="KSO_WM_UNIT_TEXT" val="Data analysis"/>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81.xml><?xml version="1.0" encoding="utf-8"?>
<p:tagLst xmlns:p="http://schemas.openxmlformats.org/presentationml/2006/main">
  <p:tag name="KSO_WM_UNIT_INDEX" val="4"/>
  <p:tag name="KSO_WM_UNIT_TYPE" val="f"/>
  <p:tag name="KSO_WM_UNIT_SUBTYPE" val="a"/>
  <p:tag name="KSO_WM_BEAUTIFY_FLAG" val="#wm#"/>
</p:tagLst>
</file>

<file path=ppt/tags/tag182.xml><?xml version="1.0" encoding="utf-8"?>
<p:tagLst xmlns:p="http://schemas.openxmlformats.org/presentationml/2006/main">
  <p:tag name="KSO_WM_SLIDE_TYPE" val="text"/>
  <p:tag name="KSO_WM_BEAUTIFY_FLAG" val="#wm#"/>
</p:tagLst>
</file>

<file path=ppt/tags/tag183.xml><?xml version="1.0" encoding="utf-8"?>
<p:tagLst xmlns:p="http://schemas.openxmlformats.org/presentationml/2006/main">
  <p:tag name="KSO_WM_UNIT_TEXT" val="Ethical Approval and regulatory Compliance"/>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84.xml><?xml version="1.0" encoding="utf-8"?>
<p:tagLst xmlns:p="http://schemas.openxmlformats.org/presentationml/2006/main">
  <p:tag name="KSO_WM_UNIT_INDEX" val="6"/>
  <p:tag name="KSO_WM_UNIT_TYPE" val="f"/>
  <p:tag name="KSO_WM_UNIT_SUBTYPE" val="a"/>
  <p:tag name="KSO_WM_BEAUTIFY_FLAG" val="#wm#"/>
</p:tagLst>
</file>

<file path=ppt/tags/tag185.xml><?xml version="1.0" encoding="utf-8"?>
<p:tagLst xmlns:p="http://schemas.openxmlformats.org/presentationml/2006/main">
  <p:tag name="KSO_WM_SLIDE_TYPE" val="text"/>
  <p:tag name="KSO_WM_BEAUTIFY_FLAG" val="#wm#"/>
</p:tagLst>
</file>

<file path=ppt/tags/tag186.xml><?xml version="1.0" encoding="utf-8"?>
<p:tagLst xmlns:p="http://schemas.openxmlformats.org/presentationml/2006/main">
  <p:tag name="KSO_WM_UNIT_INDEX" val="1"/>
  <p:tag name="KSO_WM_UNIT_TYPE" val="f"/>
  <p:tag name="KSO_WM_UNIT_SUBTYPE" val="a"/>
  <p:tag name="KSO_WM_BEAUTIFY_FLAG" val="#wm#"/>
</p:tagLst>
</file>

<file path=ppt/tags/tag187.xml><?xml version="1.0" encoding="utf-8"?>
<p:tagLst xmlns:p="http://schemas.openxmlformats.org/presentationml/2006/main">
  <p:tag name="KSO_WM_UNIT_INDEX" val="2"/>
  <p:tag name="KSO_WM_UNIT_TYPE" val="β"/>
  <p:tag name="KSO_WM_BEAUTIFY_FLAG" val="#wm#"/>
</p:tagLst>
</file>

<file path=ppt/tags/tag188.xml><?xml version="1.0" encoding="utf-8"?>
<p:tagLst xmlns:p="http://schemas.openxmlformats.org/presentationml/2006/main">
  <p:tag name="KSO_WM_SLIDE_TYPE" val="text"/>
  <p:tag name="KSO_WM_BEAUTIFY_FLAG" val="#wm#"/>
</p:tagLst>
</file>

<file path=ppt/tags/tag189.xml><?xml version="1.0" encoding="utf-8"?>
<p:tagLst xmlns:p="http://schemas.openxmlformats.org/presentationml/2006/main">
  <p:tag name="KSO_WM_UNIT_INDEX" val="2"/>
  <p:tag name="KSO_WM_UNIT_TYPE" val="β"/>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3*i*2"/>
  <p:tag name="KSO_WM_UNIT_LAYERLEVEL" val="1"/>
  <p:tag name="KSO_WM_TAG_VERSION" val="3.0"/>
  <p:tag name="KSO_WM_BEAUTIFY_FLAG" val="#wm#"/>
</p:tagLst>
</file>

<file path=ppt/tags/tag190.xml><?xml version="1.0" encoding="utf-8"?>
<p:tagLst xmlns:p="http://schemas.openxmlformats.org/presentationml/2006/main">
  <p:tag name="KSO_WM_UNIT_TEXT" val="Eligibility Criteria"/>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7*a*1"/>
  <p:tag name="KSO_WM_UNIT_LAYERLEVEL" val="1"/>
  <p:tag name="KSO_WM_TAG_VERSION" val="3.0"/>
</p:tagLst>
</file>

<file path=ppt/tags/tag191.xml><?xml version="1.0" encoding="utf-8"?>
<p:tagLst xmlns:p="http://schemas.openxmlformats.org/presentationml/2006/main">
  <p:tag name="KSO_WM_SLIDE_TYPE" val="text"/>
  <p:tag name="KSO_WM_BEAUTIFY_FLAG" val="#wm#"/>
</p:tagLst>
</file>

<file path=ppt/tags/tag192.xml><?xml version="1.0" encoding="utf-8"?>
<p:tagLst xmlns:p="http://schemas.openxmlformats.org/presentationml/2006/main">
  <p:tag name="KSO_WM_UNIT_INDEX" val="2"/>
  <p:tag name="KSO_WM_UNIT_TYPE" val="β"/>
  <p:tag name="KSO_WM_BEAUTIFY_FLAG" val="#wm#"/>
</p:tagLst>
</file>

<file path=ppt/tags/tag193.xml><?xml version="1.0" encoding="utf-8"?>
<p:tagLst xmlns:p="http://schemas.openxmlformats.org/presentationml/2006/main">
  <p:tag name="KSO_WM_UNIT_TEXT" val="Study Timeline"/>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7*a*1"/>
  <p:tag name="KSO_WM_UNIT_LAYERLEVEL" val="1"/>
  <p:tag name="KSO_WM_TAG_VERSION" val="3.0"/>
</p:tagLst>
</file>

<file path=ppt/tags/tag194.xml><?xml version="1.0" encoding="utf-8"?>
<p:tagLst xmlns:p="http://schemas.openxmlformats.org/presentationml/2006/main">
  <p:tag name="KSO_WM_SLIDE_TYPE" val="text"/>
  <p:tag name="KSO_WM_BEAUTIFY_FLAG" val="#wm#"/>
</p:tagLst>
</file>

<file path=ppt/tags/tag195.xml><?xml version="1.0" encoding="utf-8"?>
<p:tagLst xmlns:p="http://schemas.openxmlformats.org/presentationml/2006/main">
  <p:tag name="KSO_WM_UNIT_TEXT" val="Dissemination of results"/>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96.xml><?xml version="1.0" encoding="utf-8"?>
<p:tagLst xmlns:p="http://schemas.openxmlformats.org/presentationml/2006/main">
  <p:tag name="KSO_WM_UNIT_INDEX" val="6"/>
  <p:tag name="KSO_WM_UNIT_TYPE" val="f"/>
  <p:tag name="KSO_WM_UNIT_SUBTYPE" val="a"/>
  <p:tag name="KSO_WM_BEAUTIFY_FLAG" val="#wm#"/>
</p:tagLst>
</file>

<file path=ppt/tags/tag197.xml><?xml version="1.0" encoding="utf-8"?>
<p:tagLst xmlns:p="http://schemas.openxmlformats.org/presentationml/2006/main">
  <p:tag name="KSO_WM_SLIDE_TYPE" val="text"/>
  <p:tag name="KSO_WM_BEAUTIFY_FLAG" val="#wm#"/>
</p:tagLst>
</file>

<file path=ppt/tags/tag198.xml><?xml version="1.0" encoding="utf-8"?>
<p:tagLst xmlns:p="http://schemas.openxmlformats.org/presentationml/2006/main">
  <p:tag name="KSO_WM_UNIT_TEXT" val="References"/>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99.xml><?xml version="1.0" encoding="utf-8"?>
<p:tagLst xmlns:p="http://schemas.openxmlformats.org/presentationml/2006/main">
  <p:tag name="KSO_WM_UNIT_INDEX" val="6"/>
  <p:tag name="KSO_WM_UNIT_TYPE" val="f"/>
  <p:tag name="KSO_WM_UNIT_SUBTYPE" val="a"/>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i*2"/>
  <p:tag name="KSO_WM_UNIT_LAYERLEVEL" val="1"/>
  <p:tag name="KSO_WM_TAG_VERSION" val="3.0"/>
  <p:tag name="KSO_WM_BEAUTIFY_FLAG" val="#wm#"/>
</p:tagLst>
</file>

<file path=ppt/tags/tag20.xml><?xml version="1.0" encoding="utf-8"?>
<p:tagLst xmlns:p="http://schemas.openxmlformats.org/presentationml/2006/main">
  <p:tag name="KSO_WM_UNIT_ISCONTENTSTITLE" val="1"/>
  <p:tag name="KSO_WM_UNIT_ISNUMDGMTITLE" val="0"/>
  <p:tag name="KSO_WM_UNIT_PRESET_TEXT" val="标题"/>
  <p:tag name="KSO_WM_UNIT_NOCLEAR" val="0"/>
  <p:tag name="KSO_WM_UNIT_VALUE" val="3"/>
  <p:tag name="KSO_WM_UNIT_HIGHLIGHT" val="0"/>
  <p:tag name="KSO_WM_UNIT_COMPATIBLE" val="0"/>
  <p:tag name="KSO_WM_UNIT_DIAGRAM_ISNUMVISUAL" val="0"/>
  <p:tag name="KSO_WM_UNIT_DIAGRAM_ISREFERUNIT" val="0"/>
  <p:tag name="KSO_WM_UNIT_TYPE" val="a"/>
  <p:tag name="KSO_WM_UNIT_INDEX" val="1"/>
  <p:tag name="KSO_WM_UNIT_ID" val="_3*a*1"/>
  <p:tag name="KSO_WM_UNIT_LAYERLEVEL" val="1"/>
  <p:tag name="KSO_WM_TAG_VERSION" val="3.0"/>
  <p:tag name="KSO_WM_BEAUTIFY_FLAG" val="#wm#"/>
</p:tagLst>
</file>

<file path=ppt/tags/tag200.xml><?xml version="1.0" encoding="utf-8"?>
<p:tagLst xmlns:p="http://schemas.openxmlformats.org/presentationml/2006/main">
  <p:tag name="KSO_WM_SLIDE_TYPE" val="text"/>
  <p:tag name="KSO_WM_BEAUTIFY_FLAG" val="#wm#"/>
</p:tagLst>
</file>

<file path=ppt/tags/tag201.xml><?xml version="1.0" encoding="utf-8"?>
<p:tagLst xmlns:p="http://schemas.openxmlformats.org/presentationml/2006/main">
  <p:tag name="KSO_WM_UNIT_TEXT" val="References"/>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202.xml><?xml version="1.0" encoding="utf-8"?>
<p:tagLst xmlns:p="http://schemas.openxmlformats.org/presentationml/2006/main">
  <p:tag name="KSO_WM_UNIT_INDEX" val="5"/>
  <p:tag name="KSO_WM_UNIT_TYPE" val="f"/>
  <p:tag name="KSO_WM_UNIT_SUBTYPE" val="a"/>
  <p:tag name="KSO_WM_BEAUTIFY_FLAG" val="#wm#"/>
</p:tagLst>
</file>

<file path=ppt/tags/tag203.xml><?xml version="1.0" encoding="utf-8"?>
<p:tagLst xmlns:p="http://schemas.openxmlformats.org/presentationml/2006/main">
  <p:tag name="KSO_WM_SLIDE_TYPE" val="text"/>
  <p:tag name="KSO_WM_BEAUTIFY_FLAG" val="#wm#"/>
</p:tagLst>
</file>

<file path=ppt/tags/tag204.xml><?xml version="1.0" encoding="utf-8"?>
<p:tagLst xmlns:p="http://schemas.openxmlformats.org/presentationml/2006/main">
  <p:tag name="KSO_WM_UNIT_TEXT" val="References"/>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205.xml><?xml version="1.0" encoding="utf-8"?>
<p:tagLst xmlns:p="http://schemas.openxmlformats.org/presentationml/2006/main">
  <p:tag name="KSO_WM_UNIT_INDEX" val="6"/>
  <p:tag name="KSO_WM_UNIT_TYPE" val="f"/>
  <p:tag name="KSO_WM_UNIT_SUBTYPE" val="a"/>
  <p:tag name="KSO_WM_BEAUTIFY_FLAG" val="#wm#"/>
</p:tagLst>
</file>

<file path=ppt/tags/tag206.xml><?xml version="1.0" encoding="utf-8"?>
<p:tagLst xmlns:p="http://schemas.openxmlformats.org/presentationml/2006/main">
  <p:tag name="KSO_WM_SLIDE_TYPE" val="text"/>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4*i*1"/>
  <p:tag name="KSO_WM_UNIT_LAYERLEVEL" val="1"/>
  <p:tag name="KSO_WM_TAG_VERSION" val="3.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4*i*2"/>
  <p:tag name="KSO_WM_UNIT_LAYERLEVEL" val="1"/>
  <p:tag name="KSO_WM_TAG_VERSION" val="3.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4*i*3"/>
  <p:tag name="KSO_WM_UNIT_LAYERLEVEL" val="1"/>
  <p:tag name="KSO_WM_TAG_VERSION" val="3.0"/>
  <p:tag name="KSO_WM_BEAUTIFY_FLAG" val="#wm#"/>
</p:tagLst>
</file>

<file path=ppt/tags/tag24.xml><?xml version="1.0" encoding="utf-8"?>
<p:tagLst xmlns:p="http://schemas.openxmlformats.org/presentationml/2006/main">
  <p:tag name="KSO_WM_UNIT_ISCONTENTSTITLE" val="0"/>
  <p:tag name="KSO_WM_UNIT_ISNUMDGMTITLE" val="0"/>
  <p:tag name="KSO_WM_UNIT_PRESET_TEXT" val="单击此处编辑母版标题样式"/>
  <p:tag name="KSO_WM_UNIT_NOCLEAR" val="0"/>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_4*a*1"/>
  <p:tag name="KSO_WM_UNIT_LAYERLEVEL" val="1"/>
  <p:tag name="KSO_WM_TAG_VERSION" val="3.0"/>
  <p:tag name="KSO_WM_BEAUTIFY_FLAG" val="#wm#"/>
</p:tagLst>
</file>

<file path=ppt/tags/tag25.xml><?xml version="1.0" encoding="utf-8"?>
<p:tagLst xmlns:p="http://schemas.openxmlformats.org/presentationml/2006/main">
  <p:tag name="KSO_WM_UNIT_PRESET_TEXT" val="节编号"/>
  <p:tag name="KSO_WM_UNIT_NOCLEAR" val="0"/>
  <p:tag name="KSO_WM_UNIT_VALUE" val="13"/>
  <p:tag name="KSO_WM_UNIT_HIGHLIGHT" val="0"/>
  <p:tag name="KSO_WM_UNIT_COMPATIBLE" val="1"/>
  <p:tag name="KSO_WM_UNIT_DIAGRAM_ISNUMVISUAL" val="0"/>
  <p:tag name="KSO_WM_UNIT_DIAGRAM_ISREFERUNIT" val="0"/>
  <p:tag name="KSO_WM_UNIT_TYPE" val="e"/>
  <p:tag name="KSO_WM_UNIT_INDEX" val="1"/>
  <p:tag name="KSO_WM_UNIT_ID" val="_4*e*1"/>
  <p:tag name="KSO_WM_UNIT_LAYERLEVEL" val="1"/>
  <p:tag name="KSO_WM_TAG_VERSION" val="3.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29.xml><?xml version="1.0" encoding="utf-8"?>
<p:tagLst xmlns:p="http://schemas.openxmlformats.org/presentationml/2006/main">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TYPE" val="a"/>
  <p:tag name="KSO_WM_UNIT_INDEX" val="1"/>
  <p:tag name="KSO_WM_UNIT_ID" val="_5*a*1"/>
  <p:tag name="KSO_WM_UNIT_LAYERLEVEL" val="1"/>
  <p:tag name="KSO_WM_TAG_VERSION" val="3.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1*i*3"/>
  <p:tag name="KSO_WM_UNIT_LAYERLEVEL" val="1"/>
  <p:tag name="KSO_WM_TAG_VERSION" val="3.0"/>
  <p:tag name="KSO_WM_BEAUTIFY_FLAG" val="#wm#"/>
</p:tagLst>
</file>

<file path=ppt/tags/tag30.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160"/>
  <p:tag name="KSO_WM_UNIT_HIGHLIGHT" val="0"/>
  <p:tag name="KSO_WM_UNIT_COMPATIBLE" val="0"/>
  <p:tag name="KSO_WM_UNIT_DIAGRAM_ISNUMVISUAL" val="0"/>
  <p:tag name="KSO_WM_UNIT_DIAGRAM_ISREFERUNIT" val="0"/>
  <p:tag name="KSO_WM_UNIT_TYPE" val="f"/>
  <p:tag name="KSO_WM_UNIT_INDEX" val="1"/>
  <p:tag name="KSO_WM_UNIT_ID" val="_5*f*1"/>
  <p:tag name="KSO_WM_UNIT_LAYERLEVEL" val="1"/>
  <p:tag name="KSO_WM_TAG_VERSION" val="3.0"/>
  <p:tag name="KSO_WM_BEAUTIFY_FLAG" val="#wm#"/>
</p:tagLst>
</file>

<file path=ppt/tags/tag31.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160"/>
  <p:tag name="KSO_WM_UNIT_HIGHLIGHT" val="0"/>
  <p:tag name="KSO_WM_UNIT_COMPATIBLE" val="0"/>
  <p:tag name="KSO_WM_UNIT_DIAGRAM_ISNUMVISUAL" val="0"/>
  <p:tag name="KSO_WM_UNIT_DIAGRAM_ISREFERUNIT" val="0"/>
  <p:tag name="KSO_WM_UNIT_TYPE" val="f"/>
  <p:tag name="KSO_WM_UNIT_INDEX" val="2"/>
  <p:tag name="KSO_WM_UNIT_ID" val="_5*f*2"/>
  <p:tag name="KSO_WM_UNIT_LAYERLEVEL" val="1"/>
  <p:tag name="KSO_WM_TAG_VERSION" val="3.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3.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3.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3.0"/>
  <p:tag name="KSO_WM_BEAUTIFY_FLAG" val="#wm#"/>
</p:tagLst>
</file>

<file path=ppt/tags/tag35.xml><?xml version="1.0" encoding="utf-8"?>
<p:tagLst xmlns:p="http://schemas.openxmlformats.org/presentationml/2006/main">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TYPE" val="a"/>
  <p:tag name="KSO_WM_UNIT_INDEX" val="1"/>
  <p:tag name="KSO_WM_UNIT_ID" val="_6*a*1"/>
  <p:tag name="KSO_WM_UNIT_LAYERLEVEL" val="1"/>
  <p:tag name="KSO_WM_TAG_VERSION" val="3.0"/>
  <p:tag name="KSO_WM_BEAUTIFY_FLAG" val="#wm#"/>
</p:tagLst>
</file>

<file path=ppt/tags/tag36.xml><?xml version="1.0" encoding="utf-8"?>
<p:tagLst xmlns:p="http://schemas.openxmlformats.org/presentationml/2006/main">
  <p:tag name="KSO_WM_UNIT_ISCONTENTSTITLE" val="0"/>
  <p:tag name="KSO_WM_UNIT_ISNUMDGMTITLE" val="0"/>
  <p:tag name="KSO_WM_UNIT_PRESET_TEXT" val="单击此处编辑母版文本样式"/>
  <p:tag name="KSO_WM_UNIT_NOCLEAR" val="0"/>
  <p:tag name="KSO_WM_UNIT_VALUE" val="19"/>
  <p:tag name="KSO_WM_UNIT_HIGHLIGHT" val="0"/>
  <p:tag name="KSO_WM_UNIT_COMPATIBLE" val="0"/>
  <p:tag name="KSO_WM_UNIT_DIAGRAM_ISNUMVISUAL" val="0"/>
  <p:tag name="KSO_WM_UNIT_DIAGRAM_ISREFERUNIT" val="0"/>
  <p:tag name="KSO_WM_UNIT_TYPE" val="h_a"/>
  <p:tag name="KSO_WM_UNIT_INDEX" val="1_1"/>
  <p:tag name="KSO_WM_UNIT_ID" val="_6*h_a*1_1"/>
  <p:tag name="KSO_WM_UNIT_LAYERLEVEL" val="1_1"/>
  <p:tag name="KSO_WM_TAG_VERSION" val="3.0"/>
  <p:tag name="KSO_WM_BEAUTIFY_FLAG" val="#wm#"/>
</p:tagLst>
</file>

<file path=ppt/tags/tag37.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128"/>
  <p:tag name="KSO_WM_UNIT_HIGHLIGHT" val="0"/>
  <p:tag name="KSO_WM_UNIT_COMPATIBLE" val="0"/>
  <p:tag name="KSO_WM_UNIT_DIAGRAM_ISNUMVISUAL" val="0"/>
  <p:tag name="KSO_WM_UNIT_DIAGRAM_ISREFERUNIT" val="0"/>
  <p:tag name="KSO_WM_UNIT_TYPE" val="h_f"/>
  <p:tag name="KSO_WM_UNIT_INDEX" val="1_1"/>
  <p:tag name="KSO_WM_UNIT_ID" val="_6*h_f*1_1"/>
  <p:tag name="KSO_WM_UNIT_LAYERLEVEL" val="1_1"/>
  <p:tag name="KSO_WM_TAG_VERSION" val="3.0"/>
  <p:tag name="KSO_WM_BEAUTIFY_FLAG" val="#wm#"/>
</p:tagLst>
</file>

<file path=ppt/tags/tag38.xml><?xml version="1.0" encoding="utf-8"?>
<p:tagLst xmlns:p="http://schemas.openxmlformats.org/presentationml/2006/main">
  <p:tag name="KSO_WM_UNIT_ISCONTENTSTITLE" val="0"/>
  <p:tag name="KSO_WM_UNIT_ISNUMDGMTITLE" val="0"/>
  <p:tag name="KSO_WM_UNIT_PRESET_TEXT" val="单击此处编辑母版文本样式"/>
  <p:tag name="KSO_WM_UNIT_NOCLEAR" val="0"/>
  <p:tag name="KSO_WM_UNIT_VALUE" val="19"/>
  <p:tag name="KSO_WM_UNIT_HIGHLIGHT" val="0"/>
  <p:tag name="KSO_WM_UNIT_COMPATIBLE" val="0"/>
  <p:tag name="KSO_WM_UNIT_DIAGRAM_ISNUMVISUAL" val="0"/>
  <p:tag name="KSO_WM_UNIT_DIAGRAM_ISREFERUNIT" val="0"/>
  <p:tag name="KSO_WM_UNIT_TYPE" val="h_a"/>
  <p:tag name="KSO_WM_UNIT_INDEX" val="2_1"/>
  <p:tag name="KSO_WM_UNIT_ID" val="_6*h_a*2_1"/>
  <p:tag name="KSO_WM_UNIT_LAYERLEVEL" val="1_1"/>
  <p:tag name="KSO_WM_TAG_VERSION" val="3.0"/>
  <p:tag name="KSO_WM_BEAUTIFY_FLAG" val="#wm#"/>
</p:tagLst>
</file>

<file path=ppt/tags/tag39.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128"/>
  <p:tag name="KSO_WM_UNIT_HIGHLIGHT" val="0"/>
  <p:tag name="KSO_WM_UNIT_COMPATIBLE" val="0"/>
  <p:tag name="KSO_WM_UNIT_DIAGRAM_ISNUMVISUAL" val="0"/>
  <p:tag name="KSO_WM_UNIT_DIAGRAM_ISREFERUNIT" val="0"/>
  <p:tag name="KSO_WM_UNIT_TYPE" val="h_f"/>
  <p:tag name="KSO_WM_UNIT_INDEX" val="2_1"/>
  <p:tag name="KSO_WM_UNIT_ID" val="_6*h_f*2_1"/>
  <p:tag name="KSO_WM_UNIT_LAYERLEVEL" val="1_1"/>
  <p:tag name="KSO_WM_TAG_VERSION" val="3.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_1*i*4"/>
  <p:tag name="KSO_WM_UNIT_LAYERLEVEL" val="1"/>
  <p:tag name="KSO_WM_TAG_VERSION" val="3.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3.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3.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3.0"/>
  <p:tag name="KSO_WM_BEAUTIFY_FLAG" val="#wm#"/>
</p:tagLst>
</file>

<file path=ppt/tags/tag43.xml><?xml version="1.0" encoding="utf-8"?>
<p:tagLst xmlns:p="http://schemas.openxmlformats.org/presentationml/2006/main">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TYPE" val="a"/>
  <p:tag name="KSO_WM_UNIT_INDEX" val="1"/>
  <p:tag name="KSO_WM_UNIT_ID" val="_7*a*1"/>
  <p:tag name="KSO_WM_UNIT_LAYERLEVEL" val="1"/>
  <p:tag name="KSO_WM_TAG_VERSION" val="3.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3.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3.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3.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3.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3.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3.0"/>
  <p:tag name="KSO_WM_BEAUTIFY_FLAG" val="#wm#"/>
</p:tagLst>
</file>

<file path=ppt/tags/tag5.xml><?xml version="1.0" encoding="utf-8"?>
<p:tagLst xmlns:p="http://schemas.openxmlformats.org/presentationml/2006/main">
  <p:tag name="KSO_WM_UNIT_ISCONTENTSTITLE" val="0"/>
  <p:tag name="KSO_WM_UNIT_ISNUMDGMTITLE" val="0"/>
  <p:tag name="KSO_WM_UNIT_PRESET_TEXT" val="单击此处编辑母版标题样式"/>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_1*a*1"/>
  <p:tag name="KSO_WM_UNIT_LAYERLEVEL" val="1"/>
  <p:tag name="KSO_WM_TAG_VERSION" val="3.0"/>
  <p:tag name="KSO_WM_BEAUTIFY_FLAG" val="#wm#"/>
</p:tagLst>
</file>

<file path=ppt/tags/tag50.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96"/>
  <p:tag name="KSO_WM_UNIT_HIGHLIGHT" val="0"/>
  <p:tag name="KSO_WM_UNIT_COMPATIBLE" val="0"/>
  <p:tag name="KSO_WM_UNIT_DIAGRAM_ISNUMVISUAL" val="0"/>
  <p:tag name="KSO_WM_UNIT_DIAGRAM_ISREFERUNIT" val="0"/>
  <p:tag name="KSO_WM_UNIT_TYPE" val="f"/>
  <p:tag name="KSO_WM_UNIT_INDEX" val="1"/>
  <p:tag name="KSO_WM_UNIT_ID" val="_9*f*1"/>
  <p:tag name="KSO_WM_UNIT_LAYERLEVEL" val="1"/>
  <p:tag name="KSO_WM_TAG_VERSION" val="3.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54.xml><?xml version="1.0" encoding="utf-8"?>
<p:tagLst xmlns:p="http://schemas.openxmlformats.org/presentationml/2006/main">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TYPE" val="a"/>
  <p:tag name="KSO_WM_UNIT_INDEX" val="1"/>
  <p:tag name="KSO_WM_UNIT_ID" val="_10*a*1"/>
  <p:tag name="KSO_WM_UNIT_LAYERLEVEL" val="1"/>
  <p:tag name="KSO_WM_TAG_VERSION" val="3.0"/>
  <p:tag name="KSO_WM_BEAUTIFY_FLAG" val="#wm#"/>
</p:tagLst>
</file>

<file path=ppt/tags/tag55.xml><?xml version="1.0" encoding="utf-8"?>
<p:tagLst xmlns:p="http://schemas.openxmlformats.org/presentationml/2006/main">
  <p:tag name="KSO_WM_UNIT_ISCONTENTSTITLE" val="0"/>
  <p:tag name="KSO_WM_UNIT_ISNUMDGMTITLE" val="0"/>
  <p:tag name="KSO_WM_UNIT_PRESET_TEXT" val="单击此处编辑母版副标题样式"/>
  <p:tag name="KSO_WM_UNIT_NOCLEAR" val="0"/>
  <p:tag name="KSO_WM_UNIT_VALUE" val="40"/>
  <p:tag name="KSO_WM_UNIT_HIGHLIGHT" val="0"/>
  <p:tag name="KSO_WM_UNIT_COMPATIBLE" val="0"/>
  <p:tag name="KSO_WM_UNIT_DIAGRAM_ISNUMVISUAL" val="0"/>
  <p:tag name="KSO_WM_UNIT_DIAGRAM_ISREFERUNIT" val="0"/>
  <p:tag name="KSO_WM_UNIT_TYPE" val="b"/>
  <p:tag name="KSO_WM_UNIT_INDEX" val="1"/>
  <p:tag name="KSO_WM_UNIT_ID" val="_10*b*1"/>
  <p:tag name="KSO_WM_UNIT_LAYERLEVEL" val="1"/>
  <p:tag name="KSO_WM_TAG_VERSION" val="3.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1*i*1"/>
  <p:tag name="KSO_WM_UNIT_LAYERLEVEL" val="1"/>
  <p:tag name="KSO_WM_TAG_VERSION" val="3.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1*i*2"/>
  <p:tag name="KSO_WM_UNIT_LAYERLEVEL" val="1"/>
  <p:tag name="KSO_WM_TAG_VERSION" val="3.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11*i*3"/>
  <p:tag name="KSO_WM_UNIT_LAYERLEVEL" val="1"/>
  <p:tag name="KSO_WM_TAG_VERSION" val="3.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_11*i*4"/>
  <p:tag name="KSO_WM_UNIT_LAYERLEVEL" val="1"/>
  <p:tag name="KSO_WM_TAG_VERSION" val="3.0"/>
  <p:tag name="KSO_WM_BEAUTIFY_FLAG" val="#wm#"/>
</p:tagLst>
</file>

<file path=ppt/tags/tag63.xml><?xml version="1.0" encoding="utf-8"?>
<p:tagLst xmlns:p="http://schemas.openxmlformats.org/presentationml/2006/main">
  <p:tag name="KSO_WM_UNIT_ISCONTENTSTITLE" val="0"/>
  <p:tag name="KSO_WM_UNIT_ISNUMDGMTITLE" val="0"/>
  <p:tag name="KSO_WM_UNIT_PRESET_TEXT" val="单击此处编辑母版标题样式"/>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_11*a*1"/>
  <p:tag name="KSO_WM_UNIT_LAYERLEVEL" val="1"/>
  <p:tag name="KSO_WM_TAG_VERSION" val="3.0"/>
  <p:tag name="KSO_WM_BEAUTIFY_FLAG" val="#wm#"/>
</p:tagLst>
</file>

<file path=ppt/tags/tag64.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67.xml><?xml version="1.0" encoding="utf-8"?>
<p:tagLst xmlns:p="http://schemas.openxmlformats.org/presentationml/2006/main">
  <p:tag name="KSO_WM_UNIT_SUBTYPE" val="b"/>
  <p:tag name="KSO_WM_UNIT_PRESET_TEXT" val="署名占位符"/>
  <p:tag name="KSO_WM_UNIT_NOCLEAR" val="0"/>
  <p:tag name="KSO_WM_UNIT_VALUE" val="8"/>
  <p:tag name="KSO_WM_UNIT_HIGHLIGHT" val="0"/>
  <p:tag name="KSO_WM_UNIT_COMPATIBLE" val="0"/>
  <p:tag name="KSO_WM_UNIT_DIAGRAM_ISNUMVISUAL" val="0"/>
  <p:tag name="KSO_WM_UNIT_DIAGRAM_ISREFERUNIT" val="0"/>
  <p:tag name="KSO_WM_UNIT_TYPE" val="f"/>
  <p:tag name="KSO_WM_UNIT_INDEX" val="1"/>
  <p:tag name="KSO_WM_UNIT_ID" val="_11*f*1"/>
  <p:tag name="KSO_WM_UNIT_LAYERLEVEL" val="1"/>
  <p:tag name="KSO_WM_TAG_VERSION" val="3.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0*i*1"/>
  <p:tag name="KSO_WM_UNIT_LAYERLEVEL" val="1"/>
  <p:tag name="KSO_WM_TAG_VERSION" val="3.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0*i*2"/>
  <p:tag name="KSO_WM_UNIT_LAYERLEVEL" val="1"/>
  <p:tag name="KSO_WM_TAG_VERSION" val="3.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70.xml><?xml version="1.0" encoding="utf-8"?>
<p:tagLst xmlns:p="http://schemas.openxmlformats.org/presentationml/2006/main">
  <p:tag name="KSO_WM_UNIT_ISCONTENTSTITLE" val="0"/>
  <p:tag name="KSO_WM_UNIT_ISNUMDGMTITLE" val="0"/>
  <p:tag name="KSO_WM_UNIT_PRESET_TEXT" val="单击此处编辑母版标题样式"/>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_0*a*1"/>
  <p:tag name="KSO_WM_UNIT_LAYERLEVEL" val="1"/>
  <p:tag name="KSO_WM_TAG_VERSION" val="1.0"/>
  <p:tag name="KSO_WM_BEAUTIFY_FLAG" val="#wm#"/>
  <p:tag name="KSO_WM_TEMPLATE_CATEGORY" val="custom"/>
  <p:tag name="KSO_WM_TEMPLATE_INDEX" val="20233477"/>
</p:tagLst>
</file>

<file path=ppt/tags/tag71.xml><?xml version="1.0" encoding="utf-8"?>
<p:tagLst xmlns:p="http://schemas.openxmlformats.org/presentationml/2006/main">
  <p:tag name="KSO_WM_UNIT_SUBTYPE" val="a"/>
  <p:tag name="KSO_WM_UNIT_PRESET_TEXT" val="单击此处编辑母版文本样式&#10;第二级&#10;第三级&#10;第四级&#10;第五级"/>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_0*f*1"/>
  <p:tag name="KSO_WM_UNIT_LAYERLEVEL" val="1"/>
  <p:tag name="KSO_WM_TAG_VERSION" val="1.0"/>
  <p:tag name="KSO_WM_BEAUTIFY_FLAG" val="#wm#"/>
  <p:tag name="KSO_WM_TEMPLATE_CATEGORY" val="custom"/>
  <p:tag name="KSO_WM_TEMPLATE_INDEX" val="20233477"/>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75.xml><?xml version="1.0" encoding="utf-8"?>
<p:tagLst xmlns:p="http://schemas.openxmlformats.org/presentationml/2006/main">
  <p:tag name="KSO_WM_SPECIAL_SOURCE" val="bdnull"/>
  <p:tag name="KSO_WM_TEMPLATE_THUMBS_INDEX" val="1、9"/>
  <p:tag name="KSO_WM_TEMPLATE_SUBCATEGORY" val="29"/>
  <p:tag name="KSO_WM_TEMPLATE_MASTER_TYPE" val="0"/>
  <p:tag name="KSO_WM_TEMPLATE_COLOR_TYPE" val="0"/>
  <p:tag name="KSO_WM_TAG_VERSION" val="3.0"/>
  <p:tag name="KSO_WM_BEAUTIFY_FLAG" val="#wm#"/>
  <p:tag name="KSO_WM_TEMPLATE_CATEGORY" val="custom"/>
  <p:tag name="KSO_WM_TEMPLATE_INDEX" val="20233477"/>
</p:tagLst>
</file>

<file path=ppt/tags/tag76.xml><?xml version="1.0" encoding="utf-8"?>
<p:tagLst xmlns:p="http://schemas.openxmlformats.org/presentationml/2006/main">
  <p:tag name="KSO_WM_UNIT_INDEX" val="1"/>
  <p:tag name="KSO_WM_UNIT_TYPE" val="f"/>
  <p:tag name="KSO_WM_UNIT_SUBTYPE" val="a"/>
  <p:tag name="KSO_WM_BEAUTIFY_FLAG" val="#wm#"/>
</p:tagLst>
</file>

<file path=ppt/tags/tag77.xml><?xml version="1.0" encoding="utf-8"?>
<p:tagLst xmlns:p="http://schemas.openxmlformats.org/presentationml/2006/main">
  <p:tag name="KSO_WM_UNIT_INDEX" val="7"/>
  <p:tag name="KSO_WM_UNIT_TYPE" val="f"/>
  <p:tag name="KSO_WM_UNIT_SUBTYPE" val="a"/>
  <p:tag name="KSO_WM_BEAUTIFY_FLAG" val="#wm#"/>
</p:tagLst>
</file>

<file path=ppt/tags/tag78.xml><?xml version="1.0" encoding="utf-8"?>
<p:tagLst xmlns:p="http://schemas.openxmlformats.org/presentationml/2006/main">
  <p:tag name="KSO_WM_SLIDE_TYPE" val="text"/>
  <p:tag name="KSO_WM_BEAUTIFY_FLAG" val="#wm#"/>
  <p:tag name="KSO_WM_SLIDE_THEME_ID" val="3321190"/>
  <p:tag name="KSO_WM_SLIDE_THEME_NAME" val="Yellow Line Minimalist"/>
</p:tagLst>
</file>

<file path=ppt/tags/tag79.xml><?xml version="1.0" encoding="utf-8"?>
<p:tagLst xmlns:p="http://schemas.openxmlformats.org/presentationml/2006/main">
  <p:tag name="KSO_WM_UNIT_INDEX" val="1_1_11"/>
  <p:tag name="KSO_WM_UNIT_TYPE" val="l_h_f"/>
  <p:tag name="KSO_WM_UNIT_SUBTYPE" val="a"/>
  <p:tag name="KSO_WM_TEMPLATE_CATEGORY" val="diagram"/>
  <p:tag name="KSO_WM_TEMPLATE_INDEX" val="19882022"/>
  <p:tag name="KSO_WM_UNIT_ID" val="diagram19882022*l_h_f*1_1_11"/>
  <p:tag name="KSO_WM_DIAGRAM_GROUP_CODE" val="l1-1"/>
  <p:tag name="KSO_WM_TAG_VERSION" val="2.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80.xml><?xml version="1.0" encoding="utf-8"?>
<p:tagLst xmlns:p="http://schemas.openxmlformats.org/presentationml/2006/main">
  <p:tag name="KSO_WM_UNIT_INDEX" val="1_2_12"/>
  <p:tag name="KSO_WM_UNIT_TYPE" val="l_h_f"/>
  <p:tag name="KSO_WM_UNIT_SUBTYPE" val="a"/>
  <p:tag name="KSO_WM_TEMPLATE_CATEGORY" val="diagram"/>
  <p:tag name="KSO_WM_TEMPLATE_INDEX" val="19882022"/>
  <p:tag name="KSO_WM_UNIT_ID" val="diagram19882022*l_h_f*1_2_12"/>
  <p:tag name="KSO_WM_DIAGRAM_GROUP_CODE" val="l1-1"/>
  <p:tag name="KSO_WM_TAG_VERSION" val="2.0"/>
  <p:tag name="KSO_WM_BEAUTIFY_FLAG" val="#wm#"/>
</p:tagLst>
</file>

<file path=ppt/tags/tag81.xml><?xml version="1.0" encoding="utf-8"?>
<p:tagLst xmlns:p="http://schemas.openxmlformats.org/presentationml/2006/main">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TYPE" val="a"/>
  <p:tag name="KSO_WM_UNIT_INDEX" val="1"/>
  <p:tag name="KSO_WM_UNIT_ID" val="_7*a*1"/>
  <p:tag name="KSO_WM_UNIT_LAYERLEVEL" val="1"/>
  <p:tag name="KSO_WM_TAG_VERSION" val="3.0"/>
  <p:tag name="KSO_WM_BEAUTIFY_FLAG" val="#wm#"/>
</p:tagLst>
</file>

<file path=ppt/tags/tag82.xml><?xml version="1.0" encoding="utf-8"?>
<p:tagLst xmlns:p="http://schemas.openxmlformats.org/presentationml/2006/main">
  <p:tag name="KSO_WM_SLIDE_TYPE" val="text"/>
  <p:tag name="KSO_WM_BEAUTIFY_FLAG" val="#wm#"/>
</p:tagLst>
</file>

<file path=ppt/tags/tag83.xml><?xml version="1.0" encoding="utf-8"?>
<p:tagLst xmlns:p="http://schemas.openxmlformats.org/presentationml/2006/main">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TYPE" val="a"/>
  <p:tag name="KSO_WM_UNIT_INDEX" val="1"/>
  <p:tag name="KSO_WM_UNIT_ID" val="_2*a*1"/>
  <p:tag name="KSO_WM_UNIT_LAYERLEVEL" val="1"/>
  <p:tag name="KSO_WM_TAG_VERSION" val="3.0"/>
  <p:tag name="KSO_WM_BEAUTIFY_FLAG" val="#wm#"/>
</p:tagLst>
</file>

<file path=ppt/tags/tag84.xml><?xml version="1.0" encoding="utf-8"?>
<p:tagLst xmlns:p="http://schemas.openxmlformats.org/presentationml/2006/main">
  <p:tag name="KSO_WM_UNIT_INDEX" val="4"/>
  <p:tag name="KSO_WM_UNIT_TYPE" val="f"/>
  <p:tag name="KSO_WM_UNIT_SUBTYPE" val="a"/>
  <p:tag name="KSO_WM_BEAUTIFY_FLAG" val="#wm#"/>
</p:tagLst>
</file>

<file path=ppt/tags/tag85.xml><?xml version="1.0" encoding="utf-8"?>
<p:tagLst xmlns:p="http://schemas.openxmlformats.org/presentationml/2006/main">
  <p:tag name="KSO_WM_SLIDE_TYPE" val="text"/>
  <p:tag name="KSO_WM_BEAUTIFY_FLAG" val="#wm#"/>
</p:tagLst>
</file>

<file path=ppt/tags/tag86.xml><?xml version="1.0" encoding="utf-8"?>
<p:tagLst xmlns:p="http://schemas.openxmlformats.org/presentationml/2006/main">
  <p:tag name="KSO_WM_UNIT_TEXT" val="Abstract"/>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87.xml><?xml version="1.0" encoding="utf-8"?>
<p:tagLst xmlns:p="http://schemas.openxmlformats.org/presentationml/2006/main">
  <p:tag name="KSO_WM_UNIT_INDEX" val="8"/>
  <p:tag name="KSO_WM_UNIT_TYPE" val="f"/>
  <p:tag name="KSO_WM_UNIT_SUBTYPE" val="a"/>
  <p:tag name="KSO_WM_BEAUTIFY_FLAG" val="#wm#"/>
</p:tagLst>
</file>

<file path=ppt/tags/tag88.xml><?xml version="1.0" encoding="utf-8"?>
<p:tagLst xmlns:p="http://schemas.openxmlformats.org/presentationml/2006/main">
  <p:tag name="KSO_WM_SLIDE_TYPE" val="text"/>
  <p:tag name="KSO_WM_BEAUTIFY_FLAG" val="#wm#"/>
</p:tagLst>
</file>

<file path=ppt/tags/tag89.xml><?xml version="1.0" encoding="utf-8"?>
<p:tagLst xmlns:p="http://schemas.openxmlformats.org/presentationml/2006/main">
  <p:tag name="KSO_WM_UNIT_TEXT" val="Abstract"/>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9.xml><?xml version="1.0" encoding="utf-8"?>
<p:tagLst xmlns:p="http://schemas.openxmlformats.org/presentationml/2006/main">
  <p:tag name="KSO_WM_UNIT_SUBTYPE" val="b"/>
  <p:tag name="KSO_WM_UNIT_PRESET_TEXT" val="署名占位符"/>
  <p:tag name="KSO_WM_UNIT_NOCLEAR" val="0"/>
  <p:tag name="KSO_WM_UNIT_VALUE" val="8"/>
  <p:tag name="KSO_WM_UNIT_HIGHLIGHT" val="0"/>
  <p:tag name="KSO_WM_UNIT_COMPATIBLE" val="0"/>
  <p:tag name="KSO_WM_UNIT_DIAGRAM_ISNUMVISUAL" val="0"/>
  <p:tag name="KSO_WM_UNIT_DIAGRAM_ISREFERUNIT" val="0"/>
  <p:tag name="KSO_WM_UNIT_TYPE" val="f"/>
  <p:tag name="KSO_WM_UNIT_INDEX" val="1"/>
  <p:tag name="KSO_WM_UNIT_ID" val="_1*f*1"/>
  <p:tag name="KSO_WM_UNIT_LAYERLEVEL" val="1"/>
  <p:tag name="KSO_WM_TAG_VERSION" val="3.0"/>
  <p:tag name="KSO_WM_BEAUTIFY_FLAG" val="#wm#"/>
</p:tagLst>
</file>

<file path=ppt/tags/tag90.xml><?xml version="1.0" encoding="utf-8"?>
<p:tagLst xmlns:p="http://schemas.openxmlformats.org/presentationml/2006/main">
  <p:tag name="KSO_WM_UNIT_INDEX" val="9"/>
  <p:tag name="KSO_WM_UNIT_TYPE" val="f"/>
  <p:tag name="KSO_WM_UNIT_SUBTYPE" val="a"/>
  <p:tag name="KSO_WM_BEAUTIFY_FLAG" val="#wm#"/>
</p:tagLst>
</file>

<file path=ppt/tags/tag91.xml><?xml version="1.0" encoding="utf-8"?>
<p:tagLst xmlns:p="http://schemas.openxmlformats.org/presentationml/2006/main">
  <p:tag name="KSO_WM_SLIDE_TYPE" val="text"/>
  <p:tag name="KSO_WM_BEAUTIFY_FLAG" val="#wm#"/>
</p:tagLst>
</file>

<file path=ppt/tags/tag92.xml><?xml version="1.0" encoding="utf-8"?>
<p:tagLst xmlns:p="http://schemas.openxmlformats.org/presentationml/2006/main">
  <p:tag name="KSO_WM_UNIT_TEXT" val="Abstract"/>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93.xml><?xml version="1.0" encoding="utf-8"?>
<p:tagLst xmlns:p="http://schemas.openxmlformats.org/presentationml/2006/main">
  <p:tag name="KSO_WM_UNIT_INDEX" val="5"/>
  <p:tag name="KSO_WM_UNIT_TYPE" val="f"/>
  <p:tag name="KSO_WM_UNIT_SUBTYPE" val="a"/>
  <p:tag name="KSO_WM_BEAUTIFY_FLAG" val="#wm#"/>
</p:tagLst>
</file>

<file path=ppt/tags/tag94.xml><?xml version="1.0" encoding="utf-8"?>
<p:tagLst xmlns:p="http://schemas.openxmlformats.org/presentationml/2006/main">
  <p:tag name="KSO_WM_SLIDE_TYPE" val="text"/>
  <p:tag name="KSO_WM_BEAUTIFY_FLAG" val="#wm#"/>
</p:tagLst>
</file>

<file path=ppt/tags/tag95.xml><?xml version="1.0" encoding="utf-8"?>
<p:tagLst xmlns:p="http://schemas.openxmlformats.org/presentationml/2006/main">
  <p:tag name="KSO_WM_UNIT_TEXT" val="Abstract"/>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96.xml><?xml version="1.0" encoding="utf-8"?>
<p:tagLst xmlns:p="http://schemas.openxmlformats.org/presentationml/2006/main">
  <p:tag name="KSO_WM_UNIT_INDEX" val="5"/>
  <p:tag name="KSO_WM_UNIT_TYPE" val="f"/>
  <p:tag name="KSO_WM_UNIT_SUBTYPE" val="a"/>
  <p:tag name="KSO_WM_BEAUTIFY_FLAG" val="#wm#"/>
</p:tagLst>
</file>

<file path=ppt/tags/tag97.xml><?xml version="1.0" encoding="utf-8"?>
<p:tagLst xmlns:p="http://schemas.openxmlformats.org/presentationml/2006/main">
  <p:tag name="KSO_WM_SLIDE_TYPE" val="text"/>
  <p:tag name="KSO_WM_BEAUTIFY_FLAG" val="#wm#"/>
</p:tagLst>
</file>

<file path=ppt/tags/tag98.xml><?xml version="1.0" encoding="utf-8"?>
<p:tagLst xmlns:p="http://schemas.openxmlformats.org/presentationml/2006/main">
  <p:tag name="KSO_WM_UNIT_TEXT" val="Introduction"/>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99.xml><?xml version="1.0" encoding="utf-8"?>
<p:tagLst xmlns:p="http://schemas.openxmlformats.org/presentationml/2006/main">
  <p:tag name="KSO_WM_UNIT_INDEX" val="5"/>
  <p:tag name="KSO_WM_UNIT_TYPE" val="f"/>
  <p:tag name="KSO_WM_UNIT_SUBTYPE" val="a"/>
  <p:tag name="KSO_WM_BEAUTIFY_FLAG" val="#wm#"/>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自定义 89">
      <a:dk1>
        <a:srgbClr val="000000"/>
      </a:dk1>
      <a:lt1>
        <a:srgbClr val="FFFFFF"/>
      </a:lt1>
      <a:dk2>
        <a:srgbClr val="000000"/>
      </a:dk2>
      <a:lt2>
        <a:srgbClr val="FFFFFF"/>
      </a:lt2>
      <a:accent1>
        <a:srgbClr val="FFC000"/>
      </a:accent1>
      <a:accent2>
        <a:srgbClr val="FF7A00"/>
      </a:accent2>
      <a:accent3>
        <a:srgbClr val="FF9900"/>
      </a:accent3>
      <a:accent4>
        <a:srgbClr val="75BD42"/>
      </a:accent4>
      <a:accent5>
        <a:srgbClr val="30C0B4"/>
      </a:accent5>
      <a:accent6>
        <a:srgbClr val="E54C5E"/>
      </a:accent6>
      <a:hlink>
        <a:srgbClr val="658BD5"/>
      </a:hlink>
      <a:folHlink>
        <a:srgbClr val="A16AA5"/>
      </a:folHlink>
    </a:clrScheme>
    <a:fontScheme name="字体-简约">
      <a:majorFont>
        <a:latin typeface="Manrope ExtraBold"/>
        <a:ea typeface="Manrope ExtraBold"/>
        <a:cs typeface=""/>
      </a:majorFont>
      <a:minorFont>
        <a:latin typeface="Lato"/>
        <a:ea typeface="Lato"/>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23412</Words>
  <Application>WPS Presentation</Application>
  <PresentationFormat>Widescreen</PresentationFormat>
  <Paragraphs>561</Paragraphs>
  <Slides>39</Slides>
  <Notes>0</Notes>
  <HiddenSlides>0</HiddenSlides>
  <MMClips>0</MMClips>
  <ScaleCrop>false</ScaleCrop>
  <HeadingPairs>
    <vt:vector size="6" baseType="variant">
      <vt:variant>
        <vt:lpstr>已用的字体</vt:lpstr>
      </vt:variant>
      <vt:variant>
        <vt:i4>15</vt:i4>
      </vt:variant>
      <vt:variant>
        <vt:lpstr>主题</vt:lpstr>
      </vt:variant>
      <vt:variant>
        <vt:i4>2</vt:i4>
      </vt:variant>
      <vt:variant>
        <vt:lpstr>幻灯片标题</vt:lpstr>
      </vt:variant>
      <vt:variant>
        <vt:i4>39</vt:i4>
      </vt:variant>
    </vt:vector>
  </HeadingPairs>
  <TitlesOfParts>
    <vt:vector size="56" baseType="lpstr">
      <vt:lpstr>Arial</vt:lpstr>
      <vt:lpstr>SimSun</vt:lpstr>
      <vt:lpstr>Wingdings</vt:lpstr>
      <vt:lpstr>Calibri Light</vt:lpstr>
      <vt:lpstr>Calibri</vt:lpstr>
      <vt:lpstr>Microsoft YaHei</vt:lpstr>
      <vt:lpstr>Arial Unicode MS</vt:lpstr>
      <vt:lpstr>Times New Roman</vt:lpstr>
      <vt:lpstr>Cambria Math</vt:lpstr>
      <vt:lpstr>MS Mincho</vt:lpstr>
      <vt:lpstr>Segoe Print</vt:lpstr>
      <vt:lpstr>Times New Roman</vt:lpstr>
      <vt:lpstr>Wingdings</vt:lpstr>
      <vt:lpstr>Manrope ExtraBold</vt:lpstr>
      <vt:lpstr>Lato</vt:lpstr>
      <vt:lpstr>Office Theme</vt:lpstr>
      <vt:lpstr>1_Office Theme</vt:lpstr>
      <vt:lpstr>Evaluation of the Usability, Acceptability, and User Engagement of a Digital Health and Wellness Platform among Strathmore University Students in Nairobi County, Kenya.</vt:lpstr>
      <vt:lpstr>Outline</vt:lpstr>
      <vt:lpstr>Abstract</vt:lpstr>
      <vt:lpstr>Abstract</vt:lpstr>
      <vt:lpstr>Abstract</vt:lpstr>
      <vt:lpstr>Abstract</vt:lpstr>
      <vt:lpstr>Introduction</vt:lpstr>
      <vt:lpstr>Background</vt:lpstr>
      <vt:lpstr>Background</vt:lpstr>
      <vt:lpstr>Problem Statement</vt:lpstr>
      <vt:lpstr>Justification</vt:lpstr>
      <vt:lpstr>Research Objectives</vt:lpstr>
      <vt:lpstr>Research Questions</vt:lpstr>
      <vt:lpstr>Research Questions</vt:lpstr>
      <vt:lpstr>Literature Review</vt:lpstr>
      <vt:lpstr>Literature Review</vt:lpstr>
      <vt:lpstr>Literature Review</vt:lpstr>
      <vt:lpstr>Theoretical Framework</vt:lpstr>
      <vt:lpstr>Conceptual framework </vt:lpstr>
      <vt:lpstr>Methodology</vt:lpstr>
      <vt:lpstr>Eligibility Criteria</vt:lpstr>
      <vt:lpstr>Methodology-Sample Size Determination</vt:lpstr>
      <vt:lpstr>Methodology: Sampling method</vt:lpstr>
      <vt:lpstr>Methodology-Data Collection Procedure</vt:lpstr>
      <vt:lpstr>Data Collection Procedure</vt:lpstr>
      <vt:lpstr>Data collection procedure</vt:lpstr>
      <vt:lpstr>Data collection procedure( post-intervention)</vt:lpstr>
      <vt:lpstr>Data Quality Control</vt:lpstr>
      <vt:lpstr>Data management- storage and analysis</vt:lpstr>
      <vt:lpstr>Data analysis</vt:lpstr>
      <vt:lpstr>Ethical Approval and regulatory Compliance</vt:lpstr>
      <vt:lpstr>Dissemination of results</vt:lpstr>
      <vt:lpstr>Anticipated Limitations of the study and Mitigations</vt:lpstr>
      <vt:lpstr>Study Timeline</vt:lpstr>
      <vt:lpstr>Budget</vt:lpstr>
      <vt:lpstr>References</vt:lpstr>
      <vt:lpstr>References</vt:lpstr>
      <vt:lpstr>References</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Dr. Fidelis</dc:creator>
  <cp:lastModifiedBy>Dr. Fidelis</cp:lastModifiedBy>
  <cp:revision>9</cp:revision>
  <dcterms:created xsi:type="dcterms:W3CDTF">2025-07-23T00:59:00Z</dcterms:created>
  <dcterms:modified xsi:type="dcterms:W3CDTF">2026-06-17T16:59:15Z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4FD4624C290D473F90A4952D3CB4F51C_13</vt:lpwstr>
  </property>
  <property fmtid="{D5CDD505-2E9C-101B-9397-08002B2CF9AE}" pid="3" name="KSOProductBuildVer">
    <vt:lpwstr>1033-12.1.0.26880</vt:lpwstr>
  </property>
</Properties>
</file>