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4" r:id="rId2"/>
    <p:sldId id="257" r:id="rId3"/>
    <p:sldId id="259" r:id="rId4"/>
    <p:sldId id="260" r:id="rId5"/>
    <p:sldId id="261" r:id="rId6"/>
    <p:sldId id="270" r:id="rId7"/>
    <p:sldId id="271" r:id="rId8"/>
    <p:sldId id="272" r:id="rId9"/>
    <p:sldId id="264" r:id="rId10"/>
    <p:sldId id="265" r:id="rId11"/>
    <p:sldId id="268" r:id="rId12"/>
    <p:sldId id="267" r:id="rId13"/>
    <p:sldId id="269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rgbClr val="005F6B">
              <a:tint val="20000"/>
            </a:srgbClr>
          </a:solidFill>
        </a:fill>
      </a:tcStyle>
    </a:wholeTbl>
    <a:band1H>
      <a:tcStyle>
        <a:tcBdr/>
        <a:fill>
          <a:solidFill>
            <a:srgbClr val="005F6B">
              <a:tint val="40000"/>
            </a:srgbClr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005F6B">
              <a:tint val="40000"/>
            </a:srgb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rgbClr val="005F6B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rgbClr val="005F6B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rgbClr val="005F6B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rgbClr val="005F6B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rgbClr val="005F6B"/>
            </a:lnRef>
          </a:left>
          <a:right>
            <a:lnRef idx="1">
              <a:srgbClr val="005F6B"/>
            </a:lnRef>
          </a:right>
          <a:top>
            <a:lnRef idx="1">
              <a:srgbClr val="005F6B"/>
            </a:lnRef>
          </a:top>
          <a:bottom>
            <a:lnRef idx="1">
              <a:srgbClr val="005F6B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rgbClr val="005F6B"/>
            </a:lnRef>
          </a:top>
          <a:bottom>
            <a:lnRef idx="1">
              <a:srgbClr val="005F6B"/>
            </a:lnRef>
          </a:bottom>
        </a:tcBdr>
      </a:tcStyle>
    </a:band1H>
    <a:band1V>
      <a:tcStyle>
        <a:tcBdr>
          <a:left>
            <a:lnRef idx="1">
              <a:srgbClr val="005F6B"/>
            </a:lnRef>
          </a:left>
          <a:right>
            <a:lnRef idx="1">
              <a:srgbClr val="005F6B"/>
            </a:lnRef>
          </a:right>
        </a:tcBdr>
      </a:tcStyle>
    </a:band1V>
    <a:band2V>
      <a:tcStyle>
        <a:tcBdr>
          <a:left>
            <a:lnRef idx="1">
              <a:srgbClr val="005F6B"/>
            </a:lnRef>
          </a:left>
          <a:right>
            <a:lnRef idx="1">
              <a:srgbClr val="005F6B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rgbClr val="005F6B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rgbClr val="005F6B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8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9923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390/diseases12020034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doi.org/10.1371/journal.pone.032537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002/jia2.26369" TargetMode="External"/><Relationship Id="rId5" Type="http://schemas.openxmlformats.org/officeDocument/2006/relationships/hyperlink" Target="https://doi.org/10.1007/s10461-024-04292-4" TargetMode="Externa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4.png"/><Relationship Id="rId15" Type="http://schemas.openxmlformats.org/officeDocument/2006/relationships/image" Target="../media/image32.png"/><Relationship Id="rId10" Type="http://schemas.openxmlformats.org/officeDocument/2006/relationships/image" Target="../media/image27.jpg"/><Relationship Id="rId4" Type="http://schemas.openxmlformats.org/officeDocument/2006/relationships/image" Target="../media/image3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955280" y="91440"/>
            <a:ext cx="1005840" cy="100584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920" y="320040"/>
            <a:ext cx="384048" cy="384048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0840" y="777240"/>
            <a:ext cx="256032" cy="256032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600" y="201168"/>
            <a:ext cx="274320" cy="274320"/>
          </a:xfrm>
          <a:prstGeom prst="rect">
            <a:avLst/>
          </a:prstGeom>
        </p:spPr>
      </p:pic>
      <p:sp>
        <p:nvSpPr>
          <p:cNvPr id="7" name="Shape 1"/>
          <p:cNvSpPr/>
          <p:nvPr/>
        </p:nvSpPr>
        <p:spPr>
          <a:xfrm>
            <a:off x="256032" y="594360"/>
            <a:ext cx="5486400" cy="3017520"/>
          </a:xfrm>
          <a:prstGeom prst="rect">
            <a:avLst/>
          </a:prstGeom>
          <a:solidFill>
            <a:srgbClr val="FFFFFF">
              <a:alpha val="75000"/>
            </a:srgbClr>
          </a:solidFill>
          <a:ln w="19050">
            <a:solidFill>
              <a:srgbClr val="028090"/>
            </a:solidFill>
            <a:prstDash val="solid"/>
          </a:ln>
          <a:effectLst>
            <a:outerShdw blurRad="177800" dist="635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hape 2"/>
          <p:cNvSpPr/>
          <p:nvPr/>
        </p:nvSpPr>
        <p:spPr>
          <a:xfrm>
            <a:off x="256032" y="594360"/>
            <a:ext cx="5486400" cy="64008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9" name="Text 3"/>
          <p:cNvSpPr/>
          <p:nvPr/>
        </p:nvSpPr>
        <p:spPr>
          <a:xfrm>
            <a:off x="411480" y="731520"/>
            <a:ext cx="52120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5F6B"/>
                </a:solidFill>
                <a:effectLst/>
                <a:uLnTx/>
                <a:uFillTx/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Correlates of Perceived Social Support Among Adolescents and Young Adults Living with HIV and Elevated Depressive Symptoms in Kenya</a:t>
            </a:r>
          </a:p>
        </p:txBody>
      </p:sp>
      <p:sp>
        <p:nvSpPr>
          <p:cNvPr id="10" name="Text 4"/>
          <p:cNvSpPr/>
          <p:nvPr/>
        </p:nvSpPr>
        <p:spPr>
          <a:xfrm>
            <a:off x="411480" y="1481328"/>
            <a:ext cx="5212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i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Psychoeducation, Relaxation, </a:t>
            </a:r>
            <a:r>
              <a:rPr lang="en-US" sz="1200" i="1" dirty="0" err="1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</a:t>
            </a:r>
            <a:r>
              <a:rPr lang="en-US" sz="1200" i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solving, Activation, and Cognitive coping</a:t>
            </a:r>
            <a:endParaRPr lang="en-US" sz="1200" dirty="0"/>
          </a:p>
        </p:txBody>
      </p:sp>
      <p:sp>
        <p:nvSpPr>
          <p:cNvPr id="11" name="Text 5"/>
          <p:cNvSpPr/>
          <p:nvPr/>
        </p:nvSpPr>
        <p:spPr>
          <a:xfrm>
            <a:off x="411480" y="1920240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1A3E4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Presenter(s):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D4A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Jeffrey Osano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 6"/>
          <p:cNvSpPr/>
          <p:nvPr/>
        </p:nvSpPr>
        <p:spPr>
          <a:xfrm>
            <a:off x="411480" y="2212848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1A3E4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Affiliation: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D4A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University of Nairobi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 7"/>
          <p:cNvSpPr/>
          <p:nvPr/>
        </p:nvSpPr>
        <p:spPr>
          <a:xfrm>
            <a:off x="411480" y="2505456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1A3E4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Date: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D4A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September, 2026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Shape 8"/>
          <p:cNvSpPr/>
          <p:nvPr/>
        </p:nvSpPr>
        <p:spPr>
          <a:xfrm>
            <a:off x="256032" y="3730752"/>
            <a:ext cx="4572000" cy="292608"/>
          </a:xfrm>
          <a:prstGeom prst="roundRect">
            <a:avLst>
              <a:gd name="adj" fmla="val 15625"/>
            </a:avLst>
          </a:prstGeom>
          <a:solidFill>
            <a:srgbClr val="005F6B">
              <a:alpha val="85000"/>
            </a:srgbClr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256032" y="374904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Funded by NIH  •  Grant #5R01MH133261-02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Shape 10"/>
          <p:cNvSpPr/>
          <p:nvPr/>
        </p:nvSpPr>
        <p:spPr>
          <a:xfrm>
            <a:off x="6080760" y="1185444"/>
            <a:ext cx="2834640" cy="2743200"/>
          </a:xfrm>
          <a:prstGeom prst="rect">
            <a:avLst/>
          </a:prstGeom>
          <a:solidFill>
            <a:srgbClr val="FFFFFF">
              <a:alpha val="65000"/>
            </a:srgbClr>
          </a:solidFill>
          <a:ln w="12700">
            <a:solidFill>
              <a:srgbClr val="BE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Shape 11"/>
          <p:cNvSpPr/>
          <p:nvPr/>
        </p:nvSpPr>
        <p:spPr>
          <a:xfrm>
            <a:off x="6080760" y="1144979"/>
            <a:ext cx="2834640" cy="54864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6144768" y="1395439"/>
            <a:ext cx="2706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5F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About This Presentation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6172200" y="1896366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A3E4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Topic: </a:t>
            </a:r>
            <a:r>
              <a:rPr lang="en-US" sz="1000" dirty="0">
                <a:solidFill>
                  <a:srgbClr val="0D4A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Perceived social support and depressive symptoms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6172200" y="2260533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A3E4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Study Site: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D4A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Nairobi, Homabay, Kisumu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6172200" y="2600847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A3E4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Sample Size: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D4A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[N = 600]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6172200" y="2917308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A3E4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Period: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D4A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[Aug 2024 – Dec 2025]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6172200" y="3225818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A3E4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PI: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D4A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[Dalton Wamalwa (UoN), Pamela Collins (JHU), Muthoni Mathai (UoN)]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hape 18"/>
          <p:cNvSpPr/>
          <p:nvPr/>
        </p:nvSpPr>
        <p:spPr>
          <a:xfrm>
            <a:off x="0" y="4896612"/>
            <a:ext cx="9144000" cy="246888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0" y="4896612"/>
            <a:ext cx="91440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201168" y="4919472"/>
            <a:ext cx="45720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C8EA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Grant #5R01MH133261-02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Shape 21"/>
          <p:cNvSpPr/>
          <p:nvPr/>
        </p:nvSpPr>
        <p:spPr>
          <a:xfrm>
            <a:off x="8833104" y="4901184"/>
            <a:ext cx="292608" cy="2240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388452" y="4549142"/>
            <a:ext cx="751481" cy="5696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73736" y="173736"/>
            <a:ext cx="566928" cy="566928"/>
          </a:xfrm>
          <a:prstGeom prst="roundRect">
            <a:avLst/>
          </a:prstGeom>
          <a:solidFill>
            <a:srgbClr val="005F6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08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" y="201168"/>
            <a:ext cx="8046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5F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Conclusion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2179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1A3E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these findings mean for adolescents and young adults living with HIV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22960" y="896112"/>
            <a:ext cx="6217920" cy="27432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1024128"/>
            <a:ext cx="8741664" cy="1444752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  <a:effectLst>
            <a:outerShdw blurRad="152400" dist="635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01168" y="1024128"/>
            <a:ext cx="8741664" cy="64008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84048" y="1115568"/>
            <a:ext cx="8375904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45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“These findings highlight the urgent need for integrated psychosocial interventions in HIV care that prioritize stigma reduction, violence prevention, and educational access to build safer, more supportive social environments.”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201168" y="2615184"/>
            <a:ext cx="429768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01168" y="2615184"/>
            <a:ext cx="4297680" cy="54864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896" y="2715768"/>
            <a:ext cx="274320" cy="2743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58368" y="2724912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 of Findings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292608" y="3054096"/>
            <a:ext cx="4114800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0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AYA living with HIV and depressive symptoms report moderate perceived social support, with social belonging being stronger than emotional and tangible domains.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4645152" y="2615184"/>
            <a:ext cx="429768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4645152" y="2615184"/>
            <a:ext cx="4297680" cy="54864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880" y="2715768"/>
            <a:ext cx="274320" cy="27432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5102352" y="2724912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5C8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Barriers &amp; Trends</a:t>
            </a:r>
            <a:endParaRPr lang="en-US" sz="1250" dirty="0"/>
          </a:p>
        </p:txBody>
      </p:sp>
      <p:sp>
        <p:nvSpPr>
          <p:cNvPr id="19" name="Text 15"/>
          <p:cNvSpPr/>
          <p:nvPr/>
        </p:nvSpPr>
        <p:spPr>
          <a:xfrm>
            <a:off x="4736592" y="3054096"/>
            <a:ext cx="4114800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0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HIV-related stigma and exposure to violence are the most critical barriers, significantly undermining all dimensions of support.</a:t>
            </a:r>
            <a:endParaRPr lang="en-US" sz="105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0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Being a double orphan and being in a relationship are near-significant trends associated with reduced support.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0" y="4896612"/>
            <a:ext cx="9144000" cy="246888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0" y="4896612"/>
            <a:ext cx="91440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201168" y="4919472"/>
            <a:ext cx="45720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C8EAF0"/>
                </a:solidFill>
              </a:rPr>
              <a:t>Grant #5R01MH133261-02</a:t>
            </a:r>
            <a:endParaRPr lang="en-US" sz="700" dirty="0"/>
          </a:p>
        </p:txBody>
      </p:sp>
      <p:sp>
        <p:nvSpPr>
          <p:cNvPr id="23" name="Shape 19"/>
          <p:cNvSpPr/>
          <p:nvPr/>
        </p:nvSpPr>
        <p:spPr>
          <a:xfrm>
            <a:off x="8833104" y="4901184"/>
            <a:ext cx="292608" cy="2240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519689" y="4667447"/>
            <a:ext cx="620373" cy="47028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201168"/>
            <a:ext cx="384048" cy="38404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0" y="658368"/>
            <a:ext cx="256032" cy="25603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56032" y="18288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5F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References</a:t>
            </a:r>
            <a:endParaRPr lang="en-US" sz="2600" dirty="0"/>
          </a:p>
        </p:txBody>
      </p:sp>
      <p:sp>
        <p:nvSpPr>
          <p:cNvPr id="6" name="Shape 2"/>
          <p:cNvSpPr/>
          <p:nvPr/>
        </p:nvSpPr>
        <p:spPr>
          <a:xfrm>
            <a:off x="256032" y="667512"/>
            <a:ext cx="59436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109728" y="731520"/>
            <a:ext cx="8631936" cy="3854196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256032" y="786384"/>
            <a:ext cx="8631936" cy="54864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84048" y="877825"/>
            <a:ext cx="8412480" cy="36623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>
              <a:lnSpc>
                <a:spcPct val="100000"/>
              </a:lnSpc>
              <a:buFont typeface="+mj-lt"/>
              <a:buAutoNum type="arabicPeriod"/>
            </a:pP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Arnold, E. M., Kamal, S., Rotheram-Borus, M. J., Bridges, S. K., Gertsch, W., Norwood, P., Swendeman, D., &amp; Adolescent Medicine Trials Network (ATN) CARES Team (2024). Factors Associated With Antiretroviral Adherence Among Youth Living With HIV. Journal of acquired immune deficiency syndromes (1999), 95(3), 215–221. https://doi.org/10.1097/QAI.0000000000003345</a:t>
            </a:r>
          </a:p>
          <a:p>
            <a:pPr marL="228600" indent="-228600">
              <a:lnSpc>
                <a:spcPct val="100000"/>
              </a:lnSpc>
              <a:buFont typeface="+mj-lt"/>
              <a:buAutoNum type="arabicPeriod"/>
            </a:pP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Mwangala, P. N., Kerubo, A., Makandi, M., Odhiambo, R., &amp; Abubakar, A. (2024). Prevalence and associated factors of mental and substance use problems among adults in Kenya: A community-based cross-sectional study. PLOS Global Public Health. https://doi.org/10.1101/2024.12.16.24319125</a:t>
            </a:r>
          </a:p>
          <a:p>
            <a:pPr marL="228600" indent="-228600">
              <a:lnSpc>
                <a:spcPct val="100000"/>
              </a:lnSpc>
              <a:buFont typeface="+mj-lt"/>
              <a:buAutoNum type="arabicPeriod"/>
            </a:pP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Wang, P., Xiong, J., Zheng, J., Chai, C., &amp; Wang, Y. (2023). Perceived social support and depression among people living with HIV in China: roles of stigma and adherence self-efficacy. BMC psychiatry, 23(1), 544. https://doi.org/10.1186/s12888-023-04997-1</a:t>
            </a:r>
          </a:p>
          <a:p>
            <a:pPr marL="228600" indent="-228600">
              <a:lnSpc>
                <a:spcPct val="100000"/>
              </a:lnSpc>
              <a:buFont typeface="+mj-lt"/>
              <a:buAutoNum type="arabicPeriod"/>
            </a:pP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Yuan, G. F., Zhang, R., Qiao, S., Li, X., Shen, Z., &amp; Zhou, Y. (2024). Exploring the Longitudinal Influence of Perceived Social Support, HIV Stigma, and Future Orientation on Depressive Symptoms Among People Living with HIV in China. AIDS and behavior, 28(5), 1662–1672. </a:t>
            </a: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https://doi.org/10.1007/s10461-024-04292-4</a:t>
            </a:r>
            <a:endParaRPr lang="en-US" sz="1100" dirty="0">
              <a:solidFill>
                <a:srgbClr val="0F283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28600" indent="-228600">
              <a:lnSpc>
                <a:spcPct val="100000"/>
              </a:lnSpc>
              <a:buFont typeface="+mj-lt"/>
              <a:buAutoNum type="arabicPeriod"/>
            </a:pP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Cluver, L., Zhou, S., Edun, O., Lawi, A. O., </a:t>
            </a:r>
            <a:r>
              <a:rPr lang="en-US" sz="1100" dirty="0" err="1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Langwenya</a:t>
            </a: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N., </a:t>
            </a:r>
            <a:r>
              <a:rPr lang="en-US" sz="1100" dirty="0" err="1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Chipanta</a:t>
            </a: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D., Sherman, G., Sherr, L., Ibrahim, M., Yates, R., Gordon, L., &amp; Toska, E. (2024). Are social protection and food security accelerators for adolescents to achieve the Global AIDS targets? Journal of the International AIDS Society, 27(S2), e26369. </a:t>
            </a: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6"/>
              </a:rPr>
              <a:t>https://doi.org/10.1002/jia2.26369</a:t>
            </a:r>
            <a:endParaRPr lang="en-US" sz="1100" dirty="0">
              <a:solidFill>
                <a:srgbClr val="0F283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28600" indent="-228600">
              <a:lnSpc>
                <a:spcPct val="100000"/>
              </a:lnSpc>
              <a:buFont typeface="+mj-lt"/>
              <a:buAutoNum type="arabicPeriod"/>
            </a:pP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Mugo, C., Njuguna, I., Maganga, V., Flaherty, B. P., Wagner, A. D., </a:t>
            </a:r>
            <a:r>
              <a:rPr lang="en-US" sz="1100" dirty="0" err="1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Mukumbang</a:t>
            </a: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F. C., Dorsey, S., Mwai, D., Mburu, C., Kumar, M., </a:t>
            </a:r>
            <a:r>
              <a:rPr lang="en-US" sz="1100" dirty="0" err="1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Mbwayo</a:t>
            </a: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A., Mathai, M., Collins, P. Y., &amp; Wamalwa, D. (2025). Integration of a brief, transdiagnostic psychological intervention in the care of adolescents and young adults with HIV in Kenya: Protocol for a cluster randomized clinical trial. PLOSONE, 20(6), e0325374. </a:t>
            </a: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  <a:t>https://doi.org/10.1371/journal.pone.0325374</a:t>
            </a:r>
            <a:endParaRPr lang="en-US" sz="1100" dirty="0">
              <a:solidFill>
                <a:srgbClr val="0F283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28600" indent="-228600">
              <a:lnSpc>
                <a:spcPct val="100000"/>
              </a:lnSpc>
              <a:buFont typeface="+mj-lt"/>
              <a:buAutoNum type="arabicPeriod"/>
            </a:pP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Nabunya, P., </a:t>
            </a:r>
            <a:r>
              <a:rPr lang="en-US" sz="1100" dirty="0" err="1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Ssewamala</a:t>
            </a: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F. M., </a:t>
            </a:r>
            <a:r>
              <a:rPr lang="en-US" sz="1100" dirty="0" err="1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Sensoy</a:t>
            </a: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Bahar, O., </a:t>
            </a:r>
            <a:r>
              <a:rPr lang="en-US" sz="1100" dirty="0" err="1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Nabayinda</a:t>
            </a: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H., &amp; Kiyingi, J. (2024). The effect of a life-stage based intervention on depression in youth living with HIV in Kenya and Uganda: Results from the SEARCH-Youth trial. MDPI Diseases, 12(2), 34. </a:t>
            </a: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8"/>
              </a:rPr>
              <a:t>https://doi.org/10.3390/diseases12020034</a:t>
            </a:r>
            <a:r>
              <a:rPr lang="en-US" sz="11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</a:t>
            </a:r>
          </a:p>
        </p:txBody>
      </p:sp>
      <p:sp>
        <p:nvSpPr>
          <p:cNvPr id="39" name="Shape 25"/>
          <p:cNvSpPr/>
          <p:nvPr/>
        </p:nvSpPr>
        <p:spPr>
          <a:xfrm>
            <a:off x="0" y="4640580"/>
            <a:ext cx="91440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22480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720" y="201168"/>
            <a:ext cx="384048" cy="38404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920" y="658368"/>
            <a:ext cx="256032" cy="25603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56032" y="18288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5F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Acknowledgements</a:t>
            </a:r>
            <a:endParaRPr lang="en-US" sz="2600" dirty="0"/>
          </a:p>
        </p:txBody>
      </p:sp>
      <p:sp>
        <p:nvSpPr>
          <p:cNvPr id="6" name="Shape 2"/>
          <p:cNvSpPr/>
          <p:nvPr/>
        </p:nvSpPr>
        <p:spPr>
          <a:xfrm>
            <a:off x="256032" y="667512"/>
            <a:ext cx="59436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256032" y="786384"/>
            <a:ext cx="8631936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256032" y="786384"/>
            <a:ext cx="8631936" cy="54864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84048" y="877824"/>
            <a:ext cx="8412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100" i="1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Adolescents and youth in the 30 clinics the PROACT project is being implemented. Providers in all the 30 clinics and referral centers. County and sub-County HIV and mental health leadership. Ministry of Health and NASCOP. PROACT coordinators, co-investigators, and the research assistants. Special mention to Dr. Cyrus Mugo and Nicolas Kipkurui. Funding: NIH 1R01 MH133261.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256032" y="1545336"/>
            <a:ext cx="8631936" cy="256032"/>
          </a:xfrm>
          <a:prstGeom prst="rect">
            <a:avLst/>
          </a:prstGeom>
          <a:solidFill>
            <a:srgbClr val="005F6B">
              <a:alpha val="90000"/>
            </a:srgbClr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365760" y="1554480"/>
            <a:ext cx="8412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Funded by the National Institutes of Health (NIH)  •  </a:t>
            </a:r>
            <a:r>
              <a:rPr lang="en-US" sz="1000" b="1" dirty="0">
                <a:solidFill>
                  <a:srgbClr val="7AB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Grant Number: 5R01MH133261-02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3255264" y="1827933"/>
            <a:ext cx="2270514" cy="794098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101600" dist="381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6" name="Shape 11"/>
          <p:cNvSpPr/>
          <p:nvPr/>
        </p:nvSpPr>
        <p:spPr>
          <a:xfrm>
            <a:off x="256032" y="2642182"/>
            <a:ext cx="8631936" cy="201168"/>
          </a:xfrm>
          <a:prstGeom prst="rect">
            <a:avLst/>
          </a:prstGeom>
          <a:solidFill>
            <a:srgbClr val="F0FAFB"/>
          </a:solidFill>
          <a:ln w="12700">
            <a:solidFill>
              <a:srgbClr val="F0FAF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256032" y="2659591"/>
            <a:ext cx="86319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300" dirty="0">
                <a:solidFill>
                  <a:srgbClr val="005F6B"/>
                </a:solidFill>
              </a:rPr>
              <a:t>ACADEMIC &amp; RESEARCH PARTNERS</a:t>
            </a:r>
            <a:endParaRPr lang="en-US" sz="750" dirty="0"/>
          </a:p>
        </p:txBody>
      </p:sp>
      <p:sp>
        <p:nvSpPr>
          <p:cNvPr id="18" name="Shape 13"/>
          <p:cNvSpPr/>
          <p:nvPr/>
        </p:nvSpPr>
        <p:spPr>
          <a:xfrm>
            <a:off x="475488" y="2876667"/>
            <a:ext cx="1830390" cy="747616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0" name="Shape 14"/>
          <p:cNvSpPr/>
          <p:nvPr/>
        </p:nvSpPr>
        <p:spPr>
          <a:xfrm>
            <a:off x="2388577" y="2873227"/>
            <a:ext cx="2048256" cy="751058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578608" y="2964942"/>
            <a:ext cx="1675340" cy="557486"/>
          </a:xfrm>
          <a:prstGeom prst="rect">
            <a:avLst/>
          </a:prstGeom>
        </p:spPr>
      </p:pic>
      <p:sp>
        <p:nvSpPr>
          <p:cNvPr id="22" name="Shape 15"/>
          <p:cNvSpPr/>
          <p:nvPr/>
        </p:nvSpPr>
        <p:spPr>
          <a:xfrm>
            <a:off x="4595853" y="2875788"/>
            <a:ext cx="2048256" cy="744252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4" name="Shape 16"/>
          <p:cNvSpPr/>
          <p:nvPr/>
        </p:nvSpPr>
        <p:spPr>
          <a:xfrm>
            <a:off x="6758609" y="2869905"/>
            <a:ext cx="1812898" cy="749707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6" name="Shape 17"/>
          <p:cNvSpPr/>
          <p:nvPr/>
        </p:nvSpPr>
        <p:spPr>
          <a:xfrm>
            <a:off x="256032" y="3657600"/>
            <a:ext cx="8631936" cy="201168"/>
          </a:xfrm>
          <a:prstGeom prst="rect">
            <a:avLst/>
          </a:prstGeom>
          <a:solidFill>
            <a:srgbClr val="F0FAFB"/>
          </a:solidFill>
          <a:ln w="12700">
            <a:solidFill>
              <a:srgbClr val="F0FAFB"/>
            </a:solidFill>
            <a:prstDash val="solid"/>
          </a:ln>
        </p:spPr>
      </p:sp>
      <p:sp>
        <p:nvSpPr>
          <p:cNvPr id="27" name="Text 18"/>
          <p:cNvSpPr/>
          <p:nvPr/>
        </p:nvSpPr>
        <p:spPr>
          <a:xfrm>
            <a:off x="256032" y="3657600"/>
            <a:ext cx="86319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300" dirty="0">
                <a:solidFill>
                  <a:srgbClr val="005F6B"/>
                </a:solidFill>
              </a:rPr>
              <a:t>HEALTH FACILITY &amp; COUNTY GOVERNMENT PARTNERS</a:t>
            </a:r>
            <a:endParaRPr lang="en-US" sz="750" dirty="0"/>
          </a:p>
        </p:txBody>
      </p:sp>
      <p:sp>
        <p:nvSpPr>
          <p:cNvPr id="28" name="Shape 19"/>
          <p:cNvSpPr/>
          <p:nvPr/>
        </p:nvSpPr>
        <p:spPr>
          <a:xfrm>
            <a:off x="640080" y="3831336"/>
            <a:ext cx="1572768" cy="754380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30" name="Shape 20"/>
          <p:cNvSpPr/>
          <p:nvPr/>
        </p:nvSpPr>
        <p:spPr>
          <a:xfrm>
            <a:off x="2212848" y="3831336"/>
            <a:ext cx="1572768" cy="754380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32" name="Shape 21"/>
          <p:cNvSpPr/>
          <p:nvPr/>
        </p:nvSpPr>
        <p:spPr>
          <a:xfrm>
            <a:off x="3785616" y="3831336"/>
            <a:ext cx="1572768" cy="754380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34" name="Shape 22"/>
          <p:cNvSpPr/>
          <p:nvPr/>
        </p:nvSpPr>
        <p:spPr>
          <a:xfrm>
            <a:off x="5358384" y="3831337"/>
            <a:ext cx="1572768" cy="745670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36" name="Shape 23"/>
          <p:cNvSpPr/>
          <p:nvPr/>
        </p:nvSpPr>
        <p:spPr>
          <a:xfrm>
            <a:off x="6931152" y="3831337"/>
            <a:ext cx="1572768" cy="728624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38" name="Shape 24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39" name="Shape 25"/>
          <p:cNvSpPr/>
          <p:nvPr/>
        </p:nvSpPr>
        <p:spPr>
          <a:xfrm>
            <a:off x="0" y="4640580"/>
            <a:ext cx="91440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40" name="Text 26"/>
          <p:cNvSpPr/>
          <p:nvPr/>
        </p:nvSpPr>
        <p:spPr>
          <a:xfrm>
            <a:off x="182880" y="4668012"/>
            <a:ext cx="8778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Thank You  •  Questions &amp; Discussion</a:t>
            </a:r>
            <a:endParaRPr lang="en-US" sz="1700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05EFD12-9AFD-BF67-F833-5D35B6C5E2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162" y="3815946"/>
            <a:ext cx="804639" cy="74401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7F30524-3E37-75C2-9F9A-62FB467D85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3688" y="3920484"/>
            <a:ext cx="598152" cy="64451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8E00957-CF19-9848-5EA8-59D3EB47E2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5034" y="3887999"/>
            <a:ext cx="683498" cy="68900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B3178425-4F2E-4AEC-2266-AE8ECEA0ABF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-1" b="11490"/>
          <a:stretch>
            <a:fillRect/>
          </a:stretch>
        </p:blipFill>
        <p:spPr>
          <a:xfrm>
            <a:off x="5525778" y="3896760"/>
            <a:ext cx="1149342" cy="66320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33B218E-5718-77F4-D27F-8B5E842087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60334" y="3872816"/>
            <a:ext cx="714411" cy="687951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81B42306-EC59-2187-DF10-1774ED0590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60330" y="2896690"/>
            <a:ext cx="686390" cy="72335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157B1C43-B88B-3DEF-36A9-C20F5B17B7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93872" y="2890645"/>
            <a:ext cx="1206581" cy="729511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5F1B26F7-67ED-D278-ABF3-69F12E478F1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8695" y="2879327"/>
            <a:ext cx="1402259" cy="74028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E9D0CC57-742E-2B00-23BB-41B015084B6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49486" y="1855022"/>
            <a:ext cx="559206" cy="51446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201168"/>
            <a:ext cx="384048" cy="38404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0" y="658368"/>
            <a:ext cx="256032" cy="256032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56032" y="667512"/>
            <a:ext cx="59436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256032" y="786384"/>
            <a:ext cx="8631936" cy="54864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38" name="Shape 24"/>
          <p:cNvSpPr/>
          <p:nvPr/>
        </p:nvSpPr>
        <p:spPr>
          <a:xfrm>
            <a:off x="1637968" y="1086941"/>
            <a:ext cx="6865951" cy="3015933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39" name="Shape 25"/>
          <p:cNvSpPr/>
          <p:nvPr/>
        </p:nvSpPr>
        <p:spPr>
          <a:xfrm>
            <a:off x="0" y="4640580"/>
            <a:ext cx="91440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40" name="Text 26"/>
          <p:cNvSpPr/>
          <p:nvPr/>
        </p:nvSpPr>
        <p:spPr>
          <a:xfrm>
            <a:off x="1892410" y="1256306"/>
            <a:ext cx="6346334" cy="27272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Thank You </a:t>
            </a:r>
          </a:p>
          <a:p>
            <a:pPr marL="0" indent="0" algn="ctr">
              <a:buNone/>
            </a:pPr>
            <a:r>
              <a:rPr lang="en-US" sz="32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 </a:t>
            </a:r>
          </a:p>
          <a:p>
            <a:pPr marL="0" indent="0" algn="ctr">
              <a:buNone/>
            </a:pPr>
            <a:r>
              <a:rPr lang="en-US" sz="32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Questions &amp; Discussion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13288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73736" y="173736"/>
            <a:ext cx="566928" cy="566928"/>
          </a:xfrm>
          <a:prstGeom prst="roundRect">
            <a:avLst/>
          </a:prstGeom>
          <a:solidFill>
            <a:srgbClr val="005F6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" y="201168"/>
            <a:ext cx="8046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5F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Background &amp; Rationale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2179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1A3E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Context, burden, and the case for studying perceived social support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22960" y="896112"/>
            <a:ext cx="6217920" cy="27432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1024128"/>
            <a:ext cx="2688336" cy="3447288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101600" dist="381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01168" y="1024128"/>
            <a:ext cx="2688336" cy="45719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1133856"/>
            <a:ext cx="493776" cy="49377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92608" y="1709928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Depression Burden in AYA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521208" y="2212848"/>
            <a:ext cx="2194560" cy="27432"/>
          </a:xfrm>
          <a:prstGeom prst="rect">
            <a:avLst/>
          </a:prstGeom>
          <a:solidFill>
            <a:srgbClr val="005F6B">
              <a:alpha val="50000"/>
            </a:srgbClr>
          </a:solidFill>
          <a:ln w="12700">
            <a:solidFill>
              <a:srgbClr val="005F6B">
                <a:alpha val="5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47472" y="2322576"/>
            <a:ext cx="254203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0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Adolescents and youth living with HIV experience a disproportionate burden of depression and treatment challenges compared to adults</a:t>
            </a:r>
            <a:r>
              <a:rPr lang="en-US" sz="105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3081528" y="1024128"/>
            <a:ext cx="2944368" cy="3447288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101600" dist="381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3191256" y="1024128"/>
            <a:ext cx="2834640" cy="54864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1688" y="1133856"/>
            <a:ext cx="493776" cy="493776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282696" y="1709928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of Social Support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3511296" y="2212848"/>
            <a:ext cx="2194560" cy="27432"/>
          </a:xfrm>
          <a:prstGeom prst="rect">
            <a:avLst/>
          </a:prstGeom>
          <a:solidFill>
            <a:srgbClr val="028090">
              <a:alpha val="50000"/>
            </a:srgbClr>
          </a:solidFill>
          <a:ln w="12700">
            <a:solidFill>
              <a:srgbClr val="028090">
                <a:alpha val="50000"/>
              </a:srgbClr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3154680" y="2322576"/>
            <a:ext cx="28346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0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Social support plays a critical protective role in mental health and treatment engagement.</a:t>
            </a:r>
          </a:p>
          <a:p>
            <a:pPr>
              <a:lnSpc>
                <a:spcPct val="135000"/>
              </a:lnSpc>
            </a:pPr>
            <a:r>
              <a:rPr lang="en-US" sz="10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High levels of support are associated with improved self-esteem, better antiretroviral therapy (ART) adherence, and reduced suicidal ideation</a:t>
            </a:r>
            <a:r>
              <a:rPr lang="en-US" sz="105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sz="10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05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0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However, AYA with elevated depressive symptoms may experience diminished perceived social support</a:t>
            </a:r>
            <a:r>
              <a:rPr lang="en-US" sz="105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3, 4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10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</a:p>
        </p:txBody>
      </p:sp>
      <p:sp>
        <p:nvSpPr>
          <p:cNvPr id="19" name="Shape 15"/>
          <p:cNvSpPr/>
          <p:nvPr/>
        </p:nvSpPr>
        <p:spPr>
          <a:xfrm>
            <a:off x="6181344" y="1024128"/>
            <a:ext cx="2834640" cy="3694176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101600" dist="381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20" name="Shape 16"/>
          <p:cNvSpPr/>
          <p:nvPr/>
        </p:nvSpPr>
        <p:spPr>
          <a:xfrm>
            <a:off x="6181344" y="1024128"/>
            <a:ext cx="2834640" cy="54864"/>
          </a:xfrm>
          <a:prstGeom prst="rect">
            <a:avLst/>
          </a:prstGeom>
          <a:solidFill>
            <a:srgbClr val="5C8A00"/>
          </a:solidFill>
          <a:ln w="12700">
            <a:solidFill>
              <a:srgbClr val="5C8A00"/>
            </a:solidFill>
            <a:prstDash val="solid"/>
          </a:ln>
        </p:spPr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1776" y="1133856"/>
            <a:ext cx="493776" cy="493776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6272784" y="1709928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cs typeface="Arial" pitchFamily="34" charset="-120"/>
              </a:rPr>
              <a:t>Related Literature</a:t>
            </a:r>
            <a:endParaRPr lang="en-US" sz="1200" dirty="0"/>
          </a:p>
        </p:txBody>
      </p:sp>
      <p:sp>
        <p:nvSpPr>
          <p:cNvPr id="23" name="Shape 18"/>
          <p:cNvSpPr/>
          <p:nvPr/>
        </p:nvSpPr>
        <p:spPr>
          <a:xfrm>
            <a:off x="6501384" y="2212848"/>
            <a:ext cx="2194560" cy="27432"/>
          </a:xfrm>
          <a:prstGeom prst="rect">
            <a:avLst/>
          </a:prstGeom>
          <a:solidFill>
            <a:srgbClr val="5C8A00">
              <a:alpha val="50000"/>
            </a:srgbClr>
          </a:solidFill>
          <a:ln w="12700">
            <a:solidFill>
              <a:srgbClr val="5C8A00">
                <a:alpha val="50000"/>
              </a:srgbClr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6327648" y="2322576"/>
            <a:ext cx="254203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• AYA living with HIV face a significantly higher risk of mental health disorders compared to their HIV-negative peers.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• Approximately one-quarter to one-third of AYA in HIV care settings meet the criteria for clinical depression, a rate that remains stable across East African cohorts</a:t>
            </a:r>
            <a:r>
              <a:rPr kumimoji="0" lang="en-US" sz="105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5, 6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• HIV-related stigma — particularly internalized and anticipated forms consistently undermines perceived social support. </a:t>
            </a:r>
          </a:p>
          <a:p>
            <a:pPr lvl="0">
              <a:defRPr/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Stigma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creates social distance, leading AYA to withdraw from potential support networks to avoid disclosure or judgment</a:t>
            </a:r>
            <a:r>
              <a:rPr kumimoji="0" lang="en-US" sz="105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Shape 20"/>
          <p:cNvSpPr/>
          <p:nvPr/>
        </p:nvSpPr>
        <p:spPr>
          <a:xfrm>
            <a:off x="0" y="4896612"/>
            <a:ext cx="9144000" cy="246888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26" name="Shape 21"/>
          <p:cNvSpPr/>
          <p:nvPr/>
        </p:nvSpPr>
        <p:spPr>
          <a:xfrm>
            <a:off x="0" y="4896612"/>
            <a:ext cx="91440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201168" y="4919472"/>
            <a:ext cx="45720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C8EAF0"/>
                </a:solidFill>
              </a:rPr>
              <a:t>Grant #5R01MH133261-02</a:t>
            </a:r>
            <a:endParaRPr lang="en-US" sz="700" dirty="0"/>
          </a:p>
        </p:txBody>
      </p:sp>
      <p:sp>
        <p:nvSpPr>
          <p:cNvPr id="28" name="Shape 23"/>
          <p:cNvSpPr/>
          <p:nvPr/>
        </p:nvSpPr>
        <p:spPr>
          <a:xfrm>
            <a:off x="8833104" y="4901184"/>
            <a:ext cx="292608" cy="2240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567803" y="4697631"/>
            <a:ext cx="572126" cy="4337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73736" y="173736"/>
            <a:ext cx="566928" cy="566928"/>
          </a:xfrm>
          <a:prstGeom prst="roundRect">
            <a:avLst/>
          </a:prstGeom>
          <a:solidFill>
            <a:srgbClr val="005F6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" y="201168"/>
            <a:ext cx="8046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5F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Objectives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2179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1A3E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analysis set out to examine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22960" y="896112"/>
            <a:ext cx="6217920" cy="27432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1024128"/>
            <a:ext cx="2651760" cy="3808476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  <a:effectLst>
            <a:outerShdw blurRad="127000" dist="508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201168" y="1024128"/>
            <a:ext cx="2651760" cy="64008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1133856"/>
            <a:ext cx="25054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65760" y="1207008"/>
            <a:ext cx="2414016" cy="844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Perceived</a:t>
            </a:r>
            <a:endParaRPr lang="en-US" sz="2300" dirty="0"/>
          </a:p>
          <a:p>
            <a:pPr marL="0" indent="0" algn="ctr">
              <a:buNone/>
            </a:pPr>
            <a:r>
              <a:rPr lang="en-US" sz="2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Social Support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365760" y="2074164"/>
            <a:ext cx="24140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Key Variable / Focus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75488" y="2377440"/>
            <a:ext cx="2103120" cy="45719"/>
          </a:xfrm>
          <a:prstGeom prst="rect">
            <a:avLst/>
          </a:prstGeom>
          <a:solidFill>
            <a:srgbClr val="7ABA00">
              <a:alpha val="50000"/>
            </a:srgbClr>
          </a:solidFill>
          <a:ln w="12700">
            <a:solidFill>
              <a:srgbClr val="7ABA00">
                <a:alpha val="5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19456" y="3025140"/>
            <a:ext cx="2633472" cy="12725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Measured using the 12-item Interpersonal Support Evaluation List (ISEL-12) among AYA living with HIV and elevated depressive symptoms</a:t>
            </a:r>
          </a:p>
          <a:p>
            <a:pPr marL="0" indent="0" algn="ctr">
              <a:lnSpc>
                <a:spcPct val="130000"/>
              </a:lnSpc>
              <a:buNone/>
            </a:pPr>
            <a:endParaRPr lang="en-US" sz="950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Appraisal support: </a:t>
            </a:r>
            <a:r>
              <a:rPr lang="en-US" sz="1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having someone to turn to for advice or guidance on a personal problem; </a:t>
            </a: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Belonging support:</a:t>
            </a:r>
            <a:r>
              <a:rPr lang="en-US" sz="1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availability of someone to socialize or spend time with; </a:t>
            </a: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Tangible support: </a:t>
            </a:r>
            <a:r>
              <a:rPr lang="en-US" sz="1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availability of material help such as help with chores</a:t>
            </a:r>
            <a:endParaRPr lang="en-US" sz="950" dirty="0">
              <a:solidFill>
                <a:schemeClr val="bg1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017520" y="1024128"/>
            <a:ext cx="594360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017520" y="1024128"/>
            <a:ext cx="5943600" cy="54864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7248" y="1124712"/>
            <a:ext cx="274320" cy="27432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3474720" y="1133856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Objectives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3108960" y="1472184"/>
            <a:ext cx="566928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0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To examine perceived social support levels and the relationships between perceived social support, severity of depressive symptoms and other factors among adolescents and young adults (AYA) living with HIV in Kenya.</a:t>
            </a:r>
            <a:endParaRPr lang="en-US" sz="105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0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Contributing to the limited literature on perceived social support among youth living with HIV and experiencing psychological distress.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3017520" y="2825496"/>
            <a:ext cx="594360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3017520" y="2825496"/>
            <a:ext cx="5943600" cy="54864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7248" y="2926080"/>
            <a:ext cx="274320" cy="27432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3474720" y="29352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C8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Population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3108960" y="3273552"/>
            <a:ext cx="566928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0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AYA aged 16–24 years living with HIV with elevated depressive symptoms (PHQ-9 ≥5)</a:t>
            </a:r>
            <a:endParaRPr lang="en-US" sz="105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0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Enrolled across 30 HIV clinics in Kenya</a:t>
            </a:r>
            <a:endParaRPr lang="en-US" sz="1050" dirty="0"/>
          </a:p>
        </p:txBody>
      </p:sp>
      <p:sp>
        <p:nvSpPr>
          <p:cNvPr id="24" name="Shape 20"/>
          <p:cNvSpPr/>
          <p:nvPr/>
        </p:nvSpPr>
        <p:spPr>
          <a:xfrm>
            <a:off x="0" y="4896612"/>
            <a:ext cx="9144000" cy="246888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0" y="4896612"/>
            <a:ext cx="91440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201168" y="4919472"/>
            <a:ext cx="45720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C8EAF0"/>
                </a:solidFill>
              </a:rPr>
              <a:t>Grant #5R01MH133261-02</a:t>
            </a:r>
            <a:endParaRPr lang="en-US" sz="700" dirty="0"/>
          </a:p>
        </p:txBody>
      </p:sp>
      <p:sp>
        <p:nvSpPr>
          <p:cNvPr id="27" name="Shape 23"/>
          <p:cNvSpPr/>
          <p:nvPr/>
        </p:nvSpPr>
        <p:spPr>
          <a:xfrm>
            <a:off x="8833104" y="4901184"/>
            <a:ext cx="292608" cy="2240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549934" y="4698126"/>
            <a:ext cx="596258" cy="4520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73736" y="173736"/>
            <a:ext cx="566928" cy="566928"/>
          </a:xfrm>
          <a:prstGeom prst="roundRect">
            <a:avLst/>
          </a:prstGeom>
          <a:solidFill>
            <a:srgbClr val="02809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" y="201168"/>
            <a:ext cx="8046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5F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Methodology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2179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1A3E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Study design, participants, measures, and analysis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22960" y="896112"/>
            <a:ext cx="6217920" cy="27432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1024128"/>
            <a:ext cx="1993392" cy="3447288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101600" dist="381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01168" y="1024128"/>
            <a:ext cx="1993392" cy="50292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01168" y="1024128"/>
            <a:ext cx="1993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2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696" y="1609344"/>
            <a:ext cx="402336" cy="402336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4320" y="2103120"/>
            <a:ext cx="18470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Study Design &amp;</a:t>
            </a:r>
            <a:endParaRPr lang="en-US" sz="12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Participants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75488" y="2706624"/>
            <a:ext cx="1444752" cy="27432"/>
          </a:xfrm>
          <a:prstGeom prst="rect">
            <a:avLst/>
          </a:prstGeom>
          <a:solidFill>
            <a:srgbClr val="005F6B">
              <a:alpha val="45000"/>
            </a:srgbClr>
          </a:solidFill>
          <a:ln w="12700">
            <a:solidFill>
              <a:srgbClr val="005F6B">
                <a:alpha val="45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92608" y="2816352"/>
            <a:ext cx="181051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9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 data was analyzed from a trial conducted across 30 HIV clinics in Kenya. AYA aged 16–24 years with elevated depressive symptoms (Patient Health Questionnaire [PHQ-9] ≥5) were enrolled.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2203704" y="2212848"/>
            <a:ext cx="146304" cy="292608"/>
          </a:xfrm>
          <a:prstGeom prst="rightArrow">
            <a:avLst/>
          </a:prstGeom>
          <a:solidFill>
            <a:srgbClr val="7ABA00">
              <a:alpha val="80000"/>
            </a:srgbClr>
          </a:solidFill>
          <a:ln w="12700">
            <a:solidFill>
              <a:srgbClr val="7ABA00">
                <a:alpha val="80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2313432" y="1024128"/>
            <a:ext cx="1993392" cy="3447288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101600" dist="381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2313432" y="1024128"/>
            <a:ext cx="1993392" cy="50292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313432" y="1024128"/>
            <a:ext cx="1993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200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8960" y="1609344"/>
            <a:ext cx="402336" cy="402336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2386584" y="2103120"/>
            <a:ext cx="18470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Support</a:t>
            </a:r>
            <a:endParaRPr lang="en-US" sz="12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2587752" y="2706624"/>
            <a:ext cx="1444752" cy="27432"/>
          </a:xfrm>
          <a:prstGeom prst="rect">
            <a:avLst/>
          </a:prstGeom>
          <a:solidFill>
            <a:srgbClr val="028090">
              <a:alpha val="45000"/>
            </a:srgbClr>
          </a:solidFill>
          <a:ln w="12700">
            <a:solidFill>
              <a:srgbClr val="028090">
                <a:alpha val="45000"/>
              </a:srgbClr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2404872" y="2816352"/>
            <a:ext cx="181051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Perceived social support was measured using the 12-item Interpersonal Support Evaluation List (ISEL-12) – total (range: 0-36) and subscales: appraisal (0-12), belonging (0-12), and tangible support (0-12)..</a:t>
            </a:r>
            <a:endParaRPr lang="en-US" sz="950" dirty="0"/>
          </a:p>
        </p:txBody>
      </p:sp>
      <p:sp>
        <p:nvSpPr>
          <p:cNvPr id="22" name="Shape 18"/>
          <p:cNvSpPr/>
          <p:nvPr/>
        </p:nvSpPr>
        <p:spPr>
          <a:xfrm>
            <a:off x="4315968" y="2212848"/>
            <a:ext cx="146304" cy="292608"/>
          </a:xfrm>
          <a:prstGeom prst="rightArrow">
            <a:avLst/>
          </a:prstGeom>
          <a:solidFill>
            <a:srgbClr val="7ABA00">
              <a:alpha val="80000"/>
            </a:srgbClr>
          </a:solidFill>
          <a:ln w="12700">
            <a:solidFill>
              <a:srgbClr val="7ABA00">
                <a:alpha val="80000"/>
              </a:srgbClr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4425696" y="1024128"/>
            <a:ext cx="1993392" cy="3447288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101600" dist="381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4" name="Shape 20"/>
          <p:cNvSpPr/>
          <p:nvPr/>
        </p:nvSpPr>
        <p:spPr>
          <a:xfrm>
            <a:off x="4425696" y="1024128"/>
            <a:ext cx="1993392" cy="50292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4425696" y="1024128"/>
            <a:ext cx="1993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200" dirty="0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1224" y="1609344"/>
            <a:ext cx="402336" cy="402336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4498848" y="2103120"/>
            <a:ext cx="18470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Depressive</a:t>
            </a:r>
            <a:endParaRPr lang="en-US" sz="12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Symptom Severity</a:t>
            </a:r>
            <a:endParaRPr lang="en-US" sz="1200" dirty="0"/>
          </a:p>
        </p:txBody>
      </p:sp>
      <p:sp>
        <p:nvSpPr>
          <p:cNvPr id="28" name="Shape 23"/>
          <p:cNvSpPr/>
          <p:nvPr/>
        </p:nvSpPr>
        <p:spPr>
          <a:xfrm>
            <a:off x="4700016" y="2706624"/>
            <a:ext cx="1444752" cy="27432"/>
          </a:xfrm>
          <a:prstGeom prst="rect">
            <a:avLst/>
          </a:prstGeom>
          <a:solidFill>
            <a:srgbClr val="005F6B">
              <a:alpha val="45000"/>
            </a:srgbClr>
          </a:solidFill>
          <a:ln w="12700">
            <a:solidFill>
              <a:srgbClr val="005F6B">
                <a:alpha val="45000"/>
              </a:srgbClr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4517136" y="2816352"/>
            <a:ext cx="181051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9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Depressive symptom severity was categorized as mild (PHQ-9 scores: 5-9), moderate (10-19), and severe (≥19).</a:t>
            </a:r>
            <a:endParaRPr lang="en-US" sz="950" dirty="0"/>
          </a:p>
        </p:txBody>
      </p:sp>
      <p:sp>
        <p:nvSpPr>
          <p:cNvPr id="30" name="Shape 25"/>
          <p:cNvSpPr/>
          <p:nvPr/>
        </p:nvSpPr>
        <p:spPr>
          <a:xfrm>
            <a:off x="6428232" y="2212848"/>
            <a:ext cx="146304" cy="292608"/>
          </a:xfrm>
          <a:prstGeom prst="rightArrow">
            <a:avLst/>
          </a:prstGeom>
          <a:solidFill>
            <a:srgbClr val="7ABA00">
              <a:alpha val="80000"/>
            </a:srgbClr>
          </a:solidFill>
          <a:ln w="12700">
            <a:solidFill>
              <a:srgbClr val="7ABA00">
                <a:alpha val="80000"/>
              </a:srgbClr>
            </a:solidFill>
            <a:prstDash val="solid"/>
          </a:ln>
        </p:spPr>
      </p:sp>
      <p:sp>
        <p:nvSpPr>
          <p:cNvPr id="31" name="Shape 26"/>
          <p:cNvSpPr/>
          <p:nvPr/>
        </p:nvSpPr>
        <p:spPr>
          <a:xfrm>
            <a:off x="6537960" y="1024128"/>
            <a:ext cx="1993392" cy="3447288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101600" dist="381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32" name="Shape 27"/>
          <p:cNvSpPr/>
          <p:nvPr/>
        </p:nvSpPr>
        <p:spPr>
          <a:xfrm>
            <a:off x="6537960" y="1024128"/>
            <a:ext cx="1993392" cy="502920"/>
          </a:xfrm>
          <a:prstGeom prst="rect">
            <a:avLst/>
          </a:prstGeom>
          <a:solidFill>
            <a:srgbClr val="5C8A00"/>
          </a:solidFill>
          <a:ln w="12700">
            <a:solidFill>
              <a:srgbClr val="5C8A00"/>
            </a:solidFill>
            <a:prstDash val="solid"/>
          </a:ln>
        </p:spPr>
      </p:sp>
      <p:sp>
        <p:nvSpPr>
          <p:cNvPr id="33" name="Text 28"/>
          <p:cNvSpPr/>
          <p:nvPr/>
        </p:nvSpPr>
        <p:spPr>
          <a:xfrm>
            <a:off x="6537960" y="1024128"/>
            <a:ext cx="1993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200" dirty="0"/>
          </a:p>
        </p:txBody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3488" y="1609344"/>
            <a:ext cx="402336" cy="402336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6611112" y="2103120"/>
            <a:ext cx="18470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Statistical</a:t>
            </a:r>
            <a:endParaRPr lang="en-US" sz="12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Analysis</a:t>
            </a:r>
            <a:endParaRPr lang="en-US" sz="1200" dirty="0"/>
          </a:p>
        </p:txBody>
      </p:sp>
      <p:sp>
        <p:nvSpPr>
          <p:cNvPr id="36" name="Shape 30"/>
          <p:cNvSpPr/>
          <p:nvPr/>
        </p:nvSpPr>
        <p:spPr>
          <a:xfrm>
            <a:off x="6812280" y="2706624"/>
            <a:ext cx="1444752" cy="27432"/>
          </a:xfrm>
          <a:prstGeom prst="rect">
            <a:avLst/>
          </a:prstGeom>
          <a:solidFill>
            <a:srgbClr val="5C8A00">
              <a:alpha val="45000"/>
            </a:srgbClr>
          </a:solidFill>
          <a:ln w="12700">
            <a:solidFill>
              <a:srgbClr val="5C8A00">
                <a:alpha val="45000"/>
              </a:srgbClr>
            </a:solidFill>
            <a:prstDash val="solid"/>
          </a:ln>
        </p:spPr>
      </p:sp>
      <p:sp>
        <p:nvSpPr>
          <p:cNvPr id="37" name="Text 31"/>
          <p:cNvSpPr/>
          <p:nvPr/>
        </p:nvSpPr>
        <p:spPr>
          <a:xfrm>
            <a:off x="6629400" y="2816352"/>
            <a:ext cx="181051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9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Bivariate regression analyses assessed associations between ISEL-12 scores and key covariates, reporting mean differences (MD) and 95% confidence intervals (95%CI).</a:t>
            </a:r>
            <a:endParaRPr lang="en-US" sz="950" dirty="0"/>
          </a:p>
        </p:txBody>
      </p:sp>
      <p:sp>
        <p:nvSpPr>
          <p:cNvPr id="38" name="Shape 32"/>
          <p:cNvSpPr/>
          <p:nvPr/>
        </p:nvSpPr>
        <p:spPr>
          <a:xfrm>
            <a:off x="0" y="4896612"/>
            <a:ext cx="9144000" cy="246888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39" name="Shape 33"/>
          <p:cNvSpPr/>
          <p:nvPr/>
        </p:nvSpPr>
        <p:spPr>
          <a:xfrm>
            <a:off x="0" y="4896612"/>
            <a:ext cx="91440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40" name="Text 34"/>
          <p:cNvSpPr/>
          <p:nvPr/>
        </p:nvSpPr>
        <p:spPr>
          <a:xfrm>
            <a:off x="201168" y="4919472"/>
            <a:ext cx="45720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C8EAF0"/>
                </a:solidFill>
              </a:rPr>
              <a:t>Grant #5R01MH133261-02</a:t>
            </a:r>
            <a:endParaRPr lang="en-US" sz="700" dirty="0"/>
          </a:p>
        </p:txBody>
      </p:sp>
      <p:sp>
        <p:nvSpPr>
          <p:cNvPr id="41" name="Shape 35"/>
          <p:cNvSpPr/>
          <p:nvPr/>
        </p:nvSpPr>
        <p:spPr>
          <a:xfrm>
            <a:off x="8833104" y="4901184"/>
            <a:ext cx="292608" cy="2240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42" name="Image 4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486563" y="4642316"/>
            <a:ext cx="653413" cy="4953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73736" y="173736"/>
            <a:ext cx="566928" cy="566928"/>
          </a:xfrm>
          <a:prstGeom prst="roundRect">
            <a:avLst/>
          </a:prstGeom>
          <a:solidFill>
            <a:srgbClr val="005F6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05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" y="201168"/>
            <a:ext cx="8046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5F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Results &amp; Outcomes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2179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1A3E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Participant characteristics &amp; key outcomes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22960" y="896112"/>
            <a:ext cx="6217920" cy="27432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1024128"/>
            <a:ext cx="2834640" cy="91440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01168" y="1042416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 = 600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201168" y="160020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Study Population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191256" y="1024128"/>
            <a:ext cx="2834640" cy="9144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191256" y="1042416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64.3%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3191256" y="160020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Mild Depressive Symptoms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181344" y="1024128"/>
            <a:ext cx="2834640" cy="914400"/>
          </a:xfrm>
          <a:prstGeom prst="rect">
            <a:avLst/>
          </a:prstGeom>
          <a:solidFill>
            <a:srgbClr val="5C8A00"/>
          </a:solidFill>
          <a:ln w="12700">
            <a:solidFill>
              <a:srgbClr val="5C8A00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181344" y="1042416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21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6181344" y="160020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Median ISEL-12 Score (Moderate)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201168" y="2066544"/>
            <a:ext cx="320040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01168" y="2066544"/>
            <a:ext cx="3200400" cy="54864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896" y="2157984"/>
            <a:ext cx="256032" cy="256032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640080" y="2167128"/>
            <a:ext cx="25603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Study Population (N = 600)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292608" y="2496312"/>
            <a:ext cx="3017520" cy="1810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8000"/>
              </a:lnSpc>
              <a:buNone/>
            </a:pPr>
            <a:r>
              <a:rPr lang="en-US" sz="10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Median age: 19.6 years (IQR: 17.7–21.9); 66.5% female</a:t>
            </a:r>
            <a:endParaRPr lang="en-US" sz="1000" dirty="0"/>
          </a:p>
          <a:p>
            <a:pPr marL="0" indent="0" algn="l">
              <a:lnSpc>
                <a:spcPct val="138000"/>
              </a:lnSpc>
              <a:buNone/>
            </a:pPr>
            <a:r>
              <a:rPr lang="en-US" sz="10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59.8% in school; among out-of-school: 75.8% unemployed</a:t>
            </a:r>
            <a:endParaRPr lang="en-US" sz="1000" dirty="0"/>
          </a:p>
          <a:p>
            <a:pPr marL="0" indent="0" algn="l">
              <a:lnSpc>
                <a:spcPct val="138000"/>
              </a:lnSpc>
              <a:buNone/>
            </a:pPr>
            <a:r>
              <a:rPr lang="en-US" sz="10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54.7% lost ≥1 parent; 30.3% in a relationship</a:t>
            </a:r>
            <a:endParaRPr lang="en-US" sz="1000" dirty="0"/>
          </a:p>
          <a:p>
            <a:pPr marL="0" indent="0" algn="l">
              <a:lnSpc>
                <a:spcPct val="138000"/>
              </a:lnSpc>
              <a:buNone/>
            </a:pPr>
            <a:r>
              <a:rPr lang="en-US" sz="10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48.7% experienced ≥1 form of violence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3547872" y="2066544"/>
            <a:ext cx="5394960" cy="2377440"/>
          </a:xfrm>
          <a:prstGeom prst="rect">
            <a:avLst/>
          </a:prstGeom>
          <a:solidFill>
            <a:srgbClr val="FFFFFF"/>
          </a:solidFill>
          <a:ln w="19050">
            <a:solidFill>
              <a:srgbClr val="BE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22" name="Shape 19"/>
          <p:cNvSpPr/>
          <p:nvPr/>
        </p:nvSpPr>
        <p:spPr>
          <a:xfrm>
            <a:off x="3547872" y="2066544"/>
            <a:ext cx="5394960" cy="54864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0" y="2157984"/>
            <a:ext cx="256032" cy="256032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3986784" y="2167128"/>
            <a:ext cx="4800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C8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Mental Health &amp; HIV-related Factors</a:t>
            </a:r>
            <a:endParaRPr lang="en-US" sz="1200" dirty="0"/>
          </a:p>
        </p:txBody>
      </p:sp>
      <p:sp>
        <p:nvSpPr>
          <p:cNvPr id="25" name="Shape 21"/>
          <p:cNvSpPr/>
          <p:nvPr/>
        </p:nvSpPr>
        <p:spPr>
          <a:xfrm>
            <a:off x="3675888" y="2505456"/>
            <a:ext cx="5120640" cy="1801368"/>
          </a:xfrm>
          <a:prstGeom prst="rect">
            <a:avLst/>
          </a:prstGeom>
          <a:solidFill>
            <a:srgbClr val="F4FBFE"/>
          </a:solidFill>
          <a:ln w="19050">
            <a:solidFill>
              <a:srgbClr val="BEE0EA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3790188" y="2596896"/>
            <a:ext cx="4892040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Depression: 64.3% mild, 23.0% moderate, 12.7% severe</a:t>
            </a:r>
            <a:endParaRPr lang="en-US" sz="10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Stigma: 53.1% anticipated, 40.0% perceived, ~13% experienced/internalized</a:t>
            </a:r>
            <a:endParaRPr lang="en-US" sz="10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15% reported poor ART adherence</a:t>
            </a:r>
            <a:endParaRPr lang="en-US" sz="1000" dirty="0"/>
          </a:p>
          <a:p>
            <a:pPr marL="0" indent="0" algn="l">
              <a:lnSpc>
                <a:spcPct val="130000"/>
              </a:lnSpc>
              <a:spcBef>
                <a:spcPts val="600"/>
              </a:spcBef>
              <a:buNone/>
            </a:pPr>
            <a:r>
              <a:rPr lang="en-US" sz="1100" b="1" dirty="0">
                <a:solidFill>
                  <a:srgbClr val="00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Perceived Social Support (ISEL-12)</a:t>
            </a:r>
            <a:endParaRPr lang="en-US" sz="11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Median: 21 (IQR: 17–24) → moderate overall</a:t>
            </a:r>
            <a:endParaRPr lang="en-US" sz="10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Subscales: Belonging: 8 (6–10) highest; Appraisal: 6 (5–9); Tangible: 6 (4–7) lowest</a:t>
            </a:r>
            <a:endParaRPr lang="en-US" sz="1000" dirty="0"/>
          </a:p>
        </p:txBody>
      </p:sp>
      <p:sp>
        <p:nvSpPr>
          <p:cNvPr id="27" name="Shape 23"/>
          <p:cNvSpPr/>
          <p:nvPr/>
        </p:nvSpPr>
        <p:spPr>
          <a:xfrm>
            <a:off x="0" y="4896612"/>
            <a:ext cx="9144000" cy="246888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0" y="4896612"/>
            <a:ext cx="91440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201168" y="4919472"/>
            <a:ext cx="45720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C8EAF0"/>
                </a:solidFill>
              </a:rPr>
              <a:t>Grant #5R01MH133261-02</a:t>
            </a:r>
            <a:endParaRPr lang="en-US" sz="700" dirty="0"/>
          </a:p>
        </p:txBody>
      </p:sp>
      <p:sp>
        <p:nvSpPr>
          <p:cNvPr id="30" name="Shape 26"/>
          <p:cNvSpPr/>
          <p:nvPr/>
        </p:nvSpPr>
        <p:spPr>
          <a:xfrm>
            <a:off x="8833104" y="4901184"/>
            <a:ext cx="292608" cy="2240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557527" y="4705693"/>
            <a:ext cx="569923" cy="43203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73736" y="173736"/>
            <a:ext cx="566928" cy="566928"/>
          </a:xfrm>
          <a:prstGeom prst="roundRect">
            <a:avLst/>
          </a:prstGeom>
          <a:solidFill>
            <a:srgbClr val="005F6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06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" y="201168"/>
            <a:ext cx="8046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5F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Findings Tables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2179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1A3E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 1. Participant Characteristics Among Adolescents and Young Adults Living with HIV in Kenya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22960" y="896112"/>
            <a:ext cx="6217920" cy="27432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C02F3BB6-8D93-825E-61F5-B0B0039859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521172"/>
              </p:ext>
            </p:extLst>
          </p:nvPr>
        </p:nvGraphicFramePr>
        <p:xfrm>
          <a:off x="572000" y="960000"/>
          <a:ext cx="8000000" cy="3320808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4000000">
                  <a:extLst>
                    <a:ext uri="{9D8B030D-6E8A-4147-A177-3AD203B41FA5}">
                      <a16:colId xmlns:a16="http://schemas.microsoft.com/office/drawing/2014/main" val="3560945612"/>
                    </a:ext>
                  </a:extLst>
                </a:gridCol>
                <a:gridCol w="4000000">
                  <a:extLst>
                    <a:ext uri="{9D8B030D-6E8A-4147-A177-3AD203B41FA5}">
                      <a16:colId xmlns:a16="http://schemas.microsoft.com/office/drawing/2014/main" val="294204031"/>
                    </a:ext>
                  </a:extLst>
                </a:gridCol>
              </a:tblGrid>
              <a:tr h="130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100" dirty="0">
                          <a:effectLst/>
                        </a:rPr>
                        <a:t>Characteristics (N=600)</a:t>
                      </a:r>
                      <a:endParaRPr lang="en-US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100" dirty="0">
                          <a:effectLst/>
                        </a:rPr>
                        <a:t>N (%) or median (IQR)</a:t>
                      </a:r>
                      <a:endParaRPr lang="en-US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extLst>
                  <a:ext uri="{0D108BD9-81ED-4DB2-BD59-A6C34878D82A}">
                    <a16:rowId xmlns:a16="http://schemas.microsoft.com/office/drawing/2014/main" val="2055420831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Age (yrs)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19.6 (17.7 – 21.9)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extLst>
                  <a:ext uri="{0D108BD9-81ED-4DB2-BD59-A6C34878D82A}">
                    <a16:rowId xmlns:a16="http://schemas.microsoft.com/office/drawing/2014/main" val="1523699344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Female 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399 (66.5%)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extLst>
                  <a:ext uri="{0D108BD9-81ED-4DB2-BD59-A6C34878D82A}">
                    <a16:rowId xmlns:a16="http://schemas.microsoft.com/office/drawing/2014/main" val="3298132295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Currently in school 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359 (59.8%)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extLst>
                  <a:ext uri="{0D108BD9-81ED-4DB2-BD59-A6C34878D82A}">
                    <a16:rowId xmlns:a16="http://schemas.microsoft.com/office/drawing/2014/main" val="3354237359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Highest level of education completed (n=240)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 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extLst>
                  <a:ext uri="{0D108BD9-81ED-4DB2-BD59-A6C34878D82A}">
                    <a16:rowId xmlns:a16="http://schemas.microsoft.com/office/drawing/2014/main" val="2103697489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Primary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55 (22.9%)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extLst>
                  <a:ext uri="{0D108BD9-81ED-4DB2-BD59-A6C34878D82A}">
                    <a16:rowId xmlns:a16="http://schemas.microsoft.com/office/drawing/2014/main" val="1264488217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Secondary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159 (66.3%)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extLst>
                  <a:ext uri="{0D108BD9-81ED-4DB2-BD59-A6C34878D82A}">
                    <a16:rowId xmlns:a16="http://schemas.microsoft.com/office/drawing/2014/main" val="2665247927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College/University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26 (10.8%)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extLst>
                  <a:ext uri="{0D108BD9-81ED-4DB2-BD59-A6C34878D82A}">
                    <a16:rowId xmlns:a16="http://schemas.microsoft.com/office/drawing/2014/main" val="2156940492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Employment status (n=240)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100">
                          <a:effectLst/>
                        </a:rPr>
                        <a:t> 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extLst>
                  <a:ext uri="{0D108BD9-81ED-4DB2-BD59-A6C34878D82A}">
                    <a16:rowId xmlns:a16="http://schemas.microsoft.com/office/drawing/2014/main" val="3084737659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Employed/self employed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58 (24.2%)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1200277171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Not employed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182 (75.8%)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3906754011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Parent alive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100">
                          <a:effectLst/>
                        </a:rPr>
                        <a:t> 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extLst>
                  <a:ext uri="{0D108BD9-81ED-4DB2-BD59-A6C34878D82A}">
                    <a16:rowId xmlns:a16="http://schemas.microsoft.com/office/drawing/2014/main" val="1807501238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</a:rPr>
                        <a:t>Both </a:t>
                      </a:r>
                      <a:endParaRPr lang="en-US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272 (45.3%)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1801129961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Mother 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154 (25.7%)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1808117040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Father 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78 (13.0%)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1515846997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Neither 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96 (16.0%)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1161685132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Marital Status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100">
                          <a:effectLst/>
                        </a:rPr>
                        <a:t> 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902502278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Currently in a relationship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182 (30.3%)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597779623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Currently not in a relationship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409 (68.2%)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1516139052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No answer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9 (1.5%)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641181966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Depressive symptoms (PHQ-9)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</a:rPr>
                        <a:t> </a:t>
                      </a:r>
                      <a:endParaRPr lang="en-US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3856215497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Minimal/mild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386 (64.3%)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279525982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Moderate (10–14)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138 (23.0%)</a:t>
                      </a:r>
                      <a:endParaRPr lang="en-US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1681244049"/>
                  </a:ext>
                </a:extLst>
              </a:tr>
              <a:tr h="1300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</a:rPr>
                        <a:t>Severe (≥15)</a:t>
                      </a:r>
                      <a:endParaRPr lang="en-US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</a:rPr>
                        <a:t>76 (12.7%)</a:t>
                      </a:r>
                      <a:endParaRPr lang="en-US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3175" marB="3175" anchor="b"/>
                </a:tc>
                <a:extLst>
                  <a:ext uri="{0D108BD9-81ED-4DB2-BD59-A6C34878D82A}">
                    <a16:rowId xmlns:a16="http://schemas.microsoft.com/office/drawing/2014/main" val="3192285332"/>
                  </a:ext>
                </a:extLst>
              </a:tr>
            </a:tbl>
          </a:graphicData>
        </a:graphic>
      </p:graphicFrame>
      <p:sp>
        <p:nvSpPr>
          <p:cNvPr id="27" name="Shape 23"/>
          <p:cNvSpPr/>
          <p:nvPr/>
        </p:nvSpPr>
        <p:spPr>
          <a:xfrm>
            <a:off x="0" y="4896612"/>
            <a:ext cx="9144000" cy="246888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0" y="4896612"/>
            <a:ext cx="91440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201168" y="4919472"/>
            <a:ext cx="45720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C8EAF0"/>
                </a:solidFill>
              </a:rPr>
              <a:t>Grant #5R01MH133261-02</a:t>
            </a:r>
            <a:endParaRPr lang="en-US" sz="700" dirty="0"/>
          </a:p>
        </p:txBody>
      </p:sp>
      <p:sp>
        <p:nvSpPr>
          <p:cNvPr id="30" name="Shape 26"/>
          <p:cNvSpPr/>
          <p:nvPr/>
        </p:nvSpPr>
        <p:spPr>
          <a:xfrm>
            <a:off x="8833104" y="4901184"/>
            <a:ext cx="292608" cy="2240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57527" y="4705693"/>
            <a:ext cx="569923" cy="43203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73736" y="173736"/>
            <a:ext cx="566928" cy="566928"/>
          </a:xfrm>
          <a:prstGeom prst="roundRect">
            <a:avLst/>
          </a:prstGeom>
          <a:solidFill>
            <a:srgbClr val="005F6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07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" y="201168"/>
            <a:ext cx="8046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5F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Findings Tables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2179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1A3E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 1. Participant Characteristics Among Adolescents and Young Adults Living with HIV in Kenya (continued)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22960" y="896112"/>
            <a:ext cx="6217920" cy="27432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graphicFrame>
        <p:nvGraphicFramePr>
          <p:cNvPr id="7" name="Table 1">
            <a:extLst>
              <a:ext uri="{FF2B5EF4-FFF2-40B4-BE49-F238E27FC236}">
                <a16:creationId xmlns:a16="http://schemas.microsoft.com/office/drawing/2014/main" id="{1115DD81-AABE-18EA-FE02-F1F112B7FF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248633"/>
              </p:ext>
            </p:extLst>
          </p:nvPr>
        </p:nvGraphicFramePr>
        <p:xfrm>
          <a:off x="572000" y="1635628"/>
          <a:ext cx="8000000" cy="2525779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823549">
                  <a:extLst>
                    <a:ext uri="{9D8B030D-6E8A-4147-A177-3AD203B41FA5}">
                      <a16:colId xmlns:a16="http://schemas.microsoft.com/office/drawing/2014/main" val="3392482196"/>
                    </a:ext>
                  </a:extLst>
                </a:gridCol>
                <a:gridCol w="5176451">
                  <a:extLst>
                    <a:ext uri="{9D8B030D-6E8A-4147-A177-3AD203B41FA5}">
                      <a16:colId xmlns:a16="http://schemas.microsoft.com/office/drawing/2014/main" val="1116657727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</a:rPr>
                        <a:t>Characteristics (N=600)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</a:rPr>
                        <a:t>N (%) or median (IQR)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extLst>
                  <a:ext uri="{0D108BD9-81ED-4DB2-BD59-A6C34878D82A}">
                    <a16:rowId xmlns:a16="http://schemas.microsoft.com/office/drawing/2014/main" val="343682770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00" dirty="0">
                          <a:effectLst/>
                        </a:rPr>
                        <a:t>HIV related stigma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b"/>
                </a:tc>
                <a:extLst>
                  <a:ext uri="{0D108BD9-81ED-4DB2-BD59-A6C34878D82A}">
                    <a16:rowId xmlns:a16="http://schemas.microsoft.com/office/drawing/2014/main" val="218355095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</a:rPr>
                        <a:t>(Experienced) Stigma (n=556)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76 (13.7%)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b"/>
                </a:tc>
                <a:extLst>
                  <a:ext uri="{0D108BD9-81ED-4DB2-BD59-A6C34878D82A}">
                    <a16:rowId xmlns:a16="http://schemas.microsoft.com/office/drawing/2014/main" val="112246851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Internalized (Self) Stigma (n=592)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78 (13.2%)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b"/>
                </a:tc>
                <a:extLst>
                  <a:ext uri="{0D108BD9-81ED-4DB2-BD59-A6C34878D82A}">
                    <a16:rowId xmlns:a16="http://schemas.microsoft.com/office/drawing/2014/main" val="402523258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Perceived stigma (n=583) 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233 (40.0%)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b"/>
                </a:tc>
                <a:extLst>
                  <a:ext uri="{0D108BD9-81ED-4DB2-BD59-A6C34878D82A}">
                    <a16:rowId xmlns:a16="http://schemas.microsoft.com/office/drawing/2014/main" val="116385751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Anticipated stigma (n=590)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313 (53.1%)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b"/>
                </a:tc>
                <a:extLst>
                  <a:ext uri="{0D108BD9-81ED-4DB2-BD59-A6C34878D82A}">
                    <a16:rowId xmlns:a16="http://schemas.microsoft.com/office/drawing/2014/main" val="237615588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ART adherence (n=596)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effectLst/>
                        </a:rPr>
                        <a:t> 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extLst>
                  <a:ext uri="{0D108BD9-81ED-4DB2-BD59-A6C34878D82A}">
                    <a16:rowId xmlns:a16="http://schemas.microsoft.com/office/drawing/2014/main" val="320595370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Did not miss &gt;2 doses in last 30 days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490 (85.1%)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extLst>
                  <a:ext uri="{0D108BD9-81ED-4DB2-BD59-A6C34878D82A}">
                    <a16:rowId xmlns:a16="http://schemas.microsoft.com/office/drawing/2014/main" val="203500462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</a:rPr>
                        <a:t>Missed &gt;2 doses in last 30 days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86 (14.9%)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extLst>
                  <a:ext uri="{0D108BD9-81ED-4DB2-BD59-A6C34878D82A}">
                    <a16:rowId xmlns:a16="http://schemas.microsoft.com/office/drawing/2014/main" val="409054423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</a:rPr>
                        <a:t>Ever experienced any violence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292 (48.7%)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b"/>
                </a:tc>
                <a:extLst>
                  <a:ext uri="{0D108BD9-81ED-4DB2-BD59-A6C34878D82A}">
                    <a16:rowId xmlns:a16="http://schemas.microsoft.com/office/drawing/2014/main" val="32188097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Perceived social support (ISEL-12)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b"/>
                </a:tc>
                <a:extLst>
                  <a:ext uri="{0D108BD9-81ED-4DB2-BD59-A6C34878D82A}">
                    <a16:rowId xmlns:a16="http://schemas.microsoft.com/office/drawing/2014/main" val="17077089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Total score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21 (17, 24)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b"/>
                </a:tc>
                <a:extLst>
                  <a:ext uri="{0D108BD9-81ED-4DB2-BD59-A6C34878D82A}">
                    <a16:rowId xmlns:a16="http://schemas.microsoft.com/office/drawing/2014/main" val="42180688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Appraisal support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6 (5, 9)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b"/>
                </a:tc>
                <a:extLst>
                  <a:ext uri="{0D108BD9-81ED-4DB2-BD59-A6C34878D82A}">
                    <a16:rowId xmlns:a16="http://schemas.microsoft.com/office/drawing/2014/main" val="410758970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Belonging support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8 (6, 10)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b"/>
                </a:tc>
                <a:extLst>
                  <a:ext uri="{0D108BD9-81ED-4DB2-BD59-A6C34878D82A}">
                    <a16:rowId xmlns:a16="http://schemas.microsoft.com/office/drawing/2014/main" val="12955513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>
                          <a:effectLst/>
                        </a:rPr>
                        <a:t>Tangible support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effectLst/>
                        </a:rPr>
                        <a:t>6 (4, 7)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b"/>
                </a:tc>
                <a:extLst>
                  <a:ext uri="{0D108BD9-81ED-4DB2-BD59-A6C34878D82A}">
                    <a16:rowId xmlns:a16="http://schemas.microsoft.com/office/drawing/2014/main" val="2122488112"/>
                  </a:ext>
                </a:extLst>
              </a:tr>
            </a:tbl>
          </a:graphicData>
        </a:graphic>
      </p:graphicFrame>
      <p:sp>
        <p:nvSpPr>
          <p:cNvPr id="27" name="Shape 23"/>
          <p:cNvSpPr/>
          <p:nvPr/>
        </p:nvSpPr>
        <p:spPr>
          <a:xfrm>
            <a:off x="0" y="4896612"/>
            <a:ext cx="9144000" cy="246888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0" y="4896612"/>
            <a:ext cx="91440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201168" y="4919472"/>
            <a:ext cx="45720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C8EAF0"/>
                </a:solidFill>
              </a:rPr>
              <a:t>Grant #5R01MH133261-02</a:t>
            </a:r>
            <a:endParaRPr lang="en-US" sz="700" dirty="0"/>
          </a:p>
        </p:txBody>
      </p:sp>
      <p:sp>
        <p:nvSpPr>
          <p:cNvPr id="30" name="Shape 26"/>
          <p:cNvSpPr/>
          <p:nvPr/>
        </p:nvSpPr>
        <p:spPr>
          <a:xfrm>
            <a:off x="8833104" y="4901184"/>
            <a:ext cx="292608" cy="2240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57527" y="4705693"/>
            <a:ext cx="569923" cy="43203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73736" y="173736"/>
            <a:ext cx="566928" cy="566928"/>
          </a:xfrm>
          <a:prstGeom prst="roundRect">
            <a:avLst/>
          </a:prstGeom>
          <a:solidFill>
            <a:srgbClr val="005F6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07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" y="201168"/>
            <a:ext cx="8046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5F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Findings Tables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2179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1A3E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Associations between participant characteristics and total perceived social support (ISEL total score), β (95% CI)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22960" y="896112"/>
            <a:ext cx="6217920" cy="27432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9D08B117-6B7F-6554-3E29-3893E8794A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949516"/>
              </p:ext>
            </p:extLst>
          </p:nvPr>
        </p:nvGraphicFramePr>
        <p:xfrm>
          <a:off x="572000" y="1632893"/>
          <a:ext cx="8000000" cy="236753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621683">
                  <a:extLst>
                    <a:ext uri="{9D8B030D-6E8A-4147-A177-3AD203B41FA5}">
                      <a16:colId xmlns:a16="http://schemas.microsoft.com/office/drawing/2014/main" val="584238450"/>
                    </a:ext>
                  </a:extLst>
                </a:gridCol>
                <a:gridCol w="3115188">
                  <a:extLst>
                    <a:ext uri="{9D8B030D-6E8A-4147-A177-3AD203B41FA5}">
                      <a16:colId xmlns:a16="http://schemas.microsoft.com/office/drawing/2014/main" val="4121148145"/>
                    </a:ext>
                  </a:extLst>
                </a:gridCol>
                <a:gridCol w="1263129">
                  <a:extLst>
                    <a:ext uri="{9D8B030D-6E8A-4147-A177-3AD203B41FA5}">
                      <a16:colId xmlns:a16="http://schemas.microsoft.com/office/drawing/2014/main" val="2262538924"/>
                    </a:ext>
                  </a:extLst>
                </a:gridCol>
              </a:tblGrid>
              <a:tr h="1762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b="1" kern="100">
                          <a:effectLst/>
                        </a:rPr>
                        <a:t>Participant characteristics</a:t>
                      </a:r>
                      <a:endParaRPr lang="en-US" sz="95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b="1" kern="100" dirty="0">
                          <a:effectLst/>
                        </a:rPr>
                        <a:t>Total ISEL score, β (95% CI)</a:t>
                      </a:r>
                      <a:endParaRPr lang="en-US" sz="9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b="1" kern="100" dirty="0">
                          <a:effectLst/>
                        </a:rPr>
                        <a:t>p value</a:t>
                      </a:r>
                      <a:endParaRPr lang="en-US" sz="9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ctr"/>
                </a:tc>
                <a:extLst>
                  <a:ext uri="{0D108BD9-81ED-4DB2-BD59-A6C34878D82A}">
                    <a16:rowId xmlns:a16="http://schemas.microsoft.com/office/drawing/2014/main" val="2938172068"/>
                  </a:ext>
                </a:extLst>
              </a:tr>
              <a:tr h="1762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solidFill>
                            <a:srgbClr val="C05000"/>
                          </a:solidFill>
                          <a:effectLst/>
                        </a:rPr>
                        <a:t>Highest level of education completed </a:t>
                      </a:r>
                      <a:endParaRPr lang="en-US" sz="950" kern="10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 dirty="0">
                          <a:solidFill>
                            <a:srgbClr val="C05000"/>
                          </a:solidFill>
                          <a:effectLst/>
                        </a:rPr>
                        <a:t> </a:t>
                      </a:r>
                      <a:endParaRPr lang="en-US" sz="950" kern="100" dirty="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solidFill>
                            <a:srgbClr val="C05000"/>
                          </a:solidFill>
                          <a:effectLst/>
                        </a:rPr>
                        <a:t> </a:t>
                      </a:r>
                      <a:endParaRPr lang="en-US" sz="950" kern="10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extLst>
                  <a:ext uri="{0D108BD9-81ED-4DB2-BD59-A6C34878D82A}">
                    <a16:rowId xmlns:a16="http://schemas.microsoft.com/office/drawing/2014/main" val="1672412970"/>
                  </a:ext>
                </a:extLst>
              </a:tr>
              <a:tr h="17621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 dirty="0">
                          <a:solidFill>
                            <a:srgbClr val="C05000"/>
                          </a:solidFill>
                          <a:effectLst/>
                        </a:rPr>
                        <a:t>Secondary</a:t>
                      </a:r>
                      <a:endParaRPr lang="en-US" sz="950" kern="100" dirty="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 dirty="0">
                          <a:solidFill>
                            <a:srgbClr val="C05000"/>
                          </a:solidFill>
                          <a:effectLst/>
                        </a:rPr>
                        <a:t>2.30 (0.44 – 4.16)</a:t>
                      </a:r>
                      <a:endParaRPr lang="en-US" sz="950" kern="100" dirty="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solidFill>
                            <a:srgbClr val="C05000"/>
                          </a:solidFill>
                          <a:effectLst/>
                        </a:rPr>
                        <a:t>0.016</a:t>
                      </a:r>
                      <a:endParaRPr lang="en-US" sz="950" kern="10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b"/>
                </a:tc>
                <a:extLst>
                  <a:ext uri="{0D108BD9-81ED-4DB2-BD59-A6C34878D82A}">
                    <a16:rowId xmlns:a16="http://schemas.microsoft.com/office/drawing/2014/main" val="290220145"/>
                  </a:ext>
                </a:extLst>
              </a:tr>
              <a:tr h="17621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 dirty="0">
                          <a:solidFill>
                            <a:srgbClr val="C05000"/>
                          </a:solidFill>
                          <a:effectLst/>
                        </a:rPr>
                        <a:t>College/University</a:t>
                      </a:r>
                      <a:endParaRPr lang="en-US" sz="950" kern="100" dirty="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 dirty="0">
                          <a:solidFill>
                            <a:srgbClr val="C05000"/>
                          </a:solidFill>
                          <a:effectLst/>
                        </a:rPr>
                        <a:t>4.32 (1.49 – 7.15)</a:t>
                      </a:r>
                      <a:endParaRPr lang="en-US" sz="950" kern="100" dirty="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solidFill>
                            <a:srgbClr val="C05000"/>
                          </a:solidFill>
                          <a:effectLst/>
                        </a:rPr>
                        <a:t>0.003</a:t>
                      </a:r>
                      <a:endParaRPr lang="en-US" sz="950" kern="10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extLst>
                  <a:ext uri="{0D108BD9-81ED-4DB2-BD59-A6C34878D82A}">
                    <a16:rowId xmlns:a16="http://schemas.microsoft.com/office/drawing/2014/main" val="3429879292"/>
                  </a:ext>
                </a:extLst>
              </a:tr>
              <a:tr h="17621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solidFill>
                            <a:srgbClr val="C05000"/>
                          </a:solidFill>
                          <a:effectLst/>
                        </a:rPr>
                        <a:t>Double orphan</a:t>
                      </a:r>
                      <a:endParaRPr lang="en-US" sz="950" kern="10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 dirty="0">
                          <a:solidFill>
                            <a:srgbClr val="C05000"/>
                          </a:solidFill>
                          <a:effectLst/>
                        </a:rPr>
                        <a:t>-1.26 (-2.64 – 0.12)</a:t>
                      </a:r>
                      <a:endParaRPr lang="en-US" sz="950" kern="100" dirty="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solidFill>
                            <a:srgbClr val="C05000"/>
                          </a:solidFill>
                          <a:effectLst/>
                        </a:rPr>
                        <a:t>0.073</a:t>
                      </a:r>
                      <a:endParaRPr lang="en-US" sz="950" kern="10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ctr"/>
                </a:tc>
                <a:extLst>
                  <a:ext uri="{0D108BD9-81ED-4DB2-BD59-A6C34878D82A}">
                    <a16:rowId xmlns:a16="http://schemas.microsoft.com/office/drawing/2014/main" val="1851799994"/>
                  </a:ext>
                </a:extLst>
              </a:tr>
              <a:tr h="17621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solidFill>
                            <a:srgbClr val="C05000"/>
                          </a:solidFill>
                          <a:effectLst/>
                        </a:rPr>
                        <a:t>Currently in a relationship</a:t>
                      </a:r>
                      <a:endParaRPr lang="en-US" sz="950" kern="10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 dirty="0">
                          <a:solidFill>
                            <a:srgbClr val="C05000"/>
                          </a:solidFill>
                          <a:effectLst/>
                        </a:rPr>
                        <a:t>-0.96 (-1.98 – 0.07)</a:t>
                      </a:r>
                      <a:endParaRPr lang="en-US" sz="950" kern="100" dirty="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 dirty="0">
                          <a:solidFill>
                            <a:srgbClr val="C05000"/>
                          </a:solidFill>
                          <a:effectLst/>
                        </a:rPr>
                        <a:t>0.068</a:t>
                      </a:r>
                      <a:endParaRPr lang="en-US" sz="950" kern="100" dirty="0">
                        <a:solidFill>
                          <a:srgbClr val="C05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ctr"/>
                </a:tc>
                <a:extLst>
                  <a:ext uri="{0D108BD9-81ED-4DB2-BD59-A6C34878D82A}">
                    <a16:rowId xmlns:a16="http://schemas.microsoft.com/office/drawing/2014/main" val="2060080261"/>
                  </a:ext>
                </a:extLst>
              </a:tr>
              <a:tr h="17621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 dirty="0">
                          <a:effectLst/>
                        </a:rPr>
                        <a:t>HIV related stigma</a:t>
                      </a:r>
                      <a:endParaRPr lang="en-US" sz="9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 dirty="0">
                          <a:effectLst/>
                        </a:rPr>
                        <a:t> </a:t>
                      </a:r>
                      <a:endParaRPr lang="en-US" sz="9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 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ctr"/>
                </a:tc>
                <a:extLst>
                  <a:ext uri="{0D108BD9-81ED-4DB2-BD59-A6C34878D82A}">
                    <a16:rowId xmlns:a16="http://schemas.microsoft.com/office/drawing/2014/main" val="887681092"/>
                  </a:ext>
                </a:extLst>
              </a:tr>
              <a:tr h="17621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(Experienced) Stigma 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-1.09 (-1.52 – -0.66)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&lt;0.001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extLst>
                  <a:ext uri="{0D108BD9-81ED-4DB2-BD59-A6C34878D82A}">
                    <a16:rowId xmlns:a16="http://schemas.microsoft.com/office/drawing/2014/main" val="1263303585"/>
                  </a:ext>
                </a:extLst>
              </a:tr>
              <a:tr h="17621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Internalized (Self) Stigma)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-1.02 (-1.46 – -0.59)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&lt;0.001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extLst>
                  <a:ext uri="{0D108BD9-81ED-4DB2-BD59-A6C34878D82A}">
                    <a16:rowId xmlns:a16="http://schemas.microsoft.com/office/drawing/2014/main" val="390063943"/>
                  </a:ext>
                </a:extLst>
              </a:tr>
              <a:tr h="17621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Perceived stigma 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-1.03 (-1.58 – -0.48)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&lt;0.001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extLst>
                  <a:ext uri="{0D108BD9-81ED-4DB2-BD59-A6C34878D82A}">
                    <a16:rowId xmlns:a16="http://schemas.microsoft.com/office/drawing/2014/main" val="1421393420"/>
                  </a:ext>
                </a:extLst>
              </a:tr>
              <a:tr h="17621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Anticipated stigma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-0.81 (-1.53 – -0.09)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&lt;0.001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extLst>
                  <a:ext uri="{0D108BD9-81ED-4DB2-BD59-A6C34878D82A}">
                    <a16:rowId xmlns:a16="http://schemas.microsoft.com/office/drawing/2014/main" val="292035371"/>
                  </a:ext>
                </a:extLst>
              </a:tr>
              <a:tr h="17621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Ever experienced any violence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 dirty="0">
                          <a:effectLst/>
                        </a:rPr>
                        <a:t>-1.97 (-2.91 – -1.04)</a:t>
                      </a:r>
                      <a:endParaRPr lang="en-US" sz="9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&lt;0.001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ctr"/>
                </a:tc>
                <a:extLst>
                  <a:ext uri="{0D108BD9-81ED-4DB2-BD59-A6C34878D82A}">
                    <a16:rowId xmlns:a16="http://schemas.microsoft.com/office/drawing/2014/main" val="2870720212"/>
                  </a:ext>
                </a:extLst>
              </a:tr>
              <a:tr h="17621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 dirty="0">
                          <a:effectLst/>
                        </a:rPr>
                        <a:t>PHQ9 scores</a:t>
                      </a:r>
                      <a:endParaRPr lang="en-US" sz="9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>
                          <a:effectLst/>
                        </a:rPr>
                        <a:t>-0.46 (-0.57 to -0.36)</a:t>
                      </a:r>
                      <a:endParaRPr lang="en-US" sz="9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50" kern="100" dirty="0">
                          <a:effectLst/>
                        </a:rPr>
                        <a:t>&lt;0.001</a:t>
                      </a:r>
                      <a:endParaRPr lang="en-US" sz="9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12700" marB="12700" anchor="ctr"/>
                </a:tc>
                <a:extLst>
                  <a:ext uri="{0D108BD9-81ED-4DB2-BD59-A6C34878D82A}">
                    <a16:rowId xmlns:a16="http://schemas.microsoft.com/office/drawing/2014/main" val="3516600732"/>
                  </a:ext>
                </a:extLst>
              </a:tr>
            </a:tbl>
          </a:graphicData>
        </a:graphic>
      </p:graphicFrame>
      <p:sp>
        <p:nvSpPr>
          <p:cNvPr id="27" name="Shape 23"/>
          <p:cNvSpPr/>
          <p:nvPr/>
        </p:nvSpPr>
        <p:spPr>
          <a:xfrm>
            <a:off x="0" y="4896612"/>
            <a:ext cx="9144000" cy="246888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0" y="4896612"/>
            <a:ext cx="91440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201168" y="4919472"/>
            <a:ext cx="45720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C8EAF0"/>
                </a:solidFill>
              </a:rPr>
              <a:t>Grant #5R01MH133261-02</a:t>
            </a:r>
            <a:endParaRPr lang="en-US" sz="700" dirty="0"/>
          </a:p>
        </p:txBody>
      </p:sp>
      <p:sp>
        <p:nvSpPr>
          <p:cNvPr id="30" name="Shape 26"/>
          <p:cNvSpPr/>
          <p:nvPr/>
        </p:nvSpPr>
        <p:spPr>
          <a:xfrm>
            <a:off x="8833104" y="4901184"/>
            <a:ext cx="292608" cy="2240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57527" y="4705693"/>
            <a:ext cx="569923" cy="43203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73736" y="173736"/>
            <a:ext cx="566928" cy="566928"/>
          </a:xfrm>
          <a:prstGeom prst="roundRect">
            <a:avLst/>
          </a:prstGeom>
          <a:solidFill>
            <a:srgbClr val="005F6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08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" y="201168"/>
            <a:ext cx="8046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5F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Significant Correlates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2179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1A3E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Factors associated with total perceived social support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22960" y="896112"/>
            <a:ext cx="6217920" cy="27432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1024128"/>
            <a:ext cx="2834640" cy="3447288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101600" dist="381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01168" y="1024128"/>
            <a:ext cx="2834640" cy="54864"/>
          </a:xfrm>
          <a:prstGeom prst="rect">
            <a:avLst/>
          </a:prstGeom>
          <a:solidFill>
            <a:srgbClr val="C05000"/>
          </a:solidFill>
          <a:ln w="12700">
            <a:solidFill>
              <a:srgbClr val="C05000"/>
            </a:solidFill>
            <a:prstDash val="solid"/>
          </a:ln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1133856"/>
            <a:ext cx="493776" cy="49377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92608" y="1709928"/>
            <a:ext cx="2651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Education</a:t>
            </a:r>
            <a:endParaRPr lang="en-US" sz="12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(Positive)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521208" y="2231136"/>
            <a:ext cx="2194560" cy="27432"/>
          </a:xfrm>
          <a:prstGeom prst="rect">
            <a:avLst/>
          </a:prstGeom>
          <a:solidFill>
            <a:srgbClr val="C05000">
              <a:alpha val="50000"/>
            </a:srgbClr>
          </a:solidFill>
          <a:ln w="12700">
            <a:solidFill>
              <a:srgbClr val="C05000">
                <a:alpha val="5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47472" y="2340864"/>
            <a:ext cx="2542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9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Strongest demographic predictor of perceived social support.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347472" y="2790000"/>
            <a:ext cx="2542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9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Secondary (MD: 2.30, p=0.016) and College (MD: 4.32, p=0.003) completion significantly improved support scores.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402336" y="3456432"/>
            <a:ext cx="2432304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3191256" y="1024128"/>
            <a:ext cx="2834640" cy="3447288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101600" dist="381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7" name="Shape 14"/>
          <p:cNvSpPr/>
          <p:nvPr/>
        </p:nvSpPr>
        <p:spPr>
          <a:xfrm>
            <a:off x="3191256" y="1024128"/>
            <a:ext cx="2834640" cy="54864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1688" y="1133856"/>
            <a:ext cx="493776" cy="493776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3282696" y="1709928"/>
            <a:ext cx="2651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 depressive symptoms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cs typeface="Arial" pitchFamily="34" charset="-120"/>
              </a:rPr>
              <a:t>(Negative)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3511296" y="2231136"/>
            <a:ext cx="2194560" cy="27432"/>
          </a:xfrm>
          <a:prstGeom prst="rect">
            <a:avLst/>
          </a:prstGeom>
          <a:solidFill>
            <a:srgbClr val="028090">
              <a:alpha val="50000"/>
            </a:srgbClr>
          </a:solidFill>
          <a:ln w="12700">
            <a:solidFill>
              <a:srgbClr val="028090">
                <a:alpha val="50000"/>
              </a:srgbClr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3337560" y="2340864"/>
            <a:ext cx="2542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9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All stigma types — experienced, internalized, and anticipated — showed strong inverse relationships with support (p&lt;0.001).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3337560" y="3268980"/>
            <a:ext cx="2542032" cy="1082040"/>
          </a:xfrm>
          <a:prstGeom prst="rect">
            <a:avLst/>
          </a:prstGeom>
          <a:solidFill>
            <a:srgbClr val="028090">
              <a:alpha val="12000"/>
            </a:srgbClr>
          </a:solidFill>
          <a:ln w="12700">
            <a:solidFill>
              <a:srgbClr val="028090">
                <a:alpha val="40000"/>
              </a:srgbClr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3392424" y="3383280"/>
            <a:ext cx="24323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D1F2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HIV Stigma(Negative)</a:t>
            </a:r>
            <a:endParaRPr lang="en-US" sz="950" dirty="0">
              <a:solidFill>
                <a:srgbClr val="0F283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25000"/>
              </a:lnSpc>
            </a:pPr>
            <a:r>
              <a:rPr lang="en-US" sz="9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All stigma types — experienced, internalized, and anticipated — showed strong inverse relationships with support (p&lt;0.001).</a:t>
            </a:r>
            <a:endParaRPr lang="en-US" sz="950" dirty="0"/>
          </a:p>
        </p:txBody>
      </p:sp>
      <p:sp>
        <p:nvSpPr>
          <p:cNvPr id="25" name="Shape 21"/>
          <p:cNvSpPr/>
          <p:nvPr/>
        </p:nvSpPr>
        <p:spPr>
          <a:xfrm>
            <a:off x="6181344" y="1024128"/>
            <a:ext cx="2834640" cy="3447288"/>
          </a:xfrm>
          <a:prstGeom prst="rect">
            <a:avLst/>
          </a:prstGeom>
          <a:solidFill>
            <a:srgbClr val="FFFFFF"/>
          </a:solidFill>
          <a:ln w="12700">
            <a:solidFill>
              <a:srgbClr val="BEE0EA"/>
            </a:solidFill>
            <a:prstDash val="solid"/>
          </a:ln>
          <a:effectLst>
            <a:outerShdw blurRad="101600" dist="381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6" name="Shape 22"/>
          <p:cNvSpPr/>
          <p:nvPr/>
        </p:nvSpPr>
        <p:spPr>
          <a:xfrm>
            <a:off x="6181344" y="1024128"/>
            <a:ext cx="2834640" cy="54864"/>
          </a:xfrm>
          <a:prstGeom prst="rect">
            <a:avLst/>
          </a:prstGeom>
          <a:solidFill>
            <a:srgbClr val="5C8A00"/>
          </a:solidFill>
          <a:ln w="12700">
            <a:solidFill>
              <a:srgbClr val="5C8A00"/>
            </a:solidFill>
            <a:prstDash val="solid"/>
          </a:ln>
        </p:spPr>
      </p:sp>
      <p:pic>
        <p:nvPicPr>
          <p:cNvPr id="27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1776" y="1133856"/>
            <a:ext cx="493776" cy="493776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6272784" y="1709928"/>
            <a:ext cx="2651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Violence</a:t>
            </a:r>
            <a:endParaRPr lang="en-US" sz="12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1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(Negative)</a:t>
            </a:r>
            <a:endParaRPr lang="en-US" sz="1200" dirty="0"/>
          </a:p>
        </p:txBody>
      </p:sp>
      <p:sp>
        <p:nvSpPr>
          <p:cNvPr id="29" name="Shape 24"/>
          <p:cNvSpPr/>
          <p:nvPr/>
        </p:nvSpPr>
        <p:spPr>
          <a:xfrm>
            <a:off x="6501384" y="2231136"/>
            <a:ext cx="2194560" cy="27432"/>
          </a:xfrm>
          <a:prstGeom prst="rect">
            <a:avLst/>
          </a:prstGeom>
          <a:solidFill>
            <a:srgbClr val="5C8A00">
              <a:alpha val="50000"/>
            </a:srgbClr>
          </a:solidFill>
          <a:ln w="12700">
            <a:solidFill>
              <a:srgbClr val="5C8A00">
                <a:alpha val="50000"/>
              </a:srgbClr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6327648" y="2340864"/>
            <a:ext cx="2542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950" dirty="0">
                <a:solidFill>
                  <a:srgbClr val="0F2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History of violence was associated with a significant drop in perceived support (MD: -1.97, p&lt;0.001).</a:t>
            </a:r>
            <a:endParaRPr lang="en-US" sz="950" dirty="0"/>
          </a:p>
        </p:txBody>
      </p:sp>
      <p:sp>
        <p:nvSpPr>
          <p:cNvPr id="34" name="Shape 29"/>
          <p:cNvSpPr/>
          <p:nvPr/>
        </p:nvSpPr>
        <p:spPr>
          <a:xfrm>
            <a:off x="0" y="4896612"/>
            <a:ext cx="9144000" cy="246888"/>
          </a:xfrm>
          <a:prstGeom prst="rect">
            <a:avLst/>
          </a:prstGeom>
          <a:solidFill>
            <a:srgbClr val="005F6B"/>
          </a:solidFill>
          <a:ln w="12700">
            <a:solidFill>
              <a:srgbClr val="005F6B"/>
            </a:solidFill>
            <a:prstDash val="solid"/>
          </a:ln>
        </p:spPr>
      </p:sp>
      <p:sp>
        <p:nvSpPr>
          <p:cNvPr id="35" name="Shape 30"/>
          <p:cNvSpPr/>
          <p:nvPr/>
        </p:nvSpPr>
        <p:spPr>
          <a:xfrm>
            <a:off x="0" y="4896612"/>
            <a:ext cx="9144000" cy="36576"/>
          </a:xfrm>
          <a:prstGeom prst="rect">
            <a:avLst/>
          </a:prstGeom>
          <a:solidFill>
            <a:srgbClr val="7ABA00"/>
          </a:solidFill>
          <a:ln w="12700">
            <a:solidFill>
              <a:srgbClr val="7ABA00"/>
            </a:solidFill>
            <a:prstDash val="solid"/>
          </a:ln>
        </p:spPr>
      </p:sp>
      <p:sp>
        <p:nvSpPr>
          <p:cNvPr id="36" name="Text 31"/>
          <p:cNvSpPr/>
          <p:nvPr/>
        </p:nvSpPr>
        <p:spPr>
          <a:xfrm>
            <a:off x="201168" y="4919472"/>
            <a:ext cx="45720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C8EAF0"/>
                </a:solidFill>
              </a:rPr>
              <a:t>Grant #5R01MH133261-02</a:t>
            </a:r>
            <a:endParaRPr lang="en-US" sz="700" dirty="0"/>
          </a:p>
        </p:txBody>
      </p:sp>
      <p:sp>
        <p:nvSpPr>
          <p:cNvPr id="37" name="Shape 32"/>
          <p:cNvSpPr/>
          <p:nvPr/>
        </p:nvSpPr>
        <p:spPr>
          <a:xfrm>
            <a:off x="8833104" y="4901184"/>
            <a:ext cx="292608" cy="2240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8" name="Image 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589057" y="4724813"/>
            <a:ext cx="544699" cy="41291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12385</TotalTime>
  <Words>2237</Words>
  <Application>Microsoft Office PowerPoint</Application>
  <PresentationFormat>On-screen Show (16:9)</PresentationFormat>
  <Paragraphs>270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PROACT Intervention — Presentation Template</dc:title>
  <dc:subject>PptxGenJS Presentation</dc:subject>
  <dc:creator>PROACT Research Team</dc:creator>
  <cp:lastModifiedBy>Jeffrey Osano</cp:lastModifiedBy>
  <cp:revision>14</cp:revision>
  <dcterms:created xsi:type="dcterms:W3CDTF">2026-04-29T06:14:08Z</dcterms:created>
  <dcterms:modified xsi:type="dcterms:W3CDTF">2026-08-17T06:37:23Z</dcterms:modified>
</cp:coreProperties>
</file>