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4" r:id="rId10"/>
    <p:sldId id="268" r:id="rId11"/>
    <p:sldId id="265" r:id="rId12"/>
    <p:sldId id="267" r:id="rId13"/>
  </p:sldIdLst>
  <p:sldSz cx="18288000" cy="10287000"/>
  <p:notesSz cx="6858000" cy="9144000"/>
  <p:embeddedFontLst>
    <p:embeddedFont>
      <p:font typeface="Times New Roman" panose="02020603050405020304" pitchFamily="18" charset="0"/>
      <p:regular r:id="rId14"/>
    </p:embeddedFont>
    <p:embeddedFont>
      <p:font typeface="Times New Roman Bold" panose="02020803070505020304" pitchFamily="18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ation.africa/kenya/news/education/ministry-330-cases-of-school-learning-disruptions-recorded-since-april-5505552" TargetMode="External"/><Relationship Id="rId5" Type="http://schemas.openxmlformats.org/officeDocument/2006/relationships/hyperlink" Target="https://nation.africa/kenya/counties/nakuru/utumishi-girls-to-reopen-as-principal-sent-on-leave--5513514" TargetMode="Externa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424" b="-1235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2707" y="3813175"/>
            <a:ext cx="15802585" cy="210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2A5091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EXPLORING REPEATED STUDENT UNREST IN KENYAN SENIOR SCHOOLS AND ANY ASSOCIATED UNDERLYING MENTAL HEALTH ISSUES: A PROPOSAL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55823" y="6822352"/>
            <a:ext cx="15176354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2799" b="1" dirty="0" err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Njoroge</a:t>
            </a:r>
            <a:r>
              <a:rPr lang="en-US" sz="2799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Maina</a:t>
            </a:r>
            <a:r>
              <a:rPr lang="en-US" sz="2799" b="1" baseline="3000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</a:t>
            </a:r>
            <a:r>
              <a:rPr lang="en-US" sz="2799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Caleb Karani</a:t>
            </a:r>
            <a:r>
              <a:rPr lang="en-US" sz="2799" b="1" baseline="3000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</a:t>
            </a:r>
            <a:r>
              <a:rPr lang="en-US" sz="2799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Muthoni Mathai</a:t>
            </a:r>
            <a:r>
              <a:rPr lang="en-US" sz="2799" b="1" baseline="3000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</a:t>
            </a:r>
          </a:p>
          <a:p>
            <a:pPr algn="ctr">
              <a:lnSpc>
                <a:spcPts val="2099"/>
              </a:lnSpc>
            </a:pPr>
            <a:endParaRPr lang="en-US" sz="2799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099"/>
              </a:lnSpc>
            </a:pPr>
            <a:r>
              <a:rPr lang="en-US" sz="2799" b="1" baseline="3000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</a:t>
            </a:r>
            <a:r>
              <a:rPr lang="en-US" sz="2799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Department of Psychiatry, Faculty of Health Sciences, University of Nairobi, </a:t>
            </a:r>
            <a:r>
              <a:rPr lang="en-US" sz="2799" b="1" dirty="0" smtClean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Nairobi, Kenya</a:t>
            </a:r>
            <a:endParaRPr lang="en-US" sz="2799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958552" y="608438"/>
            <a:ext cx="6370895" cy="1546407"/>
            <a:chOff x="0" y="0"/>
            <a:chExt cx="8494527" cy="20618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92253" cy="2061876"/>
            </a:xfrm>
            <a:custGeom>
              <a:avLst/>
              <a:gdLst/>
              <a:ahLst/>
              <a:cxnLst/>
              <a:rect l="l" t="t" r="r" b="b"/>
              <a:pathLst>
                <a:path w="4292253" h="2061876">
                  <a:moveTo>
                    <a:pt x="0" y="0"/>
                  </a:moveTo>
                  <a:lnTo>
                    <a:pt x="4292253" y="0"/>
                  </a:lnTo>
                  <a:lnTo>
                    <a:pt x="4292253" y="2061876"/>
                  </a:lnTo>
                  <a:lnTo>
                    <a:pt x="0" y="20618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9839" r="-6389" b="-61634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600018" y="365615"/>
              <a:ext cx="3894509" cy="1330645"/>
            </a:xfrm>
            <a:custGeom>
              <a:avLst/>
              <a:gdLst/>
              <a:ahLst/>
              <a:cxnLst/>
              <a:rect l="l" t="t" r="r" b="b"/>
              <a:pathLst>
                <a:path w="3894509" h="1330645">
                  <a:moveTo>
                    <a:pt x="0" y="0"/>
                  </a:moveTo>
                  <a:lnTo>
                    <a:pt x="3894509" y="0"/>
                  </a:lnTo>
                  <a:lnTo>
                    <a:pt x="3894509" y="1330646"/>
                  </a:lnTo>
                  <a:lnTo>
                    <a:pt x="0" y="1330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69630" t="-940251" r="-37017" b="-2254969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398913" b="-732715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9245" y="1431509"/>
            <a:ext cx="12439023" cy="589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 dirty="0" smtClean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ACKNOWLEDGEMENTS</a:t>
            </a:r>
            <a:endParaRPr lang="en-US" sz="36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A54965-D3EC-4600-B05D-E28748942AB3}"/>
              </a:ext>
            </a:extLst>
          </p:cNvPr>
          <p:cNvSpPr/>
          <p:nvPr/>
        </p:nvSpPr>
        <p:spPr>
          <a:xfrm>
            <a:off x="1041209" y="3086100"/>
            <a:ext cx="161419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Muthoni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Mathai (Research Supervisor)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John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Gatere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Frank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Njenga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5038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9245" y="1431509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REFERENCES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A047C0-12CB-4C97-9F5D-B99F46639ACE}"/>
              </a:ext>
            </a:extLst>
          </p:cNvPr>
          <p:cNvSpPr/>
          <p:nvPr/>
        </p:nvSpPr>
        <p:spPr>
          <a:xfrm>
            <a:off x="1055064" y="2628900"/>
            <a:ext cx="157851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Ndetei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Othieno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CJ,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Gakinya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Ndumbu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Omar 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Kokonya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DA, et al. Traumatic grief in Kenyan bereaved parents following the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Kyanguli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School fire tragedy. World Psychiatry. 2004 Feb;3(1):50–3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Daily Nation [Internet]. June 30, 2026 [cited 2026 Jul 2].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Utumishi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Girls to reopen as principal sent on leave. Available from: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https://nation.africa/kenya/counties/nakuru/utumishi-girls-to-reopen-as-principal-sent-on-leave--5513514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Nation [Internet].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June 23, 2026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[cited 2026 Aug 26]. Ministry: 330 cases of school learning disruptions recorded since April. Available from: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nation.africa/kenya/news/education/ministry-330-cases-of-school-learning-disruptions-recorded-since-april-5505552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362200" y="1790700"/>
            <a:ext cx="13158361" cy="10664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800" b="1" dirty="0" smtClean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THANK YOU!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 Bold"/>
                <a:sym typeface="Times New Roman Bold"/>
              </a:rPr>
              <a:t>Comments and Suggestions for Improvement are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 Bold"/>
                <a:sym typeface="Times New Roman Bold"/>
              </a:rPr>
              <a:t>Welcome</a:t>
            </a:r>
            <a:endParaRPr lang="en-US" sz="66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 Bold"/>
              <a:sym typeface="Times New Roman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88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88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04275" y="1531627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8FDFBF-1CAE-41BE-B1EF-BBECA09EC3D1}"/>
              </a:ext>
            </a:extLst>
          </p:cNvPr>
          <p:cNvSpPr/>
          <p:nvPr/>
        </p:nvSpPr>
        <p:spPr>
          <a:xfrm>
            <a:off x="1055065" y="2307554"/>
            <a:ext cx="11213135" cy="5185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unrest remains a recurring challenge in Kenya’s education system.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fatal incidents include: St. Kizito Mixed Secondary School (1991),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Kyanguli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Secondary School (2001), Moi Girls High School (2017) and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Utumishi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Girls Academy 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2026) where 16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killed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79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others injured. 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endParaRPr lang="en-US" sz="28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incidents have resulted in loss of lives, injuries and destruction of property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24999" y="8420100"/>
            <a:ext cx="3200400" cy="0"/>
          </a:xfrm>
          <a:prstGeom prst="line">
            <a:avLst/>
          </a:prstGeom>
          <a:noFill/>
          <a:ln w="9525">
            <a:solidFill>
              <a:srgbClr val="B0BEC5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9" name="Text 5"/>
          <p:cNvSpPr/>
          <p:nvPr/>
        </p:nvSpPr>
        <p:spPr>
          <a:xfrm>
            <a:off x="1608786" y="8664578"/>
            <a:ext cx="11430000" cy="5883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28600" lvl="0" indent="-228600">
              <a:buFontTx/>
              <a:buAutoNum type="arabicPeriod"/>
            </a:pPr>
            <a:r>
              <a:rPr lang="en-GB" sz="2400" kern="0" dirty="0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 </a:t>
            </a:r>
            <a:r>
              <a:rPr lang="en-GB" sz="2400" kern="0" dirty="0" err="1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Ndetei</a:t>
            </a:r>
            <a:r>
              <a:rPr lang="en-GB" sz="2400" kern="0" dirty="0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GB" sz="2400" i="0" u="none" strike="noStrike" kern="0" cap="none" spc="0" normalizeH="0" baseline="0" noProof="0" dirty="0" smtClean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2004   2. </a:t>
            </a:r>
            <a:r>
              <a:rPr lang="en-GB" sz="2400" kern="0" dirty="0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Daily </a:t>
            </a:r>
            <a:r>
              <a:rPr lang="en-GB" sz="2400" kern="0" dirty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Nation [Internet]. </a:t>
            </a:r>
            <a:r>
              <a:rPr lang="en-GB" sz="2400" kern="0" dirty="0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June 30, 2026  </a:t>
            </a:r>
            <a:endParaRPr kumimoji="0" lang="en-GB" sz="2400" i="0" u="none" strike="noStrike" kern="0" cap="none" spc="0" normalizeH="0" baseline="0" noProof="0" dirty="0" smtClean="0">
              <a:ln>
                <a:noFill/>
              </a:ln>
              <a:solidFill>
                <a:srgbClr val="475569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8AE875C-4A6D-4F5B-BDD3-B239B1638886}"/>
              </a:ext>
            </a:extLst>
          </p:cNvPr>
          <p:cNvSpPr/>
          <p:nvPr/>
        </p:nvSpPr>
        <p:spPr>
          <a:xfrm>
            <a:off x="12268200" y="1283338"/>
            <a:ext cx="5867400" cy="7086600"/>
          </a:xfrm>
          <a:custGeom>
            <a:avLst/>
            <a:gdLst>
              <a:gd name="connsiteX0" fmla="*/ 0 w 3511498"/>
              <a:gd name="connsiteY0" fmla="*/ 1995055 h 7710962"/>
              <a:gd name="connsiteX1" fmla="*/ 3511498 w 3511498"/>
              <a:gd name="connsiteY1" fmla="*/ 0 h 7710962"/>
              <a:gd name="connsiteX2" fmla="*/ 3511498 w 3511498"/>
              <a:gd name="connsiteY2" fmla="*/ 7710962 h 7710962"/>
              <a:gd name="connsiteX3" fmla="*/ 41564 w 3511498"/>
              <a:gd name="connsiteY3" fmla="*/ 7710962 h 7710962"/>
              <a:gd name="connsiteX4" fmla="*/ 0 w 3511498"/>
              <a:gd name="connsiteY4" fmla="*/ 1995055 h 7710962"/>
              <a:gd name="connsiteX0" fmla="*/ 0 w 3511498"/>
              <a:gd name="connsiteY0" fmla="*/ 20782 h 5736689"/>
              <a:gd name="connsiteX1" fmla="*/ 3511498 w 3511498"/>
              <a:gd name="connsiteY1" fmla="*/ 0 h 5736689"/>
              <a:gd name="connsiteX2" fmla="*/ 3511498 w 3511498"/>
              <a:gd name="connsiteY2" fmla="*/ 5736689 h 5736689"/>
              <a:gd name="connsiteX3" fmla="*/ 41564 w 3511498"/>
              <a:gd name="connsiteY3" fmla="*/ 5736689 h 5736689"/>
              <a:gd name="connsiteX4" fmla="*/ 0 w 3511498"/>
              <a:gd name="connsiteY4" fmla="*/ 20782 h 5736689"/>
              <a:gd name="connsiteX0" fmla="*/ 0 w 3511498"/>
              <a:gd name="connsiteY0" fmla="*/ 20782 h 5736689"/>
              <a:gd name="connsiteX1" fmla="*/ 3511498 w 3511498"/>
              <a:gd name="connsiteY1" fmla="*/ 0 h 5736689"/>
              <a:gd name="connsiteX2" fmla="*/ 3511498 w 3511498"/>
              <a:gd name="connsiteY2" fmla="*/ 5736689 h 5736689"/>
              <a:gd name="connsiteX3" fmla="*/ 20782 w 3511498"/>
              <a:gd name="connsiteY3" fmla="*/ 4926198 h 5736689"/>
              <a:gd name="connsiteX4" fmla="*/ 0 w 3511498"/>
              <a:gd name="connsiteY4" fmla="*/ 20782 h 5736689"/>
              <a:gd name="connsiteX0" fmla="*/ 0 w 3511498"/>
              <a:gd name="connsiteY0" fmla="*/ 20782 h 4926198"/>
              <a:gd name="connsiteX1" fmla="*/ 3511498 w 3511498"/>
              <a:gd name="connsiteY1" fmla="*/ 0 h 4926198"/>
              <a:gd name="connsiteX2" fmla="*/ 3511498 w 3511498"/>
              <a:gd name="connsiteY2" fmla="*/ 4593689 h 4926198"/>
              <a:gd name="connsiteX3" fmla="*/ 20782 w 3511498"/>
              <a:gd name="connsiteY3" fmla="*/ 4926198 h 4926198"/>
              <a:gd name="connsiteX4" fmla="*/ 0 w 3511498"/>
              <a:gd name="connsiteY4" fmla="*/ 20782 h 4926198"/>
              <a:gd name="connsiteX0" fmla="*/ 1999 w 3513497"/>
              <a:gd name="connsiteY0" fmla="*/ 20782 h 4593689"/>
              <a:gd name="connsiteX1" fmla="*/ 3513497 w 3513497"/>
              <a:gd name="connsiteY1" fmla="*/ 0 h 4593689"/>
              <a:gd name="connsiteX2" fmla="*/ 3513497 w 3513497"/>
              <a:gd name="connsiteY2" fmla="*/ 4593689 h 4593689"/>
              <a:gd name="connsiteX3" fmla="*/ 1999 w 3513497"/>
              <a:gd name="connsiteY3" fmla="*/ 3949453 h 4593689"/>
              <a:gd name="connsiteX4" fmla="*/ 1999 w 3513497"/>
              <a:gd name="connsiteY4" fmla="*/ 20782 h 4593689"/>
              <a:gd name="connsiteX0" fmla="*/ 1999 w 3513497"/>
              <a:gd name="connsiteY0" fmla="*/ 20782 h 3949453"/>
              <a:gd name="connsiteX1" fmla="*/ 3513497 w 3513497"/>
              <a:gd name="connsiteY1" fmla="*/ 0 h 3949453"/>
              <a:gd name="connsiteX2" fmla="*/ 3492715 w 3513497"/>
              <a:gd name="connsiteY2" fmla="*/ 3658507 h 3949453"/>
              <a:gd name="connsiteX3" fmla="*/ 1999 w 3513497"/>
              <a:gd name="connsiteY3" fmla="*/ 3949453 h 3949453"/>
              <a:gd name="connsiteX4" fmla="*/ 1999 w 3513497"/>
              <a:gd name="connsiteY4" fmla="*/ 20782 h 3949453"/>
              <a:gd name="connsiteX0" fmla="*/ 0 w 3511498"/>
              <a:gd name="connsiteY0" fmla="*/ 20782 h 3720853"/>
              <a:gd name="connsiteX1" fmla="*/ 3511498 w 3511498"/>
              <a:gd name="connsiteY1" fmla="*/ 0 h 3720853"/>
              <a:gd name="connsiteX2" fmla="*/ 3490716 w 3511498"/>
              <a:gd name="connsiteY2" fmla="*/ 3658507 h 3720853"/>
              <a:gd name="connsiteX3" fmla="*/ 41563 w 3511498"/>
              <a:gd name="connsiteY3" fmla="*/ 3720853 h 3720853"/>
              <a:gd name="connsiteX4" fmla="*/ 0 w 3511498"/>
              <a:gd name="connsiteY4" fmla="*/ 20782 h 3720853"/>
              <a:gd name="connsiteX0" fmla="*/ 0 w 3511498"/>
              <a:gd name="connsiteY0" fmla="*/ 20782 h 3720853"/>
              <a:gd name="connsiteX1" fmla="*/ 3511498 w 3511498"/>
              <a:gd name="connsiteY1" fmla="*/ 0 h 3720853"/>
              <a:gd name="connsiteX2" fmla="*/ 3490716 w 3511498"/>
              <a:gd name="connsiteY2" fmla="*/ 3658507 h 3720853"/>
              <a:gd name="connsiteX3" fmla="*/ 20781 w 3511498"/>
              <a:gd name="connsiteY3" fmla="*/ 3720853 h 3720853"/>
              <a:gd name="connsiteX4" fmla="*/ 0 w 3511498"/>
              <a:gd name="connsiteY4" fmla="*/ 20782 h 3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1498" h="3720853">
                <a:moveTo>
                  <a:pt x="0" y="20782"/>
                </a:moveTo>
                <a:lnTo>
                  <a:pt x="3511498" y="0"/>
                </a:lnTo>
                <a:lnTo>
                  <a:pt x="3490716" y="3658507"/>
                </a:lnTo>
                <a:lnTo>
                  <a:pt x="20781" y="3720853"/>
                </a:lnTo>
                <a:cubicBezTo>
                  <a:pt x="13854" y="2085714"/>
                  <a:pt x="6927" y="1655921"/>
                  <a:pt x="0" y="20782"/>
                </a:cubicBez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04275" y="1531627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8FDFBF-1CAE-41BE-B1EF-BBECA09EC3D1}"/>
              </a:ext>
            </a:extLst>
          </p:cNvPr>
          <p:cNvSpPr/>
          <p:nvPr/>
        </p:nvSpPr>
        <p:spPr>
          <a:xfrm>
            <a:off x="1055065" y="2307554"/>
            <a:ext cx="9079536" cy="5185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2026: At least 330 cases of school unrest were reported within less than 2 months with 95 fire incidents, 34 attempted arson attacks and 18 learner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deaths. 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recurrence and severity of school unrest suggest persistent unaddressed underlying factors.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need for a deeper understanding of the psychosocial, institutional and systemic drivers of unrest to inform effective prevention strategies.</a:t>
            </a:r>
          </a:p>
        </p:txBody>
      </p:sp>
      <p:sp>
        <p:nvSpPr>
          <p:cNvPr id="7" name="Shape 4"/>
          <p:cNvSpPr/>
          <p:nvPr/>
        </p:nvSpPr>
        <p:spPr>
          <a:xfrm>
            <a:off x="883527" y="8420100"/>
            <a:ext cx="3200400" cy="0"/>
          </a:xfrm>
          <a:prstGeom prst="line">
            <a:avLst/>
          </a:prstGeom>
          <a:noFill/>
          <a:ln w="9525">
            <a:solidFill>
              <a:srgbClr val="B0BEC5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8" name="Text 5"/>
          <p:cNvSpPr/>
          <p:nvPr/>
        </p:nvSpPr>
        <p:spPr>
          <a:xfrm>
            <a:off x="1447800" y="8678788"/>
            <a:ext cx="11430000" cy="5883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vl="0"/>
            <a:r>
              <a:rPr lang="en-GB" sz="2400" kern="0" noProof="0" dirty="0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3</a:t>
            </a:r>
            <a:r>
              <a:rPr kumimoji="0" lang="en-GB" sz="2400" i="0" u="none" strike="noStrike" kern="0" cap="none" spc="0" normalizeH="0" baseline="0" noProof="0" dirty="0" smtClean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. </a:t>
            </a:r>
            <a:r>
              <a:rPr lang="en-GB" sz="2400" kern="0" dirty="0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Daily Nation </a:t>
            </a:r>
            <a:r>
              <a:rPr lang="en-GB" sz="2400" kern="0" dirty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[Internet]. </a:t>
            </a:r>
            <a:r>
              <a:rPr lang="en-GB" sz="2400" kern="0" dirty="0" smtClean="0">
                <a:solidFill>
                  <a:srgbClr val="475569"/>
                </a:solidFill>
                <a:latin typeface="Times New Roman" panose="02020603050405020304" pitchFamily="18" charset="0"/>
                <a:ea typeface="Calibri" panose="020F0502020204030204" pitchFamily="34" charset="-122"/>
                <a:cs typeface="Times New Roman" panose="02020603050405020304" pitchFamily="18" charset="0"/>
              </a:rPr>
              <a:t>June 23, 2026  </a:t>
            </a:r>
            <a:endParaRPr kumimoji="0" lang="en-GB" sz="2400" i="0" u="none" strike="noStrike" kern="0" cap="none" spc="0" normalizeH="0" baseline="0" noProof="0" dirty="0" smtClean="0">
              <a:ln>
                <a:noFill/>
              </a:ln>
              <a:solidFill>
                <a:srgbClr val="475569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10134601" y="1852619"/>
            <a:ext cx="8051072" cy="5340810"/>
          </a:xfrm>
          <a:custGeom>
            <a:avLst/>
            <a:gdLst/>
            <a:ahLst/>
            <a:cxnLst/>
            <a:rect l="l" t="t" r="r" b="b"/>
            <a:pathLst>
              <a:path w="8051072" h="5340810">
                <a:moveTo>
                  <a:pt x="0" y="0"/>
                </a:moveTo>
                <a:lnTo>
                  <a:pt x="8051072" y="0"/>
                </a:lnTo>
                <a:lnTo>
                  <a:pt x="8051072" y="5340810"/>
                </a:lnTo>
                <a:lnTo>
                  <a:pt x="0" y="53408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4360413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30044" y="4248693"/>
            <a:ext cx="7662555" cy="5009607"/>
          </a:xfrm>
          <a:custGeom>
            <a:avLst/>
            <a:gdLst/>
            <a:ahLst/>
            <a:cxnLst/>
            <a:rect l="l" t="t" r="r" b="b"/>
            <a:pathLst>
              <a:path w="5982773" h="3739233">
                <a:moveTo>
                  <a:pt x="0" y="0"/>
                </a:moveTo>
                <a:lnTo>
                  <a:pt x="5982773" y="0"/>
                </a:lnTo>
                <a:lnTo>
                  <a:pt x="5982773" y="3739233"/>
                </a:lnTo>
                <a:lnTo>
                  <a:pt x="0" y="37392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52600" y="4248693"/>
            <a:ext cx="6934200" cy="5009607"/>
          </a:xfrm>
          <a:custGeom>
            <a:avLst/>
            <a:gdLst/>
            <a:ahLst/>
            <a:cxnLst/>
            <a:rect l="l" t="t" r="r" b="b"/>
            <a:pathLst>
              <a:path w="4663990" h="3739233">
                <a:moveTo>
                  <a:pt x="0" y="0"/>
                </a:moveTo>
                <a:lnTo>
                  <a:pt x="4663990" y="0"/>
                </a:lnTo>
                <a:lnTo>
                  <a:pt x="4663990" y="3739233"/>
                </a:lnTo>
                <a:lnTo>
                  <a:pt x="0" y="37392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04275" y="2626360"/>
            <a:ext cx="14669125" cy="1723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9459" lvl="1" indent="-457200" algn="l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7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explore the causes of unrests in Kenyan Senior Schools and any associated underlying mental health issues.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4275" y="1531627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BROAD OBJECTIVE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04275" y="1531627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SPECIFIC OBJECTIVES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5AFE4A-FD1E-4E95-817E-6F9DCB0AA96F}"/>
              </a:ext>
            </a:extLst>
          </p:cNvPr>
          <p:cNvSpPr/>
          <p:nvPr/>
        </p:nvSpPr>
        <p:spPr>
          <a:xfrm>
            <a:off x="1027355" y="2766039"/>
            <a:ext cx="16116925" cy="453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primary systemic and environmental triggers of repeated unrests in Kenyan senior schools.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prevalence of psychological distress indicators such as anxiety, depression and substance use among students in Kenyan senior schools.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determine the accessibility and effectiveness of existing mental health support frameworks such as guidance and counselling services within Kenyan senior schools.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9245" y="1431509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METHODS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5DA89A-CC1D-4F26-A9F2-02D3B85BC04D}"/>
              </a:ext>
            </a:extLst>
          </p:cNvPr>
          <p:cNvSpPr/>
          <p:nvPr/>
        </p:nvSpPr>
        <p:spPr>
          <a:xfrm>
            <a:off x="1079245" y="2708715"/>
            <a:ext cx="1576095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Mixed-methods cross-sectional study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Stratified cluster sampling across Cluster 1–4 schools, considering: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&amp; private schools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Boys &amp; girls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Schools with and without history of unrest/fire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Quantitative: Self-administered questionnaires + psychological screening tools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Qualitative: FGDs and in-depth interviews with students, teachers, parents &amp; school heads</a:t>
            </a:r>
          </a:p>
        </p:txBody>
      </p:sp>
      <p:pic>
        <p:nvPicPr>
          <p:cNvPr id="1026" name="Picture 2" descr="Why teachers are key in resolving student unrest | Daily N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9" y="1431509"/>
            <a:ext cx="6710985" cy="447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9245" y="1431509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METHODS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0720D6-0058-4CAA-A34C-8EA42F99ADD8}"/>
              </a:ext>
            </a:extLst>
          </p:cNvPr>
          <p:cNvSpPr/>
          <p:nvPr/>
        </p:nvSpPr>
        <p:spPr>
          <a:xfrm>
            <a:off x="1034282" y="2873904"/>
            <a:ext cx="1614195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Quantitative: Descriptive statistics + multivariable logistic regression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Qualitative: Framework-based thematic analysis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Significance: p &lt; 0.05</a:t>
            </a:r>
          </a:p>
          <a:p>
            <a:pPr>
              <a:lnSpc>
                <a:spcPct val="150000"/>
              </a:lnSpc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considerations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Ethical approval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 sought from KNH-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UoN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ERC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consent • Parental consent • Minor assent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9245" y="1431509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EXPECTED OUTCOMES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A54965-D3EC-4600-B05D-E28748942AB3}"/>
              </a:ext>
            </a:extLst>
          </p:cNvPr>
          <p:cNvSpPr/>
          <p:nvPr/>
        </p:nvSpPr>
        <p:spPr>
          <a:xfrm>
            <a:off x="1048765" y="2933700"/>
            <a:ext cx="16141955" cy="5293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key drivers of student unrest in Kenyan secondary schools.</a:t>
            </a:r>
          </a:p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mental health and psychosocial factors associated with unrest.</a:t>
            </a:r>
          </a:p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 policy and school-level interventions for prevention and early response.</a:t>
            </a:r>
          </a:p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 parents, teachers and school administrators in supporting students.</a:t>
            </a:r>
          </a:p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 systemic reforms and support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reduce future unrest.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007" y="9575553"/>
            <a:ext cx="18326007" cy="821194"/>
          </a:xfrm>
          <a:custGeom>
            <a:avLst/>
            <a:gdLst/>
            <a:ahLst/>
            <a:cxnLst/>
            <a:rect l="l" t="t" r="r" b="b"/>
            <a:pathLst>
              <a:path w="18326007" h="821194">
                <a:moveTo>
                  <a:pt x="0" y="0"/>
                </a:moveTo>
                <a:lnTo>
                  <a:pt x="18326007" y="0"/>
                </a:lnTo>
                <a:lnTo>
                  <a:pt x="18326007" y="821194"/>
                </a:lnTo>
                <a:lnTo>
                  <a:pt x="0" y="821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98913" b="-73271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85270" y="2838902"/>
            <a:ext cx="16079451" cy="73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59" lvl="1" indent="-457200" algn="l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7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authors declare no competing interests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85270" y="1647423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COI STATEMENT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625199" cy="1097929"/>
          </a:xfrm>
          <a:custGeom>
            <a:avLst/>
            <a:gdLst/>
            <a:ahLst/>
            <a:cxnLst/>
            <a:rect l="l" t="t" r="r" b="b"/>
            <a:pathLst>
              <a:path w="2625199" h="1097929">
                <a:moveTo>
                  <a:pt x="0" y="0"/>
                </a:moveTo>
                <a:lnTo>
                  <a:pt x="2625199" y="0"/>
                </a:lnTo>
                <a:lnTo>
                  <a:pt x="2625199" y="1097929"/>
                </a:lnTo>
                <a:lnTo>
                  <a:pt x="0" y="109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248" b="-72855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62000" y="6473896"/>
            <a:ext cx="16079451" cy="73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59" lvl="1" indent="-457200" algn="l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799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study has not received any funding as of the time of writing this abstract.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2599" y="5206583"/>
            <a:ext cx="12439023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FUNDING STATEMENT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9575553"/>
            <a:ext cx="2110129" cy="720972"/>
          </a:xfrm>
          <a:custGeom>
            <a:avLst/>
            <a:gdLst/>
            <a:ahLst/>
            <a:cxnLst/>
            <a:rect l="l" t="t" r="r" b="b"/>
            <a:pathLst>
              <a:path w="2110129" h="720972">
                <a:moveTo>
                  <a:pt x="0" y="0"/>
                </a:moveTo>
                <a:lnTo>
                  <a:pt x="2110129" y="0"/>
                </a:lnTo>
                <a:lnTo>
                  <a:pt x="2110129" y="720972"/>
                </a:lnTo>
                <a:lnTo>
                  <a:pt x="0" y="72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630" t="-940251" r="-37017" b="-2254969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lIns="0" tIns="0" rIns="0" bIns="0" rtlCol="0" anchor="t">
        <a:spAutoFit/>
      </a:bodyPr>
      <a:lstStyle>
        <a:defPPr marL="759459" indent="-457200" algn="l">
          <a:lnSpc>
            <a:spcPct val="150000"/>
          </a:lnSpc>
          <a:buFont typeface="Wingdings" panose="05000000000000000000" pitchFamily="2" charset="2"/>
          <a:buChar char="Ø"/>
          <a:defRPr sz="2799" dirty="0">
            <a:solidFill>
              <a:srgbClr val="000000"/>
            </a:solidFill>
            <a:latin typeface="Times New Roman"/>
            <a:ea typeface="Times New Roman"/>
            <a:cs typeface="Times New Roman"/>
            <a:sym typeface="Times New Roman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608</Words>
  <Application>Microsoft Office PowerPoint</Application>
  <PresentationFormat>Custom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Times New Roman</vt:lpstr>
      <vt:lpstr>Arial</vt:lpstr>
      <vt:lpstr>Times New Roman Bold</vt:lpstr>
      <vt:lpstr>Wingdings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SCHOOLS UNREST CALEB PRESENTATION</dc:title>
  <dc:creator>NJOROGE MAINA</dc:creator>
  <cp:lastModifiedBy>MAINA J</cp:lastModifiedBy>
  <cp:revision>27</cp:revision>
  <dcterms:created xsi:type="dcterms:W3CDTF">2006-08-16T00:00:00Z</dcterms:created>
  <dcterms:modified xsi:type="dcterms:W3CDTF">2026-08-27T12:01:27Z</dcterms:modified>
  <dc:identifier>DAHTXkv_fJc</dc:identifier>
</cp:coreProperties>
</file>